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302" r:id="rId5"/>
    <p:sldId id="282" r:id="rId6"/>
    <p:sldId id="263" r:id="rId7"/>
    <p:sldId id="312" r:id="rId8"/>
    <p:sldId id="313" r:id="rId9"/>
    <p:sldId id="314" r:id="rId10"/>
    <p:sldId id="315" r:id="rId11"/>
    <p:sldId id="264" r:id="rId12"/>
    <p:sldId id="265" r:id="rId13"/>
    <p:sldId id="266" r:id="rId14"/>
    <p:sldId id="283" r:id="rId15"/>
    <p:sldId id="285" r:id="rId16"/>
    <p:sldId id="293" r:id="rId17"/>
    <p:sldId id="286" r:id="rId18"/>
    <p:sldId id="287" r:id="rId19"/>
    <p:sldId id="289" r:id="rId20"/>
    <p:sldId id="290" r:id="rId21"/>
    <p:sldId id="292" r:id="rId22"/>
    <p:sldId id="281" r:id="rId23"/>
    <p:sldId id="294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FEA"/>
    <a:srgbClr val="FC6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/>
    <p:restoredTop sz="94694"/>
  </p:normalViewPr>
  <p:slideViewPr>
    <p:cSldViewPr snapToGrid="0">
      <p:cViewPr varScale="1">
        <p:scale>
          <a:sx n="121" d="100"/>
          <a:sy n="121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1EB7-F0F4-8149-95DB-D4F843CA97A2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C51A5-EAA3-594F-8ED5-9AA4992DC0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799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t.dk/da/Statistik/bagtal/2018/2018-09-10-Flere-unge-i-beskaeftigels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t.dk/da/Statistik/bagtal/2018/2018-09-10-Flere-unge-i-beskaeftigels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253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67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481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24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381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0202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a-DK" dirty="0"/>
              <a:t>Farlige stoffer er de stoffer og materialer: </a:t>
            </a:r>
            <a:endParaRPr lang="da-DK" sz="2000" dirty="0"/>
          </a:p>
          <a:p>
            <a:pPr lvl="1" fontAlgn="base"/>
            <a:r>
              <a:rPr lang="da-DK" sz="2000" dirty="0"/>
              <a:t>- der er forsynet med et faresymbol eller med risikosætning om brandfare eller miljøfare</a:t>
            </a:r>
          </a:p>
          <a:p>
            <a:pPr lvl="1" fontAlgn="base"/>
            <a:r>
              <a:rPr lang="da-DK" sz="2000" dirty="0"/>
              <a:t>- der er forsynet med påskriften: “Leverandørbrugsanvisning kan rekvireres af erhvervsmæssige brugere”. </a:t>
            </a:r>
          </a:p>
          <a:p>
            <a:pPr lvl="1" fontAlgn="base"/>
            <a:endParaRPr lang="da-DK" sz="20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1279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051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090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Vær opmærksom på, at undtagelserne vedr. arbejdstid gælder unge, som IKKE er undervisningspligtige.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1121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2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87">
              <a:defRPr/>
            </a:pPr>
            <a:endParaRPr lang="da-DK" u="none" dirty="0">
              <a:solidFill>
                <a:srgbClr val="FF0000"/>
              </a:solidFill>
              <a:hlinkClick r:id="rId3"/>
            </a:endParaRPr>
          </a:p>
          <a:p>
            <a:pPr defTabSz="923087">
              <a:defRPr/>
            </a:pPr>
            <a:endParaRPr lang="da-DK" u="none" dirty="0">
              <a:solidFill>
                <a:srgbClr val="FF0000"/>
              </a:solidFill>
              <a:hlinkClick r:id="rId3"/>
            </a:endParaRPr>
          </a:p>
          <a:p>
            <a:pPr defTabSz="923087">
              <a:defRPr/>
            </a:pPr>
            <a:r>
              <a:rPr lang="da-DK" dirty="0">
                <a:solidFill>
                  <a:srgbClr val="FF0000"/>
                </a:solidFill>
                <a:hlinkClick r:id="rId3"/>
              </a:rPr>
              <a:t>https://www.dst.dk/da/Statistik/bagtal/2018/2018-09-10-Flere-unge-i-beskaeftigelse</a:t>
            </a:r>
            <a:r>
              <a:rPr lang="da-DK" dirty="0">
                <a:solidFill>
                  <a:srgbClr val="FF0000"/>
                </a:solidFill>
              </a:rPr>
              <a:t> Klik på linket og se hele artiklen </a:t>
            </a:r>
          </a:p>
          <a:p>
            <a:pPr defTabSz="923087">
              <a:defRPr/>
            </a:pPr>
            <a:endParaRPr lang="da-DK" dirty="0">
              <a:solidFill>
                <a:srgbClr val="FF0000"/>
              </a:solidFill>
            </a:endParaRPr>
          </a:p>
          <a:p>
            <a:pPr defTabSz="923087">
              <a:defRPr/>
            </a:pPr>
            <a:r>
              <a:rPr lang="da-DK" dirty="0">
                <a:solidFill>
                  <a:srgbClr val="FF0000"/>
                </a:solidFill>
              </a:rPr>
              <a:t>Spørg ud i klassen: Hvordan ser det ud i jeres del af landet? I kommunen? På skolen? I klassen? Hvor mange arbejder – og hvorfor?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1342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883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Til læreren: Send gerne evalueringen på mail til Susanne Ulk, projektudfører på </a:t>
            </a:r>
            <a:r>
              <a:rPr lang="da-DK" dirty="0" err="1"/>
              <a:t>ungmedjob</a:t>
            </a:r>
            <a:r>
              <a:rPr lang="da-DK" dirty="0"/>
              <a:t> (ulk@live.dk)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24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7">
              <a:defRPr/>
            </a:pPr>
            <a:r>
              <a:rPr lang="da-DK" dirty="0"/>
              <a:t> </a:t>
            </a:r>
          </a:p>
          <a:p>
            <a:pPr defTabSz="914317">
              <a:defRPr/>
            </a:pPr>
            <a:r>
              <a:rPr lang="da-DK" dirty="0"/>
              <a:t>Kilde: Danmarks statistik 2018 </a:t>
            </a:r>
            <a:r>
              <a:rPr lang="da-DK" dirty="0">
                <a:solidFill>
                  <a:srgbClr val="FF0000"/>
                </a:solidFill>
                <a:hlinkClick r:id="rId3"/>
              </a:rPr>
              <a:t>https://www.dst.dk/da/Statistik/bagtal/2018/2018-09-10-Flere-unge-i-beskaeftigelse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 </a:t>
            </a:r>
          </a:p>
          <a:p>
            <a:pPr defTabSz="914317">
              <a:defRPr/>
            </a:pPr>
            <a:r>
              <a:rPr lang="da-DK" dirty="0"/>
              <a:t> </a:t>
            </a:r>
          </a:p>
          <a:p>
            <a:pPr defTabSz="914317">
              <a:defRPr/>
            </a:pPr>
            <a:r>
              <a:rPr lang="da-DK" dirty="0"/>
              <a:t>Drøft i klassen hvorfor tallene mon ser sådan ud? </a:t>
            </a:r>
          </a:p>
          <a:p>
            <a:pPr defTabSz="914317"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940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solidFill>
                <a:srgbClr val="00B05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75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06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117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80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96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E79-99DB-4DD9-A482-D8D7F163884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22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9D24B-5782-F84E-6FDA-20D143C17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EA5E0AD-282B-26FD-E701-73329C9FE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0B9938-D0FB-7E0C-03A2-8785F9F5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566F76-F68E-4128-0EE9-EA8175A7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1F3B35-8F3C-C02D-EECD-40B6B5F4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33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80680-C40D-F1F9-EDC9-2E6A1649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E7D5134-18D4-E0B9-37C0-6B03FEB39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6E7144-6C1D-A5C4-6E0B-FD70735C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EFB8B4-F003-9992-104C-035185B6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4A77F1-8CEE-E91A-6BB2-37B07C5C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A605D5F-CE26-17A9-B377-248330B0D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66D51B4-3F6F-A556-0730-77037B39C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E06898-C82F-07AD-02B1-579DE097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1CB7F2-1BFF-837C-638F-AAB08B67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2E41ED-FEBF-614B-A05D-E94A2CB0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969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34BDA81-09B3-4D42-BF47-3D20707096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7281" y="2075180"/>
            <a:ext cx="10058400" cy="3987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2226D1-60DE-46B5-8CC4-2CBA4966E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5079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73C78-5815-3D81-D69B-3D6E2204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DC599B-9BA3-9C7F-D1B5-116D38182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72414F-47DB-7CF5-A627-C8051027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3FCB10-32A9-1B66-E570-14297074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656845-DD65-4251-0072-91EC25DC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54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DA190-3349-A997-A86B-2F574977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CF0400-AB8A-11C7-C9F7-CDEFC87C8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01EA29-609A-43FA-2CA6-3076B42E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A30662-43C0-F2BD-8209-044B8098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809C87-E051-4E86-C22D-AAE7712E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53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DEC73-C90C-A4EF-0635-55269B65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3A2633-92C8-50AD-A5A9-42BDDD16A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7B97F04-32CD-F536-822C-EDEA3A53A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121A1C4-7BBF-147C-2881-57FA9EA9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AA060-36FF-7443-6888-CC3B6025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DD9CE1-AD24-F0AF-0A9B-0BF42DE1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04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00109-61E9-B26A-F210-6C6844D2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30BFA1-B45F-4A2F-D4C4-87CFA983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CAC8659-84CC-F78F-015A-D6A79CA3A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839E63-564B-85A3-CA29-672EE0861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6055CE6-7241-93DD-FD42-6F6E9AA33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12C8F2B-E88B-1A5A-50A6-E914260F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07B5C5E-E0FB-01AB-DD15-91C676E4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5E570D1-AA18-6112-6F08-23F7B18E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6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AED26-5CA4-398C-4D75-400DE58C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7A1A705-0D4F-C062-1CB5-E9001A4E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974D557-0E21-44B2-6DD1-C060D266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E82CF0-4C4E-BD15-FEB8-AC4705BA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49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9C044A0-F754-5996-6C43-19E0C33D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0AFCCA8-0ADF-050C-40E9-87F5D394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D1A4AF4-2FAD-F02E-E3C3-5932C539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64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509A5-200B-E1CE-7F99-FB1B80FE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42B160-95A7-B0CA-ADBF-8173BE6A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7EF0394-9EED-897F-21A9-22E5DA0C0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8241C20-50FB-EB2F-B7A5-5CFC4512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E258CA-BF1E-20A3-7DBE-ECF4F686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EB76C36-BC19-A92A-387D-C0CE9488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675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835E3-AD7D-FA21-21A2-CEED0E7F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E8A5CF9-D573-404F-9883-046093877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4C3757-AD46-C867-4338-5BFDD9CCA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C8C60A9-A0F7-1E5D-C0DD-3F0B6B16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A2678E6-9ADC-42F6-5558-3E6734D2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626869-002D-F96A-0412-FB19A20D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90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DBA26F7-7EA9-FB3D-8F26-AE5F2F79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AD7E6F-A374-BA71-72F8-5ECA72C93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8E7C59-B74A-0E7D-5DE0-A354BACFA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1458-B37E-BB49-8E17-A063953AF299}" type="datetimeFigureOut">
              <a:rPr lang="da-DK" smtClean="0"/>
              <a:t>14.12.2022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089362-94B5-9C2E-FB58-E25C97DD0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66BC27-916D-47E5-FED7-1E2AEF986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39F1-CB45-8F40-900A-3A8B6318DA17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F239D29-B325-9B50-D5F8-B309515854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6757" y="5791640"/>
            <a:ext cx="1389410" cy="10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6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k/d824e119-17be-4c79-a169-ce6294a3fba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gmedjob.d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E6DDE-0A33-0703-7ED3-7C49785F9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1BDEA97-E50E-3DAB-B742-CEC3F5C95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349A3D4-52DC-4EF8-578E-ACF66EEC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225FB5C-BDFC-9FE7-A833-BD93B7BE0A61}"/>
              </a:ext>
            </a:extLst>
          </p:cNvPr>
          <p:cNvSpPr/>
          <p:nvPr/>
        </p:nvSpPr>
        <p:spPr>
          <a:xfrm>
            <a:off x="1358900" y="3630994"/>
            <a:ext cx="3190220" cy="45581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E8AF8694-BE2E-853E-B51D-D0CF002409D9}"/>
              </a:ext>
            </a:extLst>
          </p:cNvPr>
          <p:cNvSpPr txBox="1">
            <a:spLocks/>
          </p:cNvSpPr>
          <p:nvPr/>
        </p:nvSpPr>
        <p:spPr>
          <a:xfrm>
            <a:off x="1470116" y="3708938"/>
            <a:ext cx="2967788" cy="4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b="1" dirty="0">
                <a:solidFill>
                  <a:srgbClr val="FC6B4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ELEVMATERIALE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770497-84C7-1C12-78ED-B27E7F83E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3581" y="5788802"/>
            <a:ext cx="1397703" cy="896458"/>
          </a:xfrm>
          <a:prstGeom prst="rect">
            <a:avLst/>
          </a:prstGeom>
        </p:spPr>
      </p:pic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BE6A7DB-104D-B873-CFD2-562345DC2786}"/>
              </a:ext>
            </a:extLst>
          </p:cNvPr>
          <p:cNvSpPr/>
          <p:nvPr/>
        </p:nvSpPr>
        <p:spPr>
          <a:xfrm>
            <a:off x="581680" y="2198483"/>
            <a:ext cx="2730500" cy="722336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C82E1142-454E-3BE0-9DDB-D803E33DAE9C}"/>
              </a:ext>
            </a:extLst>
          </p:cNvPr>
          <p:cNvSpPr/>
          <p:nvPr/>
        </p:nvSpPr>
        <p:spPr>
          <a:xfrm>
            <a:off x="581680" y="2909683"/>
            <a:ext cx="5514320" cy="722336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4AC703E-B1A6-446D-DBFA-449FD026526C}"/>
              </a:ext>
            </a:extLst>
          </p:cNvPr>
          <p:cNvSpPr txBox="1">
            <a:spLocks/>
          </p:cNvSpPr>
          <p:nvPr/>
        </p:nvSpPr>
        <p:spPr>
          <a:xfrm>
            <a:off x="774700" y="2972085"/>
            <a:ext cx="10058400" cy="722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ARBEJDSMILJØ</a:t>
            </a: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879F32FA-0765-0E3C-C003-486735261EF7}"/>
              </a:ext>
            </a:extLst>
          </p:cNvPr>
          <p:cNvSpPr txBox="1">
            <a:spLocks/>
          </p:cNvSpPr>
          <p:nvPr/>
        </p:nvSpPr>
        <p:spPr>
          <a:xfrm>
            <a:off x="786140" y="2270711"/>
            <a:ext cx="2730500" cy="742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UNGES </a:t>
            </a:r>
          </a:p>
        </p:txBody>
      </p:sp>
    </p:spTree>
    <p:extLst>
      <p:ext uri="{BB962C8B-B14F-4D97-AF65-F5344CB8AC3E}">
        <p14:creationId xmlns:p14="http://schemas.microsoft.com/office/powerpoint/2010/main" val="392333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729B-3960-4697-82F1-D388B0F8D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49865"/>
            <a:ext cx="4284643" cy="1358270"/>
          </a:xfrm>
        </p:spPr>
        <p:txBody>
          <a:bodyPr>
            <a:normAutofit/>
          </a:bodyPr>
          <a:lstStyle/>
          <a:p>
            <a:pPr marL="749808" lvl="1" indent="-457200">
              <a:lnSpc>
                <a:spcPct val="120000"/>
              </a:lnSpc>
              <a:buClr>
                <a:srgbClr val="FC6B4F"/>
              </a:buClr>
            </a:pPr>
            <a:r>
              <a:rPr lang="da-DK" sz="2000" dirty="0"/>
              <a:t>Arbejdstider og pauser</a:t>
            </a:r>
          </a:p>
          <a:p>
            <a:pPr marL="749808" lvl="1" indent="-457200">
              <a:lnSpc>
                <a:spcPct val="120000"/>
              </a:lnSpc>
              <a:buClr>
                <a:srgbClr val="FC6B4F"/>
              </a:buClr>
            </a:pPr>
            <a:r>
              <a:rPr lang="da-DK" sz="2000" dirty="0"/>
              <a:t>Arbejdspladsvurdering</a:t>
            </a:r>
          </a:p>
          <a:p>
            <a:pPr marL="749808" lvl="1" indent="-457200">
              <a:lnSpc>
                <a:spcPct val="120000"/>
              </a:lnSpc>
              <a:buClr>
                <a:srgbClr val="FC6B4F"/>
              </a:buClr>
            </a:pPr>
            <a:r>
              <a:rPr lang="da-DK" sz="2000" dirty="0"/>
              <a:t>Arbejdsmiljørepræsentant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D5D628-21C5-4289-9215-3EF17417F852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4. Hvad er arbejdsmiljø?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BF1D0FBF-CC9B-91E5-F12B-12ACDE110C7B}"/>
              </a:ext>
            </a:extLst>
          </p:cNvPr>
          <p:cNvSpPr/>
          <p:nvPr/>
        </p:nvSpPr>
        <p:spPr>
          <a:xfrm>
            <a:off x="656641" y="548653"/>
            <a:ext cx="1927034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C289BA77-AE1E-A5F9-8964-DB9B10DAF72D}"/>
              </a:ext>
            </a:extLst>
          </p:cNvPr>
          <p:cNvSpPr txBox="1">
            <a:spLocks/>
          </p:cNvSpPr>
          <p:nvPr/>
        </p:nvSpPr>
        <p:spPr>
          <a:xfrm>
            <a:off x="838201" y="592721"/>
            <a:ext cx="1927034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ANDET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CAB89AB-13C4-C8D0-9724-8CAB3051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07" r="12607"/>
          <a:stretch/>
        </p:blipFill>
        <p:spPr>
          <a:xfrm>
            <a:off x="714809" y="1869692"/>
            <a:ext cx="4586619" cy="31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6C23040-A599-4D6B-9D96-28ECF5F559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3240" y="1965012"/>
            <a:ext cx="10058400" cy="398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 at medarbejderne ikke bliver syge på grund af hverken det fysiske eller det psykiske </a:t>
            </a:r>
            <a:br>
              <a:rPr lang="da-DK" sz="2000" dirty="0"/>
            </a:br>
            <a:r>
              <a:rPr lang="da-DK" sz="2000" dirty="0"/>
              <a:t> arbejdsmiljø</a:t>
            </a:r>
          </a:p>
          <a:p>
            <a:pPr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 at oplære og instruere medarbejderne, så de kan udføre deres arbejde forsvarligt, </a:t>
            </a:r>
            <a:br>
              <a:rPr lang="da-DK" sz="2000" dirty="0"/>
            </a:br>
            <a:r>
              <a:rPr lang="da-DK" sz="2000" dirty="0"/>
              <a:t> så de ikke komme til skade</a:t>
            </a:r>
          </a:p>
          <a:p>
            <a:pPr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 at indrette arbejdsstedet, så ingen kommer til skade</a:t>
            </a:r>
          </a:p>
          <a:p>
            <a:pPr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 at det fornødne sikkerhedsudstyr og værnemidler er til stede og  anvendes efter </a:t>
            </a:r>
            <a:br>
              <a:rPr lang="da-DK" sz="2000" dirty="0"/>
            </a:br>
            <a:r>
              <a:rPr lang="da-DK" sz="2000" dirty="0"/>
              <a:t> den instruktion, der er givet </a:t>
            </a:r>
          </a:p>
          <a:p>
            <a:pPr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 at der er en arbejdsmiljøorganisation og en valgt arbejdsmiljørepræsentant, </a:t>
            </a:r>
            <a:br>
              <a:rPr lang="da-DK" sz="2000" dirty="0"/>
            </a:br>
            <a:r>
              <a:rPr lang="da-DK" sz="2000" dirty="0"/>
              <a:t> hvis der er over 10 ansatte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9E34A-A64A-4054-A2C8-7057F0B55E09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4. Hvad er arbejdsmiljø?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9435489-0099-BF47-C4AB-4D76ADCE888D}"/>
              </a:ext>
            </a:extLst>
          </p:cNvPr>
          <p:cNvSpPr/>
          <p:nvPr/>
        </p:nvSpPr>
        <p:spPr>
          <a:xfrm>
            <a:off x="656640" y="548653"/>
            <a:ext cx="10327177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87EA36B6-8011-E839-0AF5-1AF3BBF8AF1A}"/>
              </a:ext>
            </a:extLst>
          </p:cNvPr>
          <p:cNvSpPr txBox="1">
            <a:spLocks/>
          </p:cNvSpPr>
          <p:nvPr/>
        </p:nvSpPr>
        <p:spPr>
          <a:xfrm>
            <a:off x="838200" y="592721"/>
            <a:ext cx="9925279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ARBEJDSGIVEREN HAR PLIGT TIL AT SØRGE FOR</a:t>
            </a:r>
          </a:p>
        </p:txBody>
      </p:sp>
    </p:spTree>
    <p:extLst>
      <p:ext uri="{BB962C8B-B14F-4D97-AF65-F5344CB8AC3E}">
        <p14:creationId xmlns:p14="http://schemas.microsoft.com/office/powerpoint/2010/main" val="293151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2D75753-EFDC-499E-AE93-604828C8AB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641" y="2075179"/>
            <a:ext cx="10058400" cy="302925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 at rette sig efter den instruktion og oplæring, man har modtaget</a:t>
            </a:r>
          </a:p>
          <a:p>
            <a:pPr lvl="0"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 at anvende de hjælpemidler og værnemidler, man har fået anvise</a:t>
            </a:r>
          </a:p>
          <a:p>
            <a:pPr lvl="0"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 at meddele det til arbejdspladsens arbejdsmiljørepræsentant, hvis der opstår fejl </a:t>
            </a:r>
            <a:br>
              <a:rPr lang="da-DK" sz="2000" dirty="0"/>
            </a:br>
            <a:r>
              <a:rPr lang="da-DK" sz="2000" dirty="0"/>
              <a:t> og mangler, som man selv eller kollegerne ikke selv kan rette</a:t>
            </a:r>
          </a:p>
          <a:p>
            <a:pPr lvl="0"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 at bidrage til at fremme et godt fællesskab </a:t>
            </a:r>
          </a:p>
          <a:p>
            <a:pPr lvl="0">
              <a:lnSpc>
                <a:spcPct val="100000"/>
              </a:lnSpc>
              <a:buClr>
                <a:srgbClr val="FC6B4F"/>
              </a:buClr>
            </a:pPr>
            <a:endParaRPr lang="da-DK" sz="2000" dirty="0"/>
          </a:p>
          <a:p>
            <a:pPr marL="0" lvl="0" indent="0">
              <a:lnSpc>
                <a:spcPct val="100000"/>
              </a:lnSpc>
              <a:buClr>
                <a:srgbClr val="FC6B4F"/>
              </a:buClr>
              <a:buNone/>
            </a:pPr>
            <a:r>
              <a:rPr lang="da-DK" sz="2000" dirty="0"/>
              <a:t>Frem for alt: Brug din sunde fornuft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r>
              <a:rPr lang="da-DK" sz="20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DF5D0-EEBA-489F-9AD0-47052AD41FAD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4. Hvad er arbejdsmiljø? 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DCDF540-0210-AAEB-7C66-879171244987}"/>
              </a:ext>
            </a:extLst>
          </p:cNvPr>
          <p:cNvSpPr/>
          <p:nvPr/>
        </p:nvSpPr>
        <p:spPr>
          <a:xfrm>
            <a:off x="656641" y="548653"/>
            <a:ext cx="7011099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0C5C6A51-B864-DB24-BB94-7E019DFEF636}"/>
              </a:ext>
            </a:extLst>
          </p:cNvPr>
          <p:cNvSpPr txBox="1">
            <a:spLocks/>
          </p:cNvSpPr>
          <p:nvPr/>
        </p:nvSpPr>
        <p:spPr>
          <a:xfrm>
            <a:off x="838201" y="592721"/>
            <a:ext cx="9176132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SOM ANSAT HAR MAN PLIGT TIL</a:t>
            </a:r>
          </a:p>
        </p:txBody>
      </p:sp>
    </p:spTree>
    <p:extLst>
      <p:ext uri="{BB962C8B-B14F-4D97-AF65-F5344CB8AC3E}">
        <p14:creationId xmlns:p14="http://schemas.microsoft.com/office/powerpoint/2010/main" val="200216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7AD17CD-FFC9-4735-8691-833A8693C4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640" y="1544881"/>
            <a:ext cx="7898781" cy="4555431"/>
          </a:xfrm>
        </p:spPr>
        <p:txBody>
          <a:bodyPr>
            <a:noAutofit/>
          </a:bodyPr>
          <a:lstStyle/>
          <a:p>
            <a:pPr>
              <a:buClr>
                <a:srgbClr val="FC6B4F"/>
              </a:buClr>
            </a:pPr>
            <a:endParaRPr lang="da-DK" sz="2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r>
              <a:rPr lang="da-DK" sz="2000" dirty="0"/>
              <a:t>Der gælder særlige arbejdsmiljøregler for unge under 18 år.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endParaRPr lang="da-DK" sz="2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r>
              <a:rPr lang="da-DK" sz="2000" dirty="0"/>
              <a:t>Reglerne gælder som hovedregel også for unge, der arbejder i arbejdsgiverens private husholdning eller i en familievirksomhed (hvor arbejdet udelukkende udføres af medlemmer af arbejdsgiverens familie).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endParaRPr lang="da-DK" sz="2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r>
              <a:rPr lang="da-DK" sz="2000" dirty="0"/>
              <a:t>Her gælder reglerne dog ikke, hvis der er tale om lejlighedsvist eller kortvarigt ufarligt arbejde.</a:t>
            </a:r>
            <a:br>
              <a:rPr lang="da-DK" sz="2000" dirty="0"/>
            </a:br>
            <a:endParaRPr lang="da-DK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C6B4F"/>
              </a:buClr>
              <a:buNone/>
            </a:pPr>
            <a:r>
              <a:rPr lang="da-DK" sz="1400" i="1" dirty="0"/>
              <a:t>Kilde: Arbejdstilsynet (At-vejledning 13.0.1 Juni 2018).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endParaRPr lang="da-DK" sz="2000" i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endParaRPr lang="da-DK" sz="20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5009B8-7499-4954-93BA-F49CC5C3C176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5. Regler for unge under 18 år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B6D72-D5EF-4906-981F-0BDA713F5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282" y="-602215"/>
            <a:ext cx="4925002" cy="3693751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486C86A9-9362-6B23-CB75-2F9778BD7D85}"/>
              </a:ext>
            </a:extLst>
          </p:cNvPr>
          <p:cNvSpPr/>
          <p:nvPr/>
        </p:nvSpPr>
        <p:spPr>
          <a:xfrm>
            <a:off x="656641" y="548653"/>
            <a:ext cx="7187370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5697937D-B2CB-6F8E-00AB-CBB5C6A7C8AE}"/>
              </a:ext>
            </a:extLst>
          </p:cNvPr>
          <p:cNvSpPr txBox="1">
            <a:spLocks/>
          </p:cNvSpPr>
          <p:nvPr/>
        </p:nvSpPr>
        <p:spPr>
          <a:xfrm>
            <a:off x="838200" y="592721"/>
            <a:ext cx="8327833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REGLER FOR UNGE UNDER 18 ÅR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0704E22-2125-DDFD-CD2A-0BD0B7131882}"/>
              </a:ext>
            </a:extLst>
          </p:cNvPr>
          <p:cNvSpPr/>
          <p:nvPr/>
        </p:nvSpPr>
        <p:spPr>
          <a:xfrm>
            <a:off x="7733317" y="548653"/>
            <a:ext cx="538831" cy="442609"/>
          </a:xfrm>
          <a:prstGeom prst="parallelogram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88499E17-ABB3-CD7A-4409-3289B92A362A}"/>
              </a:ext>
            </a:extLst>
          </p:cNvPr>
          <p:cNvSpPr txBox="1">
            <a:spLocks/>
          </p:cNvSpPr>
          <p:nvPr/>
        </p:nvSpPr>
        <p:spPr>
          <a:xfrm>
            <a:off x="7813604" y="613930"/>
            <a:ext cx="422002" cy="36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3306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24881C1-987A-4194-9276-A3E0040E71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5317" y="1716365"/>
            <a:ext cx="10058400" cy="3987800"/>
          </a:xfrm>
        </p:spPr>
        <p:txBody>
          <a:bodyPr>
            <a:normAutofit/>
          </a:bodyPr>
          <a:lstStyle/>
          <a:p>
            <a:pPr fontAlgn="base">
              <a:buClr>
                <a:srgbClr val="FC6B4F"/>
              </a:buClr>
            </a:pPr>
            <a:r>
              <a:rPr lang="da-DK" sz="2000" b="1" dirty="0"/>
              <a:t>Børn under 13 år</a:t>
            </a:r>
          </a:p>
          <a:p>
            <a:pPr fontAlgn="base"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Børn under 13 år må som udgangspunkt ikke udføre arbejde for en arbejdsgiver. Men et barn under 13 år kan i konkrete tilfælde få tilladelse af politiet til at medvirke i kulturelle aktiviteter af erhvervsmæssig karakter, hvor der er tale om, at der er en arbejdsgiver. Aktiviteterne må ikke skade barnets sikkerhed, sundhed eller udvikling </a:t>
            </a:r>
            <a:br>
              <a:rPr lang="da-DK" sz="2000" dirty="0"/>
            </a:br>
            <a:r>
              <a:rPr lang="da-DK" sz="2000" dirty="0"/>
              <a:t>– eller gå væsentligt ud over barnets skolegang.</a:t>
            </a:r>
          </a:p>
          <a:p>
            <a:pPr fontAlgn="base">
              <a:lnSpc>
                <a:spcPct val="100000"/>
              </a:lnSpc>
              <a:buClr>
                <a:srgbClr val="FC6B4F"/>
              </a:buClr>
            </a:pPr>
            <a:r>
              <a:rPr lang="da-DK" sz="2000" dirty="0"/>
              <a:t>Kulturelle aktiviteter af erhvervsmæssig karakter, hvor der er en arbejdsgiver, kan fx være særlige sportsaktiviteter, opvisninger, teaterforestillinger, koncerter, cirkusforestillinger, radio, tv, filmoptagelser, reklamefilm og modelarbejde.</a:t>
            </a:r>
          </a:p>
          <a:p>
            <a:pPr fontAlgn="base">
              <a:buClr>
                <a:srgbClr val="FC6B4F"/>
              </a:buClr>
            </a:pPr>
            <a:endParaRPr lang="da-DK" sz="2000" dirty="0"/>
          </a:p>
          <a:p>
            <a:pPr>
              <a:buClr>
                <a:srgbClr val="FC6B4F"/>
              </a:buClr>
            </a:pPr>
            <a:endParaRPr lang="da-DK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01CC0D-95BC-475B-ACD8-794D5771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33" y="-2074633"/>
            <a:ext cx="8393853" cy="1450757"/>
          </a:xfrm>
        </p:spPr>
        <p:txBody>
          <a:bodyPr>
            <a:normAutofit/>
          </a:bodyPr>
          <a:lstStyle/>
          <a:p>
            <a:r>
              <a:rPr lang="da-DK" sz="4400" dirty="0"/>
              <a:t>Hvad må børn og unge arbejde med?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560265-8E5F-4F24-AB50-2D53E2EC8CEC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5. Regler for unge under 18 år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9AAF6DC4-924D-D94C-979B-27F6873261B7}"/>
              </a:ext>
            </a:extLst>
          </p:cNvPr>
          <p:cNvSpPr/>
          <p:nvPr/>
        </p:nvSpPr>
        <p:spPr>
          <a:xfrm>
            <a:off x="656640" y="548653"/>
            <a:ext cx="8799876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8171CF17-205B-E6D1-427B-2879224139EC}"/>
              </a:ext>
            </a:extLst>
          </p:cNvPr>
          <p:cNvSpPr txBox="1">
            <a:spLocks/>
          </p:cNvSpPr>
          <p:nvPr/>
        </p:nvSpPr>
        <p:spPr>
          <a:xfrm>
            <a:off x="838200" y="592721"/>
            <a:ext cx="9752635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HVAD MÅ BØRN OG UNGE ARBEJDE MED?</a:t>
            </a:r>
          </a:p>
        </p:txBody>
      </p:sp>
    </p:spTree>
    <p:extLst>
      <p:ext uri="{BB962C8B-B14F-4D97-AF65-F5344CB8AC3E}">
        <p14:creationId xmlns:p14="http://schemas.microsoft.com/office/powerpoint/2010/main" val="267340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A610EDB-712A-420E-A37F-8DF5C9BF6F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640" y="1435100"/>
            <a:ext cx="10987492" cy="3987800"/>
          </a:xfrm>
        </p:spPr>
        <p:txBody>
          <a:bodyPr>
            <a:noAutofit/>
          </a:bodyPr>
          <a:lstStyle/>
          <a:p>
            <a:pPr fontAlgn="base">
              <a:buClr>
                <a:srgbClr val="FC6B4F"/>
              </a:buClr>
            </a:pPr>
            <a:r>
              <a:rPr lang="da-DK" sz="2000" dirty="0"/>
              <a:t>Unge, som er 13-14 år, eller ældre og stadig omfattet af undervisningspligten, må arbejde med lettere arbejde.</a:t>
            </a:r>
          </a:p>
          <a:p>
            <a:pPr marL="0" indent="0" fontAlgn="base">
              <a:buClr>
                <a:srgbClr val="FC6B4F"/>
              </a:buClr>
              <a:buNone/>
            </a:pPr>
            <a:r>
              <a:rPr lang="da-DK" sz="2000" dirty="0"/>
              <a:t>Det kan fx være:</a:t>
            </a:r>
          </a:p>
          <a:p>
            <a:pPr lvl="1" fontAlgn="base">
              <a:lnSpc>
                <a:spcPct val="120000"/>
              </a:lnSpc>
              <a:buClr>
                <a:srgbClr val="FC6B4F"/>
              </a:buClr>
            </a:pPr>
            <a:r>
              <a:rPr lang="da-DK" sz="1800" dirty="0"/>
              <a:t>Lettere arbejde inden for landbrug, gartneri, rideskoler – fx med fodring, udmugning, pasning af mindre husdyr og heste, bær- og frugtplukning</a:t>
            </a:r>
          </a:p>
          <a:p>
            <a:pPr lvl="1" fontAlgn="base">
              <a:lnSpc>
                <a:spcPct val="120000"/>
              </a:lnSpc>
              <a:buClr>
                <a:srgbClr val="FC6B4F"/>
              </a:buClr>
            </a:pPr>
            <a:r>
              <a:rPr lang="da-DK" sz="1800" dirty="0"/>
              <a:t>Lettere rengøring, oprydning og borddækning</a:t>
            </a:r>
          </a:p>
          <a:p>
            <a:pPr lvl="1" fontAlgn="base">
              <a:lnSpc>
                <a:spcPct val="120000"/>
              </a:lnSpc>
              <a:buClr>
                <a:srgbClr val="FC6B4F"/>
              </a:buClr>
            </a:pPr>
            <a:r>
              <a:rPr lang="da-DK" sz="1800" dirty="0"/>
              <a:t>Lettere manuel montering, dog ikke lodning og svejsning </a:t>
            </a:r>
          </a:p>
          <a:p>
            <a:pPr lvl="1" fontAlgn="base">
              <a:lnSpc>
                <a:spcPct val="120000"/>
              </a:lnSpc>
              <a:buClr>
                <a:srgbClr val="FC6B4F"/>
              </a:buClr>
            </a:pPr>
            <a:r>
              <a:rPr lang="da-DK" sz="1800" dirty="0"/>
              <a:t>Lettere malearbejde, dog ikke sprøjtemaling </a:t>
            </a:r>
          </a:p>
          <a:p>
            <a:pPr lvl="1" fontAlgn="base">
              <a:lnSpc>
                <a:spcPct val="120000"/>
              </a:lnSpc>
              <a:buClr>
                <a:srgbClr val="FC6B4F"/>
              </a:buClr>
            </a:pPr>
            <a:r>
              <a:rPr lang="da-DK" sz="1800" dirty="0"/>
              <a:t>Lettere budtjeneste, herunder piccoloarbejde og udbringning af aviser og reklamer</a:t>
            </a:r>
          </a:p>
          <a:p>
            <a:pPr lvl="1" fontAlgn="base">
              <a:lnSpc>
                <a:spcPct val="120000"/>
              </a:lnSpc>
              <a:buClr>
                <a:srgbClr val="FC6B4F"/>
              </a:buClr>
            </a:pPr>
            <a:r>
              <a:rPr lang="da-DK" sz="1800" dirty="0"/>
              <a:t>Lettere arbejde med bogopsætning på biblioteker</a:t>
            </a:r>
          </a:p>
          <a:p>
            <a:pPr lvl="1" fontAlgn="base">
              <a:lnSpc>
                <a:spcPct val="120000"/>
              </a:lnSpc>
              <a:buClr>
                <a:srgbClr val="FC6B4F"/>
              </a:buClr>
            </a:pPr>
            <a:r>
              <a:rPr lang="da-DK" sz="1800" dirty="0"/>
              <a:t>Lettere arbejde i butikker – fx med modtagelse, sortering prismærkning og pakning af varer</a:t>
            </a:r>
          </a:p>
          <a:p>
            <a:pPr lvl="1" fontAlgn="base">
              <a:lnSpc>
                <a:spcPct val="120000"/>
              </a:lnSpc>
              <a:buClr>
                <a:srgbClr val="FC6B4F"/>
              </a:buClr>
            </a:pPr>
            <a:r>
              <a:rPr lang="da-DK" sz="1800" dirty="0"/>
              <a:t>Lettere ekspedition i forretninger, restauranter mv. 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368C47-178D-42C4-8366-33336928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13" y="-2491321"/>
            <a:ext cx="8512387" cy="1450757"/>
          </a:xfrm>
        </p:spPr>
        <p:txBody>
          <a:bodyPr>
            <a:normAutofit/>
          </a:bodyPr>
          <a:lstStyle/>
          <a:p>
            <a:r>
              <a:rPr lang="da-DK" sz="4400" dirty="0"/>
              <a:t>Hvad må børn og unge arbejde med?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33F2FA-3845-4CFA-B484-EB01EE8FD7C0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5. Regler for unge under 18 år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50A15A7-9018-4AF4-2E32-E9A67190DA14}"/>
              </a:ext>
            </a:extLst>
          </p:cNvPr>
          <p:cNvSpPr/>
          <p:nvPr/>
        </p:nvSpPr>
        <p:spPr>
          <a:xfrm>
            <a:off x="656640" y="548653"/>
            <a:ext cx="8799876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429C8FE8-C740-4195-F5CD-95BC8324E6BB}"/>
              </a:ext>
            </a:extLst>
          </p:cNvPr>
          <p:cNvSpPr txBox="1">
            <a:spLocks/>
          </p:cNvSpPr>
          <p:nvPr/>
        </p:nvSpPr>
        <p:spPr>
          <a:xfrm>
            <a:off x="838200" y="592721"/>
            <a:ext cx="9752635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HVAD MÅ BØRN OG UNGE ARBEJDE MED?</a:t>
            </a:r>
          </a:p>
        </p:txBody>
      </p:sp>
    </p:spTree>
    <p:extLst>
      <p:ext uri="{BB962C8B-B14F-4D97-AF65-F5344CB8AC3E}">
        <p14:creationId xmlns:p14="http://schemas.microsoft.com/office/powerpoint/2010/main" val="249132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48AA6FF-1CB2-4060-8608-310A55DBF8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2465" y="1852073"/>
            <a:ext cx="10058400" cy="3987800"/>
          </a:xfrm>
        </p:spPr>
        <p:txBody>
          <a:bodyPr>
            <a:normAutofit/>
          </a:bodyPr>
          <a:lstStyle/>
          <a:p>
            <a:pPr fontAlgn="base">
              <a:buClr>
                <a:srgbClr val="FC6B4F"/>
              </a:buClr>
            </a:pPr>
            <a:r>
              <a:rPr lang="da-DK" sz="2000" dirty="0"/>
              <a:t>15 – 17 årige unge har nu lov til at arbejde på serveringssteder, hvor der serveres alkohol.</a:t>
            </a:r>
          </a:p>
          <a:p>
            <a:pPr fontAlgn="base">
              <a:buClr>
                <a:srgbClr val="FC6B4F"/>
              </a:buClr>
            </a:pPr>
            <a:r>
              <a:rPr lang="da-DK" sz="2000" dirty="0"/>
              <a:t>Det er lovligt at ansætte unge under 18 år, de er fyldt 15 år, og de har afsluttet 9. klasse.</a:t>
            </a:r>
          </a:p>
          <a:p>
            <a:pPr fontAlgn="base">
              <a:buClr>
                <a:srgbClr val="FC6B4F"/>
              </a:buClr>
            </a:pPr>
            <a:r>
              <a:rPr lang="da-DK" sz="2000" dirty="0"/>
              <a:t>De unge må arbejde med: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Afrydning 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Opdækning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Rengøringsarbejde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Modtagelse af bestillinger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Servering af alkohol, når dette sker i forbindelse med servering af mad og det sker under opsyn af personer over 18 år med den fornødne indsigt i arbejdet </a:t>
            </a:r>
          </a:p>
          <a:p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28D83B-AECC-4E34-8361-F2C3BD0B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96110"/>
            <a:ext cx="10515600" cy="1325563"/>
          </a:xfrm>
        </p:spPr>
        <p:txBody>
          <a:bodyPr>
            <a:normAutofit/>
          </a:bodyPr>
          <a:lstStyle/>
          <a:p>
            <a:r>
              <a:rPr lang="da-DK" sz="4400" dirty="0"/>
              <a:t>Unge, som ikke er omfattet af undervisningspligten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9C262A-30B9-41A6-BA5D-60DAA570B9DF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5. Regler for unge under 18 år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5CB8E8F-B9C0-77D2-DBF4-E096B6095788}"/>
              </a:ext>
            </a:extLst>
          </p:cNvPr>
          <p:cNvSpPr/>
          <p:nvPr/>
        </p:nvSpPr>
        <p:spPr>
          <a:xfrm>
            <a:off x="552465" y="953766"/>
            <a:ext cx="5894634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5688630-C5AE-4A75-D297-F0C382C77857}"/>
              </a:ext>
            </a:extLst>
          </p:cNvPr>
          <p:cNvSpPr/>
          <p:nvPr/>
        </p:nvSpPr>
        <p:spPr>
          <a:xfrm>
            <a:off x="656640" y="548653"/>
            <a:ext cx="7480363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B779A191-F2CF-7C6C-E5D8-2D2961BBE0B1}"/>
              </a:ext>
            </a:extLst>
          </p:cNvPr>
          <p:cNvSpPr txBox="1">
            <a:spLocks/>
          </p:cNvSpPr>
          <p:nvPr/>
        </p:nvSpPr>
        <p:spPr>
          <a:xfrm>
            <a:off x="838201" y="795020"/>
            <a:ext cx="8340524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UNGE, SOM IKKE ER OMFATTET AF </a:t>
            </a:r>
            <a:br>
              <a:rPr lang="da-DK" sz="2800" dirty="0">
                <a:solidFill>
                  <a:schemeClr val="bg1"/>
                </a:solidFill>
              </a:rPr>
            </a:br>
            <a:r>
              <a:rPr lang="da-DK" sz="2800" dirty="0">
                <a:solidFill>
                  <a:schemeClr val="bg1"/>
                </a:solidFill>
              </a:rPr>
              <a:t>UNDERVISNINGSPLIGTEN</a:t>
            </a:r>
          </a:p>
        </p:txBody>
      </p:sp>
    </p:spTree>
    <p:extLst>
      <p:ext uri="{BB962C8B-B14F-4D97-AF65-F5344CB8AC3E}">
        <p14:creationId xmlns:p14="http://schemas.microsoft.com/office/powerpoint/2010/main" val="345385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BF69DBF-6924-4251-AD18-C6B33153B4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641" y="1542744"/>
            <a:ext cx="10058400" cy="4334087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r>
              <a:rPr lang="da-DK" sz="2200" dirty="0"/>
              <a:t>Unge på 13-14 år samt ældre unge, der stadig er omfattet af undervisningspligten, må ikke arbejde med noget, der kan være farligt for deres sikkerhed og sundhed. 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endParaRPr lang="da-DK" dirty="0"/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r>
              <a:rPr lang="da-DK" sz="2200" dirty="0"/>
              <a:t>Børn og unge må fx ikke:</a:t>
            </a:r>
          </a:p>
          <a:p>
            <a:pPr lvl="1" fontAlgn="base">
              <a:buClr>
                <a:schemeClr val="tx1"/>
              </a:buClr>
            </a:pPr>
            <a:r>
              <a:rPr lang="da-DK" sz="1800" b="1" dirty="0"/>
              <a:t>Arbejde med maskiner eller være tæt på dem</a:t>
            </a:r>
            <a:r>
              <a:rPr lang="da-DK" sz="1800" dirty="0"/>
              <a:t>. Forbuddet gælder alle maskiner - undtaget ufarlige husholdnings- eller kontormaskiner som fx støvsugere og kopimaskiner.</a:t>
            </a:r>
            <a:r>
              <a:rPr lang="da-DK" sz="1800" b="1" dirty="0"/>
              <a:t> </a:t>
            </a:r>
          </a:p>
          <a:p>
            <a:pPr lvl="1" fontAlgn="base">
              <a:buClr>
                <a:schemeClr val="tx1"/>
              </a:buClr>
            </a:pPr>
            <a:endParaRPr lang="da-DK" sz="1800" b="1" dirty="0"/>
          </a:p>
          <a:p>
            <a:pPr lvl="1" fontAlgn="base">
              <a:buClr>
                <a:schemeClr val="tx1"/>
              </a:buClr>
            </a:pPr>
            <a:r>
              <a:rPr lang="da-DK" sz="1800" b="1" dirty="0"/>
              <a:t>Arbejde med farlige stoffer og materialer eller være tæt på dem</a:t>
            </a:r>
            <a:r>
              <a:rPr lang="da-DK" sz="1800" dirty="0"/>
              <a:t>. Forbuddet gælder alle farlige stoffer og materialer </a:t>
            </a:r>
          </a:p>
          <a:p>
            <a:pPr lvl="1" fontAlgn="base">
              <a:buClr>
                <a:schemeClr val="tx1"/>
              </a:buClr>
            </a:pPr>
            <a:endParaRPr lang="da-DK" sz="1800" dirty="0"/>
          </a:p>
          <a:p>
            <a:pPr lvl="1" fontAlgn="base">
              <a:buClr>
                <a:schemeClr val="tx1"/>
              </a:buClr>
            </a:pPr>
            <a:r>
              <a:rPr lang="da-DK" sz="1800" b="1" dirty="0"/>
              <a:t>Arbejde med processer, der er farlige for deres sikkerhed og sundhed</a:t>
            </a:r>
            <a:r>
              <a:rPr lang="da-DK" sz="1800" dirty="0"/>
              <a:t>. Det gælder især arbejde, der er fysisk belastende, fordi unges muskler, knogler og led ikke er fuldt udvoksede. Unge må normalt ikke løfte mere ca. 12 kg.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A9826E-D3C4-4810-B6D6-43CA5E2E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-2352425"/>
            <a:ext cx="9084688" cy="1450757"/>
          </a:xfrm>
        </p:spPr>
        <p:txBody>
          <a:bodyPr>
            <a:normAutofit/>
          </a:bodyPr>
          <a:lstStyle/>
          <a:p>
            <a:r>
              <a:rPr lang="da-DK" sz="4400" dirty="0"/>
              <a:t>Hvad må børn og unge ikke arbejde med?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EC2A2F-E536-4C34-A6D8-7CFAF5420D9D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5. Regler for unge under 18 år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6D289E5-65DE-CDBE-6FFC-036F01C96B82}"/>
              </a:ext>
            </a:extLst>
          </p:cNvPr>
          <p:cNvSpPr/>
          <p:nvPr/>
        </p:nvSpPr>
        <p:spPr>
          <a:xfrm>
            <a:off x="656641" y="548653"/>
            <a:ext cx="9899470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946B18CC-0981-FD9A-C518-F1856076E2B5}"/>
              </a:ext>
            </a:extLst>
          </p:cNvPr>
          <p:cNvSpPr txBox="1">
            <a:spLocks/>
          </p:cNvSpPr>
          <p:nvPr/>
        </p:nvSpPr>
        <p:spPr>
          <a:xfrm>
            <a:off x="838201" y="583119"/>
            <a:ext cx="9717910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HVAD MÅ BØRN OG UNGE IKKE ARBEJDE MED?</a:t>
            </a:r>
          </a:p>
        </p:txBody>
      </p:sp>
    </p:spTree>
    <p:extLst>
      <p:ext uri="{BB962C8B-B14F-4D97-AF65-F5344CB8AC3E}">
        <p14:creationId xmlns:p14="http://schemas.microsoft.com/office/powerpoint/2010/main" val="168745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8B17981-FBB5-47B7-889F-E2ED1476A8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956" y="1867963"/>
            <a:ext cx="10058400" cy="3987800"/>
          </a:xfrm>
        </p:spPr>
        <p:txBody>
          <a:bodyPr/>
          <a:lstStyle/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r>
              <a:rPr lang="da-DK" sz="2000" b="1" dirty="0"/>
              <a:t>Gælder for unge på 13-14 år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endParaRPr lang="da-DK" sz="2000" b="1" dirty="0"/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r>
              <a:rPr lang="da-DK" sz="2000" dirty="0"/>
              <a:t>De unge må arbejde: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2 timer om dagen på skoledage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7 timer om dagen på andre dage end skoledage 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12 timer om ugen, på uger med en eller flere skoledage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35 timer om ugen i uger, hvor der er helt skolefri.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E146A3-3D0A-464E-A892-9CC04A96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-2586419"/>
            <a:ext cx="10515600" cy="1325563"/>
          </a:xfrm>
        </p:spPr>
        <p:txBody>
          <a:bodyPr>
            <a:normAutofit/>
          </a:bodyPr>
          <a:lstStyle/>
          <a:p>
            <a:r>
              <a:rPr lang="da-DK" sz="4400" dirty="0"/>
              <a:t>Regler for unges arbejdstid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9CB63-3138-42D5-8288-FF3421325B27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5. Regler for unge under 18 år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E9D39D21-3748-8CF0-4187-ED377F64C920}"/>
              </a:ext>
            </a:extLst>
          </p:cNvPr>
          <p:cNvSpPr/>
          <p:nvPr/>
        </p:nvSpPr>
        <p:spPr>
          <a:xfrm>
            <a:off x="656641" y="548653"/>
            <a:ext cx="7480362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661E383C-7490-2ADF-846B-24FAE08E8012}"/>
              </a:ext>
            </a:extLst>
          </p:cNvPr>
          <p:cNvSpPr txBox="1">
            <a:spLocks/>
          </p:cNvSpPr>
          <p:nvPr/>
        </p:nvSpPr>
        <p:spPr>
          <a:xfrm>
            <a:off x="838201" y="583119"/>
            <a:ext cx="9717910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REGLER FOR UNGES ARBEJDSTID?</a:t>
            </a:r>
          </a:p>
        </p:txBody>
      </p:sp>
    </p:spTree>
    <p:extLst>
      <p:ext uri="{BB962C8B-B14F-4D97-AF65-F5344CB8AC3E}">
        <p14:creationId xmlns:p14="http://schemas.microsoft.com/office/powerpoint/2010/main" val="428427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627E3C4-7C72-4FC5-99E9-0C36B02593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81" y="1926406"/>
            <a:ext cx="10058400" cy="2252366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r>
              <a:rPr lang="da-DK" sz="2000" b="1" dirty="0"/>
              <a:t>Gælder for unge på 15-17 år, der er omfattet af undervisningspligten.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endParaRPr lang="da-DK" sz="2000" dirty="0"/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FC6B4F"/>
              </a:buClr>
            </a:pPr>
            <a:r>
              <a:rPr lang="da-DK" sz="2000" dirty="0"/>
              <a:t>De unge må arbejde: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2 timer om dagen på skoledage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8 timer om dagen på andre dage end skoledage 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12 timer om ugen, på uger med en eller flere skoledage</a:t>
            </a:r>
          </a:p>
          <a:p>
            <a:pPr lvl="1" fontAlgn="base">
              <a:buClr>
                <a:schemeClr val="tx1"/>
              </a:buClr>
            </a:pPr>
            <a:r>
              <a:rPr lang="da-DK" sz="1800" dirty="0"/>
              <a:t>40 timer om ugen i uger, hvor der er helt skolefri.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6B856E-B937-4B38-A705-22AE6BA3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-1857214"/>
            <a:ext cx="10515600" cy="1325563"/>
          </a:xfrm>
        </p:spPr>
        <p:txBody>
          <a:bodyPr>
            <a:normAutofit/>
          </a:bodyPr>
          <a:lstStyle/>
          <a:p>
            <a:r>
              <a:rPr lang="da-DK" sz="4400" dirty="0"/>
              <a:t>Regler for unges arbejdstid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66DA49-F379-4053-9667-C4C1E89DDCC2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5. Regler for unge under 18 år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004F525F-7844-A338-267A-BC4C1BBDB02E}"/>
              </a:ext>
            </a:extLst>
          </p:cNvPr>
          <p:cNvSpPr/>
          <p:nvPr/>
        </p:nvSpPr>
        <p:spPr>
          <a:xfrm>
            <a:off x="656641" y="548653"/>
            <a:ext cx="7480362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3F5C67D-926C-95BF-9B7D-68082A4F5D11}"/>
              </a:ext>
            </a:extLst>
          </p:cNvPr>
          <p:cNvSpPr txBox="1">
            <a:spLocks/>
          </p:cNvSpPr>
          <p:nvPr/>
        </p:nvSpPr>
        <p:spPr>
          <a:xfrm>
            <a:off x="838201" y="583119"/>
            <a:ext cx="9717910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REGLER FOR UNGES ARBEJDSTID?</a:t>
            </a:r>
          </a:p>
        </p:txBody>
      </p:sp>
    </p:spTree>
    <p:extLst>
      <p:ext uri="{BB962C8B-B14F-4D97-AF65-F5344CB8AC3E}">
        <p14:creationId xmlns:p14="http://schemas.microsoft.com/office/powerpoint/2010/main" val="16076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9531433-67AE-D00B-9BBC-B686D5F2F5B4}"/>
              </a:ext>
            </a:extLst>
          </p:cNvPr>
          <p:cNvSpPr/>
          <p:nvPr/>
        </p:nvSpPr>
        <p:spPr>
          <a:xfrm>
            <a:off x="0" y="3634"/>
            <a:ext cx="12192000" cy="6858000"/>
          </a:xfrm>
          <a:prstGeom prst="rect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70A2DEF0-3369-09F9-57D0-A560EF59DD3A}"/>
              </a:ext>
            </a:extLst>
          </p:cNvPr>
          <p:cNvSpPr/>
          <p:nvPr/>
        </p:nvSpPr>
        <p:spPr>
          <a:xfrm>
            <a:off x="974565" y="2075180"/>
            <a:ext cx="4203383" cy="49657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896BC9E-2004-91D5-57B5-D7151F7C86BB}"/>
              </a:ext>
            </a:extLst>
          </p:cNvPr>
          <p:cNvSpPr/>
          <p:nvPr/>
        </p:nvSpPr>
        <p:spPr>
          <a:xfrm>
            <a:off x="1440180" y="2075180"/>
            <a:ext cx="4203383" cy="49657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080A67C2-11CD-7105-CD01-EAF39B8691CC}"/>
              </a:ext>
            </a:extLst>
          </p:cNvPr>
          <p:cNvSpPr/>
          <p:nvPr/>
        </p:nvSpPr>
        <p:spPr>
          <a:xfrm>
            <a:off x="1097280" y="1037493"/>
            <a:ext cx="2872421" cy="722336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968EB2F8-7311-A3AF-0738-5D65D3C1D519}"/>
              </a:ext>
            </a:extLst>
          </p:cNvPr>
          <p:cNvSpPr txBox="1">
            <a:spLocks/>
          </p:cNvSpPr>
          <p:nvPr/>
        </p:nvSpPr>
        <p:spPr>
          <a:xfrm>
            <a:off x="1582006" y="2058350"/>
            <a:ext cx="3931919" cy="496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1800" b="1" dirty="0">
                <a:solidFill>
                  <a:srgbClr val="FC6B4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STATUS PÅ FRITIDSJOBBERE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5FBF42B-041E-88F6-72A5-E264E20E95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4334" y="1072393"/>
            <a:ext cx="2577903" cy="722336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OVERBLIK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18203EC-2277-1363-DB9E-8DB3AC9542C2}"/>
              </a:ext>
            </a:extLst>
          </p:cNvPr>
          <p:cNvSpPr/>
          <p:nvPr/>
        </p:nvSpPr>
        <p:spPr>
          <a:xfrm>
            <a:off x="5433646" y="-2813538"/>
            <a:ext cx="1846385" cy="1600200"/>
          </a:xfrm>
          <a:prstGeom prst="rect">
            <a:avLst/>
          </a:prstGeom>
          <a:solidFill>
            <a:srgbClr val="FC6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indhold 1">
            <a:extLst>
              <a:ext uri="{FF2B5EF4-FFF2-40B4-BE49-F238E27FC236}">
                <a16:creationId xmlns:a16="http://schemas.microsoft.com/office/drawing/2014/main" id="{8FD97491-FF93-EFBE-BEA8-77B673953A64}"/>
              </a:ext>
            </a:extLst>
          </p:cNvPr>
          <p:cNvSpPr txBox="1">
            <a:spLocks/>
          </p:cNvSpPr>
          <p:nvPr/>
        </p:nvSpPr>
        <p:spPr>
          <a:xfrm>
            <a:off x="13456334" y="-2554239"/>
            <a:ext cx="10058400" cy="398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da-DK" sz="18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STATUS PÅ FRITIDSJOBBERE</a:t>
            </a:r>
          </a:p>
          <a:p>
            <a:pPr marL="228600" indent="-2286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da-DK" sz="18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VIDEO-OPLÆG </a:t>
            </a:r>
          </a:p>
          <a:p>
            <a:pPr marL="228600" indent="-2286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da-DK" sz="18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EKSEMPLER FRA DET VIRKELIGE LIV</a:t>
            </a:r>
          </a:p>
          <a:p>
            <a:pPr marL="228600" indent="-2286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da-DK" sz="18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HVAD ER ARBEJDSMILJØ?</a:t>
            </a:r>
          </a:p>
          <a:p>
            <a:pPr marL="228600" indent="-2286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da-DK" sz="18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REGLER FOR UNGE UNDER 18 ÅR</a:t>
            </a:r>
          </a:p>
          <a:p>
            <a:pPr marL="228600" indent="-2286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da-DK" sz="18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KAHOOT</a:t>
            </a:r>
          </a:p>
          <a:p>
            <a:pPr marL="228600" indent="-2286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da-DK" sz="18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da-DK" sz="18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HVAD TAGER I MED?</a:t>
            </a:r>
          </a:p>
        </p:txBody>
      </p:sp>
      <p:sp>
        <p:nvSpPr>
          <p:cNvPr id="15" name="Pladsholder til indhold 1">
            <a:extLst>
              <a:ext uri="{FF2B5EF4-FFF2-40B4-BE49-F238E27FC236}">
                <a16:creationId xmlns:a16="http://schemas.microsoft.com/office/drawing/2014/main" id="{A920612D-121A-CB4B-E26C-89F9E54AF3DA}"/>
              </a:ext>
            </a:extLst>
          </p:cNvPr>
          <p:cNvSpPr txBox="1">
            <a:spLocks/>
          </p:cNvSpPr>
          <p:nvPr/>
        </p:nvSpPr>
        <p:spPr>
          <a:xfrm>
            <a:off x="1082734" y="2035910"/>
            <a:ext cx="426308" cy="49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F0FD1B2-3377-1F3B-4BBF-3FB8C079A53C}"/>
              </a:ext>
            </a:extLst>
          </p:cNvPr>
          <p:cNvSpPr/>
          <p:nvPr/>
        </p:nvSpPr>
        <p:spPr>
          <a:xfrm>
            <a:off x="974566" y="2875280"/>
            <a:ext cx="2561736" cy="49657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4BB57D13-7B3E-ACFC-EF2B-83CFB55D6FE7}"/>
              </a:ext>
            </a:extLst>
          </p:cNvPr>
          <p:cNvSpPr/>
          <p:nvPr/>
        </p:nvSpPr>
        <p:spPr>
          <a:xfrm>
            <a:off x="1440181" y="2875280"/>
            <a:ext cx="2282734" cy="49657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indhold 1">
            <a:extLst>
              <a:ext uri="{FF2B5EF4-FFF2-40B4-BE49-F238E27FC236}">
                <a16:creationId xmlns:a16="http://schemas.microsoft.com/office/drawing/2014/main" id="{A8DD42AE-6BAD-DB62-BDA0-0C09790D35AA}"/>
              </a:ext>
            </a:extLst>
          </p:cNvPr>
          <p:cNvSpPr txBox="1">
            <a:spLocks/>
          </p:cNvSpPr>
          <p:nvPr/>
        </p:nvSpPr>
        <p:spPr>
          <a:xfrm>
            <a:off x="1582006" y="2858450"/>
            <a:ext cx="3931919" cy="496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1800" b="1" dirty="0">
                <a:solidFill>
                  <a:srgbClr val="FC6B4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VIDEO-OPLÆG</a:t>
            </a:r>
          </a:p>
        </p:txBody>
      </p:sp>
      <p:sp>
        <p:nvSpPr>
          <p:cNvPr id="19" name="Pladsholder til indhold 1">
            <a:extLst>
              <a:ext uri="{FF2B5EF4-FFF2-40B4-BE49-F238E27FC236}">
                <a16:creationId xmlns:a16="http://schemas.microsoft.com/office/drawing/2014/main" id="{71371E1A-471D-FB3D-E960-29597DC3F83D}"/>
              </a:ext>
            </a:extLst>
          </p:cNvPr>
          <p:cNvSpPr txBox="1">
            <a:spLocks/>
          </p:cNvSpPr>
          <p:nvPr/>
        </p:nvSpPr>
        <p:spPr>
          <a:xfrm>
            <a:off x="1082734" y="2836010"/>
            <a:ext cx="426308" cy="49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C03E061C-CFAD-1D5F-EF25-86DB5EEF74B0}"/>
              </a:ext>
            </a:extLst>
          </p:cNvPr>
          <p:cNvSpPr/>
          <p:nvPr/>
        </p:nvSpPr>
        <p:spPr>
          <a:xfrm>
            <a:off x="974565" y="3675380"/>
            <a:ext cx="4203383" cy="49657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807DFA5-7AF2-6094-0FBA-D35FA946E0A3}"/>
              </a:ext>
            </a:extLst>
          </p:cNvPr>
          <p:cNvSpPr/>
          <p:nvPr/>
        </p:nvSpPr>
        <p:spPr>
          <a:xfrm>
            <a:off x="1440180" y="3675380"/>
            <a:ext cx="5432048" cy="49657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dsholder til indhold 1">
            <a:extLst>
              <a:ext uri="{FF2B5EF4-FFF2-40B4-BE49-F238E27FC236}">
                <a16:creationId xmlns:a16="http://schemas.microsoft.com/office/drawing/2014/main" id="{CF49244A-FE6A-F78B-6626-E401728C4120}"/>
              </a:ext>
            </a:extLst>
          </p:cNvPr>
          <p:cNvSpPr txBox="1">
            <a:spLocks/>
          </p:cNvSpPr>
          <p:nvPr/>
        </p:nvSpPr>
        <p:spPr>
          <a:xfrm>
            <a:off x="1582006" y="3658550"/>
            <a:ext cx="5432048" cy="496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1800" b="1" dirty="0">
                <a:solidFill>
                  <a:srgbClr val="FC6B4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EKSPEMPLER FRA DET VIRKELIGE LIV</a:t>
            </a:r>
          </a:p>
        </p:txBody>
      </p:sp>
      <p:sp>
        <p:nvSpPr>
          <p:cNvPr id="23" name="Pladsholder til indhold 1">
            <a:extLst>
              <a:ext uri="{FF2B5EF4-FFF2-40B4-BE49-F238E27FC236}">
                <a16:creationId xmlns:a16="http://schemas.microsoft.com/office/drawing/2014/main" id="{AA2D65E1-11BB-936A-B2DB-3052B3803721}"/>
              </a:ext>
            </a:extLst>
          </p:cNvPr>
          <p:cNvSpPr txBox="1">
            <a:spLocks/>
          </p:cNvSpPr>
          <p:nvPr/>
        </p:nvSpPr>
        <p:spPr>
          <a:xfrm>
            <a:off x="1082734" y="3636110"/>
            <a:ext cx="426308" cy="49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8554F6AF-B0B5-BF9F-8D52-0D1A1F128C07}"/>
              </a:ext>
            </a:extLst>
          </p:cNvPr>
          <p:cNvSpPr/>
          <p:nvPr/>
        </p:nvSpPr>
        <p:spPr>
          <a:xfrm>
            <a:off x="974565" y="4489768"/>
            <a:ext cx="4203383" cy="49657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73B85766-DDB9-C6F1-BBD6-78BE8748343E}"/>
              </a:ext>
            </a:extLst>
          </p:cNvPr>
          <p:cNvSpPr/>
          <p:nvPr/>
        </p:nvSpPr>
        <p:spPr>
          <a:xfrm>
            <a:off x="1440181" y="4489768"/>
            <a:ext cx="3810731" cy="49657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Pladsholder til indhold 1">
            <a:extLst>
              <a:ext uri="{FF2B5EF4-FFF2-40B4-BE49-F238E27FC236}">
                <a16:creationId xmlns:a16="http://schemas.microsoft.com/office/drawing/2014/main" id="{43CC359C-010B-E2AA-6F92-FE647F597867}"/>
              </a:ext>
            </a:extLst>
          </p:cNvPr>
          <p:cNvSpPr txBox="1">
            <a:spLocks/>
          </p:cNvSpPr>
          <p:nvPr/>
        </p:nvSpPr>
        <p:spPr>
          <a:xfrm>
            <a:off x="1582006" y="4472938"/>
            <a:ext cx="3931919" cy="496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1800" b="1" dirty="0">
                <a:solidFill>
                  <a:srgbClr val="FC6B4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HVAD ER ARBEJDSMILJØ?</a:t>
            </a:r>
          </a:p>
        </p:txBody>
      </p:sp>
      <p:sp>
        <p:nvSpPr>
          <p:cNvPr id="27" name="Pladsholder til indhold 1">
            <a:extLst>
              <a:ext uri="{FF2B5EF4-FFF2-40B4-BE49-F238E27FC236}">
                <a16:creationId xmlns:a16="http://schemas.microsoft.com/office/drawing/2014/main" id="{A15B5C7C-C087-CB2F-7C45-FD1A1D1E5D11}"/>
              </a:ext>
            </a:extLst>
          </p:cNvPr>
          <p:cNvSpPr txBox="1">
            <a:spLocks/>
          </p:cNvSpPr>
          <p:nvPr/>
        </p:nvSpPr>
        <p:spPr>
          <a:xfrm>
            <a:off x="1082734" y="4450498"/>
            <a:ext cx="426308" cy="49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CE3C215E-9F00-5740-9490-05503F312355}"/>
              </a:ext>
            </a:extLst>
          </p:cNvPr>
          <p:cNvSpPr/>
          <p:nvPr/>
        </p:nvSpPr>
        <p:spPr>
          <a:xfrm>
            <a:off x="974565" y="5304156"/>
            <a:ext cx="4203383" cy="49657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8681773E-DC14-DD60-B5B3-82BAF5DD879A}"/>
              </a:ext>
            </a:extLst>
          </p:cNvPr>
          <p:cNvSpPr/>
          <p:nvPr/>
        </p:nvSpPr>
        <p:spPr>
          <a:xfrm>
            <a:off x="1440180" y="5304156"/>
            <a:ext cx="4712333" cy="49657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Pladsholder til indhold 1">
            <a:extLst>
              <a:ext uri="{FF2B5EF4-FFF2-40B4-BE49-F238E27FC236}">
                <a16:creationId xmlns:a16="http://schemas.microsoft.com/office/drawing/2014/main" id="{83A0CCC9-233A-ED7F-A9DE-F850CECCE3B4}"/>
              </a:ext>
            </a:extLst>
          </p:cNvPr>
          <p:cNvSpPr txBox="1">
            <a:spLocks/>
          </p:cNvSpPr>
          <p:nvPr/>
        </p:nvSpPr>
        <p:spPr>
          <a:xfrm>
            <a:off x="1582006" y="5287326"/>
            <a:ext cx="4570507" cy="49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1800" b="1" dirty="0">
                <a:solidFill>
                  <a:srgbClr val="FC6B4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REGLER FOR UNGE UNDER 18 ÅR</a:t>
            </a:r>
          </a:p>
        </p:txBody>
      </p:sp>
      <p:sp>
        <p:nvSpPr>
          <p:cNvPr id="31" name="Pladsholder til indhold 1">
            <a:extLst>
              <a:ext uri="{FF2B5EF4-FFF2-40B4-BE49-F238E27FC236}">
                <a16:creationId xmlns:a16="http://schemas.microsoft.com/office/drawing/2014/main" id="{DBC37AC0-4838-0D73-BEFF-C9E098454084}"/>
              </a:ext>
            </a:extLst>
          </p:cNvPr>
          <p:cNvSpPr txBox="1">
            <a:spLocks/>
          </p:cNvSpPr>
          <p:nvPr/>
        </p:nvSpPr>
        <p:spPr>
          <a:xfrm>
            <a:off x="1082734" y="5264886"/>
            <a:ext cx="426308" cy="49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F4186E37-0FB5-80C1-04A1-EDDAA8D4A15B}"/>
              </a:ext>
            </a:extLst>
          </p:cNvPr>
          <p:cNvSpPr/>
          <p:nvPr/>
        </p:nvSpPr>
        <p:spPr>
          <a:xfrm>
            <a:off x="7161053" y="2075180"/>
            <a:ext cx="1868647" cy="49657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DD0CF80D-502B-77A5-0101-5A6E86CE0664}"/>
              </a:ext>
            </a:extLst>
          </p:cNvPr>
          <p:cNvSpPr/>
          <p:nvPr/>
        </p:nvSpPr>
        <p:spPr>
          <a:xfrm>
            <a:off x="7626668" y="2075180"/>
            <a:ext cx="1574481" cy="49657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Pladsholder til indhold 1">
            <a:extLst>
              <a:ext uri="{FF2B5EF4-FFF2-40B4-BE49-F238E27FC236}">
                <a16:creationId xmlns:a16="http://schemas.microsoft.com/office/drawing/2014/main" id="{241772FB-FE4E-7068-1368-E4BE13F171CC}"/>
              </a:ext>
            </a:extLst>
          </p:cNvPr>
          <p:cNvSpPr txBox="1">
            <a:spLocks/>
          </p:cNvSpPr>
          <p:nvPr/>
        </p:nvSpPr>
        <p:spPr>
          <a:xfrm>
            <a:off x="7768494" y="2058350"/>
            <a:ext cx="3931919" cy="496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1800" b="1" dirty="0">
                <a:solidFill>
                  <a:srgbClr val="FC6B4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KAHOOT</a:t>
            </a:r>
          </a:p>
        </p:txBody>
      </p:sp>
      <p:sp>
        <p:nvSpPr>
          <p:cNvPr id="35" name="Pladsholder til indhold 1">
            <a:extLst>
              <a:ext uri="{FF2B5EF4-FFF2-40B4-BE49-F238E27FC236}">
                <a16:creationId xmlns:a16="http://schemas.microsoft.com/office/drawing/2014/main" id="{A2F46593-9045-8CA1-D78F-20575C9DD3CD}"/>
              </a:ext>
            </a:extLst>
          </p:cNvPr>
          <p:cNvSpPr txBox="1">
            <a:spLocks/>
          </p:cNvSpPr>
          <p:nvPr/>
        </p:nvSpPr>
        <p:spPr>
          <a:xfrm>
            <a:off x="7269222" y="2035910"/>
            <a:ext cx="426308" cy="49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6AF5A070-57CB-51BC-8556-C802D0A70AB6}"/>
              </a:ext>
            </a:extLst>
          </p:cNvPr>
          <p:cNvSpPr/>
          <p:nvPr/>
        </p:nvSpPr>
        <p:spPr>
          <a:xfrm>
            <a:off x="7161053" y="2875280"/>
            <a:ext cx="2867672" cy="49657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Pladsholder til indhold 1">
            <a:extLst>
              <a:ext uri="{FF2B5EF4-FFF2-40B4-BE49-F238E27FC236}">
                <a16:creationId xmlns:a16="http://schemas.microsoft.com/office/drawing/2014/main" id="{F98671FB-F0A1-4768-67B0-68DAE1090F6F}"/>
              </a:ext>
            </a:extLst>
          </p:cNvPr>
          <p:cNvSpPr txBox="1">
            <a:spLocks/>
          </p:cNvSpPr>
          <p:nvPr/>
        </p:nvSpPr>
        <p:spPr>
          <a:xfrm>
            <a:off x="7768493" y="2858450"/>
            <a:ext cx="3931919" cy="496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1800" b="1" dirty="0">
                <a:solidFill>
                  <a:srgbClr val="FC6B4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VIDEO-OPLÆG</a:t>
            </a:r>
          </a:p>
        </p:txBody>
      </p:sp>
      <p:sp>
        <p:nvSpPr>
          <p:cNvPr id="38" name="Pladsholder til indhold 1">
            <a:extLst>
              <a:ext uri="{FF2B5EF4-FFF2-40B4-BE49-F238E27FC236}">
                <a16:creationId xmlns:a16="http://schemas.microsoft.com/office/drawing/2014/main" id="{57F4ED2F-859B-E52F-020B-0B1FC005F6FD}"/>
              </a:ext>
            </a:extLst>
          </p:cNvPr>
          <p:cNvSpPr txBox="1">
            <a:spLocks/>
          </p:cNvSpPr>
          <p:nvPr/>
        </p:nvSpPr>
        <p:spPr>
          <a:xfrm>
            <a:off x="7269221" y="2836010"/>
            <a:ext cx="426308" cy="49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</a:t>
            </a: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639F601D-6264-2784-4AD0-8F9BCFDA94CB}"/>
              </a:ext>
            </a:extLst>
          </p:cNvPr>
          <p:cNvSpPr/>
          <p:nvPr/>
        </p:nvSpPr>
        <p:spPr>
          <a:xfrm>
            <a:off x="7626667" y="2875280"/>
            <a:ext cx="3125153" cy="49657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Pladsholder til indhold 1">
            <a:extLst>
              <a:ext uri="{FF2B5EF4-FFF2-40B4-BE49-F238E27FC236}">
                <a16:creationId xmlns:a16="http://schemas.microsoft.com/office/drawing/2014/main" id="{7FE0B0E4-64E6-78DA-87D8-31952A9473C3}"/>
              </a:ext>
            </a:extLst>
          </p:cNvPr>
          <p:cNvSpPr txBox="1">
            <a:spLocks/>
          </p:cNvSpPr>
          <p:nvPr/>
        </p:nvSpPr>
        <p:spPr>
          <a:xfrm>
            <a:off x="7781100" y="2858450"/>
            <a:ext cx="3931919" cy="496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a-DK" sz="1800" b="1" dirty="0">
                <a:solidFill>
                  <a:srgbClr val="FC6B4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HVAD TAGER I MED?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FD80CDE8-99F7-F980-413B-A56483473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81" y="5788802"/>
            <a:ext cx="1397703" cy="8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3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9D17164-7921-4951-B5AE-640870B35B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641" y="1693215"/>
            <a:ext cx="10058400" cy="3987800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  <a:buClr>
                <a:srgbClr val="FC6B4F"/>
              </a:buClr>
            </a:pPr>
            <a:r>
              <a:rPr lang="da-DK" sz="3200" dirty="0"/>
              <a:t>Der er særlige regler omkring pauser og hviletid for undervisningspligtige unge under 18 år.</a:t>
            </a:r>
          </a:p>
          <a:p>
            <a:pPr fontAlgn="base">
              <a:lnSpc>
                <a:spcPct val="120000"/>
              </a:lnSpc>
              <a:buClr>
                <a:srgbClr val="FC6B4F"/>
              </a:buClr>
            </a:pPr>
            <a:r>
              <a:rPr lang="da-DK" sz="3200" dirty="0"/>
              <a:t>Hvis den daglige arbejdstid overstiger 4,5 timer, skal den unge have en pause på mindst 30 minutter. Pausen kan ikke placeres ved arbejdets begyndelse eller ved arbejdets slutning.</a:t>
            </a:r>
          </a:p>
          <a:p>
            <a:pPr fontAlgn="base">
              <a:lnSpc>
                <a:spcPct val="120000"/>
              </a:lnSpc>
              <a:buClr>
                <a:srgbClr val="FC6B4F"/>
              </a:buClr>
            </a:pPr>
            <a:r>
              <a:rPr lang="da-DK" sz="3200" dirty="0"/>
              <a:t>De unge skal have en sammenhængende hvileperiode på mindst 14 timer i døgnet og må ikke arbejde i tidsrummet fra kl. 20.00 til kl. 6.00. </a:t>
            </a:r>
          </a:p>
          <a:p>
            <a:pPr fontAlgn="base">
              <a:lnSpc>
                <a:spcPct val="120000"/>
              </a:lnSpc>
              <a:buClr>
                <a:srgbClr val="FC6B4F"/>
              </a:buClr>
            </a:pPr>
            <a:r>
              <a:rPr lang="da-DK" sz="3200" dirty="0"/>
              <a:t>De unge skal have 2 sammenhængende fridøgn inden for hver periode på 7 døgn. Heraf skal ét fridøgn normalt omfatte søndag. Hvis de 2 fridøgn ikke kan placeres i sammenhæng, skal det ene fridøgn lægges i umiddelbar tilknytning til en daglig hvil.</a:t>
            </a:r>
          </a:p>
          <a:p>
            <a:pPr fontAlgn="base">
              <a:lnSpc>
                <a:spcPct val="120000"/>
              </a:lnSpc>
              <a:buClr>
                <a:srgbClr val="FC6B4F"/>
              </a:buClr>
            </a:pPr>
            <a:r>
              <a:rPr lang="da-DK" sz="3200" dirty="0"/>
              <a:t>Ikke-undervisningspligtige unge, som er fyldt 15 år, må dog i visse tilfælde arbejde starte arbejdet kl. 04 (bagerbutik, staldarbejde), kl. 05 (avisudbringning) eller arbejde længere (til kl. 22 (kontorer, butik, servicestation), kl. 24 (teatre, biografer, koncertsteder o. lign.) 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D16506-EE29-4E41-913B-1D71DE77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1" y="-2239179"/>
            <a:ext cx="10515600" cy="1325563"/>
          </a:xfrm>
        </p:spPr>
        <p:txBody>
          <a:bodyPr>
            <a:normAutofit/>
          </a:bodyPr>
          <a:lstStyle/>
          <a:p>
            <a:r>
              <a:rPr lang="da-DK" sz="4400" dirty="0"/>
              <a:t>Pauser og hviletid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FE1FA-E1B6-48F0-BC4A-FF57C565531D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5. Regler for unge under 18 år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53EEE7E-AED8-5C8C-00A1-BB2E3B26C81D}"/>
              </a:ext>
            </a:extLst>
          </p:cNvPr>
          <p:cNvSpPr/>
          <p:nvPr/>
        </p:nvSpPr>
        <p:spPr>
          <a:xfrm>
            <a:off x="656641" y="548653"/>
            <a:ext cx="4887632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1B1BBB9E-3F70-47B9-F635-B1F1397C9C8F}"/>
              </a:ext>
            </a:extLst>
          </p:cNvPr>
          <p:cNvSpPr txBox="1">
            <a:spLocks/>
          </p:cNvSpPr>
          <p:nvPr/>
        </p:nvSpPr>
        <p:spPr>
          <a:xfrm>
            <a:off x="838201" y="583119"/>
            <a:ext cx="4486153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PAUSER OG HVILETID</a:t>
            </a:r>
          </a:p>
        </p:txBody>
      </p:sp>
    </p:spTree>
    <p:extLst>
      <p:ext uri="{BB962C8B-B14F-4D97-AF65-F5344CB8AC3E}">
        <p14:creationId xmlns:p14="http://schemas.microsoft.com/office/powerpoint/2010/main" val="174194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A104AFB-2D72-418C-A687-D313DE1091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641" y="1623767"/>
            <a:ext cx="10058400" cy="398780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da-DK" sz="2000" b="1" dirty="0"/>
              <a:t>For både undervisningspligtige unge og ikke undervisningspligtige unge gælder det derudover, at:</a:t>
            </a:r>
            <a:endParaRPr lang="da-DK" sz="2000" dirty="0"/>
          </a:p>
          <a:p>
            <a:pPr fontAlgn="base">
              <a:buClr>
                <a:srgbClr val="FC6B4F"/>
              </a:buClr>
            </a:pPr>
            <a:r>
              <a:rPr lang="da-DK" sz="2000" dirty="0"/>
              <a:t>Hvis den daglige arbejdstid er på 7 timer eller mere, skal arbejdstiden ligge samlet</a:t>
            </a:r>
          </a:p>
          <a:p>
            <a:pPr fontAlgn="base">
              <a:buClr>
                <a:srgbClr val="FC6B4F"/>
              </a:buClr>
            </a:pPr>
            <a:r>
              <a:rPr lang="da-DK" sz="2000" dirty="0"/>
              <a:t>Hvis den unge arbejder som led i en uddannelse, skal den tid, den unge bruger på undervisning, regnes med i arbejdstiden</a:t>
            </a:r>
          </a:p>
          <a:p>
            <a:pPr fontAlgn="base">
              <a:buClr>
                <a:srgbClr val="FC6B4F"/>
              </a:buClr>
            </a:pPr>
            <a:r>
              <a:rPr lang="da-DK" sz="2000" dirty="0"/>
              <a:t>Arbejdstiden skal lægges sammen, hvis den unge arbejder for flere arbejdsgivere.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757EAC-CAD2-480D-A6E6-5D4DA512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1" y="-2273903"/>
            <a:ext cx="10515600" cy="1325563"/>
          </a:xfrm>
        </p:spPr>
        <p:txBody>
          <a:bodyPr>
            <a:normAutofit/>
          </a:bodyPr>
          <a:lstStyle/>
          <a:p>
            <a:r>
              <a:rPr lang="da-DK" sz="4400" dirty="0"/>
              <a:t>Pauser og hviletid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6B13C4-77B3-4870-A102-A3BAFDF044D8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5. Regler for unge under 18 år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FFDE89E-9B6C-5ACB-C90E-882D94E64E4F}"/>
              </a:ext>
            </a:extLst>
          </p:cNvPr>
          <p:cNvSpPr/>
          <p:nvPr/>
        </p:nvSpPr>
        <p:spPr>
          <a:xfrm>
            <a:off x="656641" y="548653"/>
            <a:ext cx="4887632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74EB3AE1-35C0-6FBC-6F95-10C58231C95B}"/>
              </a:ext>
            </a:extLst>
          </p:cNvPr>
          <p:cNvSpPr txBox="1">
            <a:spLocks/>
          </p:cNvSpPr>
          <p:nvPr/>
        </p:nvSpPr>
        <p:spPr>
          <a:xfrm>
            <a:off x="838201" y="583119"/>
            <a:ext cx="4486153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PAUSER OG HVILETID</a:t>
            </a:r>
          </a:p>
        </p:txBody>
      </p:sp>
    </p:spTree>
    <p:extLst>
      <p:ext uri="{BB962C8B-B14F-4D97-AF65-F5344CB8AC3E}">
        <p14:creationId xmlns:p14="http://schemas.microsoft.com/office/powerpoint/2010/main" val="853653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122E6EC-0EA9-4B99-900E-0D947E2D71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641" y="2448868"/>
            <a:ext cx="10058400" cy="25976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solidFill>
                <a:srgbClr val="85CFEA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85CFE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https://play.kahoot.it/#/k/d824e119-17be-4c79-a169-ce6294a3fba9</a:t>
            </a:r>
            <a:r>
              <a:rPr lang="da-DK" dirty="0">
                <a:solidFill>
                  <a:srgbClr val="85CFEA"/>
                </a:solidFill>
              </a:rPr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CCA868-128D-44DB-BA0C-1D22D61D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5" y="-2528546"/>
            <a:ext cx="10515600" cy="1325563"/>
          </a:xfrm>
        </p:spPr>
        <p:txBody>
          <a:bodyPr>
            <a:normAutofit/>
          </a:bodyPr>
          <a:lstStyle/>
          <a:p>
            <a:r>
              <a:rPr lang="da-DK" sz="4400" dirty="0"/>
              <a:t>6. Og så til </a:t>
            </a:r>
            <a:r>
              <a:rPr lang="da-DK" sz="4400" dirty="0" err="1"/>
              <a:t>KAHOOT´en</a:t>
            </a:r>
            <a:endParaRPr lang="da-DK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862761-8206-40A4-9AC5-37293EA727F7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6. </a:t>
            </a:r>
            <a:r>
              <a:rPr lang="da-DK" dirty="0" err="1">
                <a:solidFill>
                  <a:schemeClr val="bg1"/>
                </a:solidFill>
              </a:rPr>
              <a:t>Kahoot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CA235E2-EE6D-AB62-AADC-C54B0D3D3944}"/>
              </a:ext>
            </a:extLst>
          </p:cNvPr>
          <p:cNvSpPr/>
          <p:nvPr/>
        </p:nvSpPr>
        <p:spPr>
          <a:xfrm>
            <a:off x="656641" y="548653"/>
            <a:ext cx="5069192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254B0E06-8792-CDA5-920C-E0BB96AD04FC}"/>
              </a:ext>
            </a:extLst>
          </p:cNvPr>
          <p:cNvSpPr txBox="1">
            <a:spLocks/>
          </p:cNvSpPr>
          <p:nvPr/>
        </p:nvSpPr>
        <p:spPr>
          <a:xfrm>
            <a:off x="838201" y="583119"/>
            <a:ext cx="4887632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OG SÅ TIL KAHOOT’EN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BE90641-1F5E-3B0A-B4DB-AE057702E0E1}"/>
              </a:ext>
            </a:extLst>
          </p:cNvPr>
          <p:cNvSpPr/>
          <p:nvPr/>
        </p:nvSpPr>
        <p:spPr>
          <a:xfrm>
            <a:off x="5616105" y="548653"/>
            <a:ext cx="538831" cy="442609"/>
          </a:xfrm>
          <a:prstGeom prst="parallelogram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7EEF6199-1B5F-74AE-3FFE-ABE24AB0EB9D}"/>
              </a:ext>
            </a:extLst>
          </p:cNvPr>
          <p:cNvSpPr txBox="1">
            <a:spLocks/>
          </p:cNvSpPr>
          <p:nvPr/>
        </p:nvSpPr>
        <p:spPr>
          <a:xfrm>
            <a:off x="5696392" y="613930"/>
            <a:ext cx="422002" cy="36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93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6FE03DB-41E1-47A5-9705-B9DE1E5C43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640" y="1867963"/>
            <a:ext cx="10058400" cy="398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a-DK" sz="8000" b="1" dirty="0"/>
              <a:t>Evaluering i klassen: </a:t>
            </a:r>
          </a:p>
          <a:p>
            <a:r>
              <a:rPr lang="da-DK" sz="8000" dirty="0"/>
              <a:t>Hvordan var </a:t>
            </a:r>
            <a:r>
              <a:rPr lang="da-DK" sz="8000" dirty="0" err="1"/>
              <a:t>Kahooten</a:t>
            </a:r>
            <a:r>
              <a:rPr lang="da-DK" sz="8000" dirty="0"/>
              <a:t>? - var den for svær? - for let?</a:t>
            </a:r>
          </a:p>
          <a:p>
            <a:r>
              <a:rPr lang="da-DK" sz="8000" dirty="0"/>
              <a:t>Hvordan var præsentationen?</a:t>
            </a:r>
          </a:p>
          <a:p>
            <a:r>
              <a:rPr lang="da-DK" sz="8000" dirty="0"/>
              <a:t>Er I blevet klogere på arbejdsmiljø? </a:t>
            </a:r>
          </a:p>
          <a:p>
            <a:r>
              <a:rPr lang="da-DK" sz="8000" dirty="0"/>
              <a:t>Var der noget, I ikke vidste i forvejen? </a:t>
            </a:r>
          </a:p>
          <a:p>
            <a:r>
              <a:rPr lang="da-DK" sz="8000" dirty="0"/>
              <a:t>Var der noget, der undrede jer? </a:t>
            </a:r>
          </a:p>
          <a:p>
            <a:r>
              <a:rPr lang="da-DK" sz="8000" dirty="0"/>
              <a:t>Var der noget, der fremover vil få jer til at gøre ting anderledes, når I er på job?</a:t>
            </a:r>
          </a:p>
          <a:p>
            <a:r>
              <a:rPr lang="da-DK" sz="8000" dirty="0"/>
              <a:t>Er der noget, I gerne vil vide mere om? </a:t>
            </a:r>
          </a:p>
          <a:p>
            <a:endParaRPr lang="da-DK" sz="8000" dirty="0"/>
          </a:p>
          <a:p>
            <a:r>
              <a:rPr lang="da-DK" sz="8000" dirty="0"/>
              <a:t>Find mere om unge og arbejdsmiljø her: </a:t>
            </a:r>
            <a:r>
              <a:rPr lang="da-DK" sz="8000" dirty="0">
                <a:hlinkClick r:id="rId3"/>
              </a:rPr>
              <a:t>www.ungmedjob.dk</a:t>
            </a:r>
            <a:r>
              <a:rPr lang="da-DK" sz="8000" dirty="0"/>
              <a:t>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884FA0-D5D4-4BD4-96EC-A903DB11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-1325563"/>
            <a:ext cx="10515600" cy="1325563"/>
          </a:xfrm>
        </p:spPr>
        <p:txBody>
          <a:bodyPr>
            <a:normAutofit/>
          </a:bodyPr>
          <a:lstStyle/>
          <a:p>
            <a:r>
              <a:rPr lang="da-DK" sz="4400" dirty="0"/>
              <a:t>Til slut en række spørgsmål…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90899-8CBF-4F59-BE44-8142577A2BEF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7. Hvad tager i med?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2EB3D50-761F-1FEB-778B-DAF00AC8D507}"/>
              </a:ext>
            </a:extLst>
          </p:cNvPr>
          <p:cNvSpPr/>
          <p:nvPr/>
        </p:nvSpPr>
        <p:spPr>
          <a:xfrm>
            <a:off x="656640" y="548653"/>
            <a:ext cx="7387765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4F68F3BE-80CE-080D-FB25-D9CA928FF291}"/>
              </a:ext>
            </a:extLst>
          </p:cNvPr>
          <p:cNvSpPr txBox="1">
            <a:spLocks/>
          </p:cNvSpPr>
          <p:nvPr/>
        </p:nvSpPr>
        <p:spPr>
          <a:xfrm>
            <a:off x="838201" y="583119"/>
            <a:ext cx="9011855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TIL SLUT EN RÆKKE SPØRGSMÅL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2CCAF34-64C0-CF03-4184-FD23ADB6244F}"/>
              </a:ext>
            </a:extLst>
          </p:cNvPr>
          <p:cNvSpPr/>
          <p:nvPr/>
        </p:nvSpPr>
        <p:spPr>
          <a:xfrm>
            <a:off x="7938262" y="548653"/>
            <a:ext cx="538831" cy="442609"/>
          </a:xfrm>
          <a:prstGeom prst="parallelogram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857FF775-66E2-84F0-5AB5-E495A3B31B75}"/>
              </a:ext>
            </a:extLst>
          </p:cNvPr>
          <p:cNvSpPr txBox="1">
            <a:spLocks/>
          </p:cNvSpPr>
          <p:nvPr/>
        </p:nvSpPr>
        <p:spPr>
          <a:xfrm>
            <a:off x="8018549" y="613930"/>
            <a:ext cx="422002" cy="36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7515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051B00-EC46-45A4-8637-AEDFC2B6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40" y="7148532"/>
            <a:ext cx="10515600" cy="1325563"/>
          </a:xfrm>
        </p:spPr>
        <p:txBody>
          <a:bodyPr>
            <a:normAutofit/>
          </a:bodyPr>
          <a:lstStyle/>
          <a:p>
            <a:r>
              <a:rPr lang="da-DK" sz="4400" dirty="0"/>
              <a:t>4. Hvad er arbejdsmiljø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B8F6FE-2BAF-4D9B-A165-E497CD45F483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4. Hvad er arbejdsmiljø? 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48843A8E-7918-E754-53E4-F3439512FAA9}"/>
              </a:ext>
            </a:extLst>
          </p:cNvPr>
          <p:cNvSpPr/>
          <p:nvPr/>
        </p:nvSpPr>
        <p:spPr>
          <a:xfrm>
            <a:off x="656640" y="548653"/>
            <a:ext cx="5744160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5D82109F-57C5-B91B-21F0-1053C4055FDB}"/>
              </a:ext>
            </a:extLst>
          </p:cNvPr>
          <p:cNvSpPr txBox="1">
            <a:spLocks/>
          </p:cNvSpPr>
          <p:nvPr/>
        </p:nvSpPr>
        <p:spPr>
          <a:xfrm>
            <a:off x="838200" y="548653"/>
            <a:ext cx="6146800" cy="722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HVAD ER ARBEJDSMILJØ?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3FEA22B-97F5-346C-B321-32BB475DF89D}"/>
              </a:ext>
            </a:extLst>
          </p:cNvPr>
          <p:cNvSpPr/>
          <p:nvPr/>
        </p:nvSpPr>
        <p:spPr>
          <a:xfrm>
            <a:off x="667138" y="2704719"/>
            <a:ext cx="2960965" cy="1992174"/>
          </a:xfrm>
          <a:prstGeom prst="rect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3C100D7-8F5B-1398-80F5-7FA5EC9BCCC6}"/>
              </a:ext>
            </a:extLst>
          </p:cNvPr>
          <p:cNvSpPr/>
          <p:nvPr/>
        </p:nvSpPr>
        <p:spPr>
          <a:xfrm>
            <a:off x="4580377" y="2704719"/>
            <a:ext cx="2960965" cy="1992174"/>
          </a:xfrm>
          <a:prstGeom prst="rect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AFE703F-1546-CF79-4C3A-1D36E0CEC6EB}"/>
              </a:ext>
            </a:extLst>
          </p:cNvPr>
          <p:cNvSpPr/>
          <p:nvPr/>
        </p:nvSpPr>
        <p:spPr>
          <a:xfrm>
            <a:off x="8493616" y="2704719"/>
            <a:ext cx="2960965" cy="1992174"/>
          </a:xfrm>
          <a:prstGeom prst="rect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F065474-7128-4E13-A082-01B8298F2C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992368"/>
            <a:ext cx="2652252" cy="133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</a:rPr>
              <a:t>Arbejdsmiljø er de fysiske, psykiske og sociale faktorer, der påvirker den ansatte i </a:t>
            </a:r>
            <a:br>
              <a:rPr lang="da-DK" sz="1800" dirty="0">
                <a:solidFill>
                  <a:schemeClr val="bg1"/>
                </a:solidFill>
              </a:rPr>
            </a:br>
            <a:r>
              <a:rPr lang="da-DK" sz="1800" dirty="0">
                <a:solidFill>
                  <a:schemeClr val="bg1"/>
                </a:solidFill>
              </a:rPr>
              <a:t>forbindelse med jobbet.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9CB6221-4F36-8996-3929-401C0401853D}"/>
              </a:ext>
            </a:extLst>
          </p:cNvPr>
          <p:cNvSpPr txBox="1"/>
          <p:nvPr/>
        </p:nvSpPr>
        <p:spPr>
          <a:xfrm>
            <a:off x="4699819" y="2962142"/>
            <a:ext cx="26522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Arbejdsmiljø er et samspil af de relationer, påvirkninger og vilkår, som ansatte arbejder under.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E9620BA-664F-0C15-0595-5A90850EE6DC}"/>
              </a:ext>
            </a:extLst>
          </p:cNvPr>
          <p:cNvSpPr txBox="1"/>
          <p:nvPr/>
        </p:nvSpPr>
        <p:spPr>
          <a:xfrm>
            <a:off x="8632723" y="3058644"/>
            <a:ext cx="2721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andre ord er det de relationer og vilkår, som gælder på arbejdspladsen. 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65FE4656-72CD-BF73-2BA1-ABA9CFBC69B3}"/>
              </a:ext>
            </a:extLst>
          </p:cNvPr>
          <p:cNvCxnSpPr>
            <a:cxnSpLocks/>
          </p:cNvCxnSpPr>
          <p:nvPr/>
        </p:nvCxnSpPr>
        <p:spPr>
          <a:xfrm>
            <a:off x="3667431" y="3682180"/>
            <a:ext cx="845574" cy="0"/>
          </a:xfrm>
          <a:prstGeom prst="straightConnector1">
            <a:avLst/>
          </a:prstGeom>
          <a:ln>
            <a:solidFill>
              <a:srgbClr val="FC6B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B7077BDC-F92E-86E9-822D-906A0384671A}"/>
              </a:ext>
            </a:extLst>
          </p:cNvPr>
          <p:cNvCxnSpPr>
            <a:cxnSpLocks/>
          </p:cNvCxnSpPr>
          <p:nvPr/>
        </p:nvCxnSpPr>
        <p:spPr>
          <a:xfrm>
            <a:off x="7590503" y="3682180"/>
            <a:ext cx="845574" cy="0"/>
          </a:xfrm>
          <a:prstGeom prst="straightConnector1">
            <a:avLst/>
          </a:prstGeom>
          <a:ln>
            <a:solidFill>
              <a:srgbClr val="FC6B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A4C17F21-7B42-777B-71C6-B6C92E0FBC25}"/>
              </a:ext>
            </a:extLst>
          </p:cNvPr>
          <p:cNvSpPr/>
          <p:nvPr/>
        </p:nvSpPr>
        <p:spPr>
          <a:xfrm>
            <a:off x="6291072" y="548653"/>
            <a:ext cx="538831" cy="442609"/>
          </a:xfrm>
          <a:prstGeom prst="parallelogram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F43E8E92-2D8F-656B-2AAD-1E346515397C}"/>
              </a:ext>
            </a:extLst>
          </p:cNvPr>
          <p:cNvSpPr txBox="1">
            <a:spLocks/>
          </p:cNvSpPr>
          <p:nvPr/>
        </p:nvSpPr>
        <p:spPr>
          <a:xfrm>
            <a:off x="6371359" y="613930"/>
            <a:ext cx="422002" cy="36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243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5EA89A7-587C-42CB-A300-BD1B1D603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27" r="34121"/>
          <a:stretch/>
        </p:blipFill>
        <p:spPr>
          <a:xfrm>
            <a:off x="5829783" y="1083377"/>
            <a:ext cx="4589492" cy="522597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0191DC-0E3B-4152-9E88-329682EA50B9}"/>
              </a:ext>
            </a:extLst>
          </p:cNvPr>
          <p:cNvSpPr txBox="1"/>
          <p:nvPr/>
        </p:nvSpPr>
        <p:spPr>
          <a:xfrm>
            <a:off x="274430" y="7163490"/>
            <a:ext cx="354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Del 1. Status på fritidsjobbere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DF08392-0288-47DB-9160-5ECE34C1B859}"/>
              </a:ext>
            </a:extLst>
          </p:cNvPr>
          <p:cNvSpPr txBox="1"/>
          <p:nvPr/>
        </p:nvSpPr>
        <p:spPr>
          <a:xfrm>
            <a:off x="838200" y="1903255"/>
            <a:ext cx="46602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100.000 unge mellem 13 og 17 </a:t>
            </a:r>
            <a:b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 har fritidsjob. </a:t>
            </a:r>
          </a:p>
          <a:p>
            <a:endParaRPr lang="da-D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C48EB3-854A-4106-A55F-1099724A50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0" b="12169"/>
          <a:stretch/>
        </p:blipFill>
        <p:spPr>
          <a:xfrm>
            <a:off x="656640" y="2824223"/>
            <a:ext cx="3407360" cy="1989078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D8CBAECF-70CB-28AA-9AC0-E97DF1F76922}"/>
              </a:ext>
            </a:extLst>
          </p:cNvPr>
          <p:cNvSpPr/>
          <p:nvPr/>
        </p:nvSpPr>
        <p:spPr>
          <a:xfrm>
            <a:off x="656640" y="548653"/>
            <a:ext cx="6328360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885322-4E25-46BD-9023-0566D8B1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53"/>
            <a:ext cx="6146800" cy="722336"/>
          </a:xfrm>
        </p:spPr>
        <p:txBody>
          <a:bodyPr>
            <a:no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STATUS PÅ FRITIDSJOBBERE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AD3C0D00-16D8-BE9C-EB87-00616D5A6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61" t="68600" r="573" b="16645"/>
          <a:stretch/>
        </p:blipFill>
        <p:spPr>
          <a:xfrm>
            <a:off x="9144925" y="1270989"/>
            <a:ext cx="1112304" cy="81022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3556B7E-694E-67FF-745E-5EC666A51570}"/>
              </a:ext>
            </a:extLst>
          </p:cNvPr>
          <p:cNvSpPr/>
          <p:nvPr/>
        </p:nvSpPr>
        <p:spPr>
          <a:xfrm>
            <a:off x="9144925" y="1200593"/>
            <a:ext cx="1112304" cy="1010172"/>
          </a:xfrm>
          <a:prstGeom prst="rect">
            <a:avLst/>
          </a:prstGeom>
          <a:noFill/>
          <a:ln>
            <a:solidFill>
              <a:srgbClr val="85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8920234-86D2-B01F-699C-D4FF88B2C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64150" y="-1649693"/>
            <a:ext cx="7061200" cy="3810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DCE0500-0F1F-6430-701E-E8F423F302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640" y="6118847"/>
            <a:ext cx="7061200" cy="38100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126111D8-81F0-17F2-EF6B-CA7D2725573C}"/>
              </a:ext>
            </a:extLst>
          </p:cNvPr>
          <p:cNvSpPr/>
          <p:nvPr/>
        </p:nvSpPr>
        <p:spPr>
          <a:xfrm>
            <a:off x="6875272" y="548653"/>
            <a:ext cx="538831" cy="442609"/>
          </a:xfrm>
          <a:prstGeom prst="parallelogram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440EA48F-4B2D-4A36-1459-41FFD96FBF8F}"/>
              </a:ext>
            </a:extLst>
          </p:cNvPr>
          <p:cNvSpPr txBox="1">
            <a:spLocks/>
          </p:cNvSpPr>
          <p:nvPr/>
        </p:nvSpPr>
        <p:spPr>
          <a:xfrm>
            <a:off x="6955559" y="613930"/>
            <a:ext cx="422002" cy="36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867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01AAAF36-3E25-4D4B-679B-4FC7D5F26515}"/>
              </a:ext>
            </a:extLst>
          </p:cNvPr>
          <p:cNvSpPr/>
          <p:nvPr/>
        </p:nvSpPr>
        <p:spPr>
          <a:xfrm>
            <a:off x="6314547" y="2704719"/>
            <a:ext cx="5004456" cy="1992174"/>
          </a:xfrm>
          <a:prstGeom prst="rect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AC88022-81C5-F6A9-BC3F-945DE7F7F4C9}"/>
              </a:ext>
            </a:extLst>
          </p:cNvPr>
          <p:cNvSpPr/>
          <p:nvPr/>
        </p:nvSpPr>
        <p:spPr>
          <a:xfrm>
            <a:off x="667138" y="2704719"/>
            <a:ext cx="5265974" cy="1992174"/>
          </a:xfrm>
          <a:prstGeom prst="rect">
            <a:avLst/>
          </a:prstGeom>
          <a:solidFill>
            <a:srgbClr val="85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92B3AA5-5C6E-4D9A-89C5-65B990FEDB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640" y="1626686"/>
            <a:ext cx="9506242" cy="651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/>
              <a:t>Hver femte ung mellem 13 og 15 år har fritidsjob, men der er stor forskel fra kommune til kommune. Unge i landkommunerne arbejder mest.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02C473C-67BB-489A-B6BD-0088AA4C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98" y="3008432"/>
            <a:ext cx="1495449" cy="1325563"/>
          </a:xfrm>
        </p:spPr>
        <p:txBody>
          <a:bodyPr>
            <a:normAutofit/>
          </a:bodyPr>
          <a:lstStyle/>
          <a:p>
            <a:pPr algn="ctr"/>
            <a:r>
              <a:rPr lang="da-DK" sz="4400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F5F24-3CF5-4FFC-8637-E1DE98AC86CB}"/>
              </a:ext>
            </a:extLst>
          </p:cNvPr>
          <p:cNvSpPr txBox="1"/>
          <p:nvPr/>
        </p:nvSpPr>
        <p:spPr>
          <a:xfrm>
            <a:off x="210065" y="6468534"/>
            <a:ext cx="354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Del 1. Status på fritidsjobbere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223715E-D569-0EF1-06BE-FC33C2391A10}"/>
              </a:ext>
            </a:extLst>
          </p:cNvPr>
          <p:cNvSpPr/>
          <p:nvPr/>
        </p:nvSpPr>
        <p:spPr>
          <a:xfrm>
            <a:off x="656640" y="548653"/>
            <a:ext cx="8627060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E4D15353-3E57-EB8A-E9D4-D8E96F853C73}"/>
              </a:ext>
            </a:extLst>
          </p:cNvPr>
          <p:cNvSpPr txBox="1">
            <a:spLocks/>
          </p:cNvSpPr>
          <p:nvPr/>
        </p:nvSpPr>
        <p:spPr>
          <a:xfrm>
            <a:off x="838200" y="548653"/>
            <a:ext cx="8788400" cy="722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UNGE PÅ LANDET FRITIDSJOBBER MEST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D04B7D1-A263-F7F5-0845-9AF4A2B50D64}"/>
              </a:ext>
            </a:extLst>
          </p:cNvPr>
          <p:cNvSpPr txBox="1"/>
          <p:nvPr/>
        </p:nvSpPr>
        <p:spPr>
          <a:xfrm>
            <a:off x="5774463" y="2856929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C6B4F"/>
              </a:buClr>
            </a:pPr>
            <a:r>
              <a:rPr lang="da-D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KOMMUNER MED FÆRREST FRITIDSJOBBERE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76661B8-0B3B-8FCA-DD66-6722FE0A7EB4}"/>
              </a:ext>
            </a:extLst>
          </p:cNvPr>
          <p:cNvSpPr txBox="1"/>
          <p:nvPr/>
        </p:nvSpPr>
        <p:spPr>
          <a:xfrm>
            <a:off x="928654" y="3931132"/>
            <a:ext cx="1400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Læsø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1769D3D4-00CD-69E7-B9E3-97A9610891FE}"/>
              </a:ext>
            </a:extLst>
          </p:cNvPr>
          <p:cNvSpPr txBox="1">
            <a:spLocks/>
          </p:cNvSpPr>
          <p:nvPr/>
        </p:nvSpPr>
        <p:spPr>
          <a:xfrm>
            <a:off x="2584483" y="3008432"/>
            <a:ext cx="1495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da-DK" sz="4400" dirty="0">
                <a:solidFill>
                  <a:schemeClr val="bg1"/>
                </a:solidFill>
              </a:rPr>
              <a:t>41%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7D5F284-FC72-E76B-68F1-198E86A851EB}"/>
              </a:ext>
            </a:extLst>
          </p:cNvPr>
          <p:cNvSpPr txBox="1"/>
          <p:nvPr/>
        </p:nvSpPr>
        <p:spPr>
          <a:xfrm>
            <a:off x="2631939" y="3931132"/>
            <a:ext cx="1400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Varde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357E7C55-D5F1-C9A0-BDF6-15CC33488F7B}"/>
              </a:ext>
            </a:extLst>
          </p:cNvPr>
          <p:cNvSpPr txBox="1">
            <a:spLocks/>
          </p:cNvSpPr>
          <p:nvPr/>
        </p:nvSpPr>
        <p:spPr>
          <a:xfrm>
            <a:off x="4284156" y="3008432"/>
            <a:ext cx="1495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da-DK" sz="4400" dirty="0">
                <a:solidFill>
                  <a:schemeClr val="bg1"/>
                </a:solidFill>
              </a:rPr>
              <a:t>39%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3F4EF76-F9A3-1396-9ABE-825C35D1FADB}"/>
              </a:ext>
            </a:extLst>
          </p:cNvPr>
          <p:cNvSpPr txBox="1"/>
          <p:nvPr/>
        </p:nvSpPr>
        <p:spPr>
          <a:xfrm>
            <a:off x="4331612" y="3931132"/>
            <a:ext cx="1400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Ringkøbing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7BEF944C-F54C-B76F-8C49-2E4445ECF07E}"/>
              </a:ext>
            </a:extLst>
          </p:cNvPr>
          <p:cNvSpPr txBox="1"/>
          <p:nvPr/>
        </p:nvSpPr>
        <p:spPr>
          <a:xfrm>
            <a:off x="656640" y="2856929"/>
            <a:ext cx="5276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C6B4F"/>
              </a:buClr>
            </a:pPr>
            <a:r>
              <a:rPr lang="da-D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KOMMUNER MED FLEST FRITIDSJOBBERE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4BE9C08-7782-FEBD-D6D7-8523159FEF56}"/>
              </a:ext>
            </a:extLst>
          </p:cNvPr>
          <p:cNvSpPr txBox="1"/>
          <p:nvPr/>
        </p:nvSpPr>
        <p:spPr>
          <a:xfrm>
            <a:off x="667138" y="6155458"/>
            <a:ext cx="70374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400" i="1" dirty="0"/>
              <a:t>Kilde: Danmarks statistik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2816C062-8B66-A4B9-B0E8-EB241AD2D0E8}"/>
              </a:ext>
            </a:extLst>
          </p:cNvPr>
          <p:cNvSpPr txBox="1">
            <a:spLocks/>
          </p:cNvSpPr>
          <p:nvPr/>
        </p:nvSpPr>
        <p:spPr>
          <a:xfrm>
            <a:off x="6963534" y="3008432"/>
            <a:ext cx="1495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da-DK" sz="4400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192304F-1190-325D-9819-EF15DCB78AD3}"/>
              </a:ext>
            </a:extLst>
          </p:cNvPr>
          <p:cNvSpPr txBox="1"/>
          <p:nvPr/>
        </p:nvSpPr>
        <p:spPr>
          <a:xfrm>
            <a:off x="6832776" y="3931132"/>
            <a:ext cx="1756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Lyngby Tårbæk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1161F80B-FCA9-AF05-62CD-E6F0AC038C50}"/>
              </a:ext>
            </a:extLst>
          </p:cNvPr>
          <p:cNvSpPr txBox="1">
            <a:spLocks/>
          </p:cNvSpPr>
          <p:nvPr/>
        </p:nvSpPr>
        <p:spPr>
          <a:xfrm>
            <a:off x="8931669" y="3008432"/>
            <a:ext cx="1495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da-DK" sz="4400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00B717B5-97B0-C801-30C4-F18A9F4EEF7D}"/>
              </a:ext>
            </a:extLst>
          </p:cNvPr>
          <p:cNvSpPr txBox="1"/>
          <p:nvPr/>
        </p:nvSpPr>
        <p:spPr>
          <a:xfrm>
            <a:off x="8397338" y="3931132"/>
            <a:ext cx="2564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København og Rudersdal</a:t>
            </a:r>
          </a:p>
        </p:txBody>
      </p:sp>
    </p:spTree>
    <p:extLst>
      <p:ext uri="{BB962C8B-B14F-4D97-AF65-F5344CB8AC3E}">
        <p14:creationId xmlns:p14="http://schemas.microsoft.com/office/powerpoint/2010/main" val="9046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3E3081A-EE07-4A37-B05E-5A473EA112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733" y="4584422"/>
            <a:ext cx="2979419" cy="651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600" b="1" dirty="0"/>
              <a:t>FYSISK ARBEJDSMILJØ</a:t>
            </a:r>
          </a:p>
          <a:p>
            <a:pPr algn="ctr"/>
            <a:endParaRPr lang="da-DK" sz="1600" dirty="0"/>
          </a:p>
        </p:txBody>
      </p:sp>
      <p:sp>
        <p:nvSpPr>
          <p:cNvPr id="7" name="Pladsholder til indhold 1">
            <a:extLst>
              <a:ext uri="{FF2B5EF4-FFF2-40B4-BE49-F238E27FC236}">
                <a16:creationId xmlns:a16="http://schemas.microsoft.com/office/drawing/2014/main" id="{07FAE22D-54F8-42FE-BBB9-C733657A5A21}"/>
              </a:ext>
            </a:extLst>
          </p:cNvPr>
          <p:cNvSpPr txBox="1">
            <a:spLocks/>
          </p:cNvSpPr>
          <p:nvPr/>
        </p:nvSpPr>
        <p:spPr>
          <a:xfrm>
            <a:off x="4500881" y="4443635"/>
            <a:ext cx="2979419" cy="16078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8" name="Pladsholder til indhold 1">
            <a:extLst>
              <a:ext uri="{FF2B5EF4-FFF2-40B4-BE49-F238E27FC236}">
                <a16:creationId xmlns:a16="http://schemas.microsoft.com/office/drawing/2014/main" id="{500ADD9C-8024-4489-8193-97D2F2B9D4DE}"/>
              </a:ext>
            </a:extLst>
          </p:cNvPr>
          <p:cNvSpPr txBox="1">
            <a:spLocks/>
          </p:cNvSpPr>
          <p:nvPr/>
        </p:nvSpPr>
        <p:spPr>
          <a:xfrm>
            <a:off x="7802881" y="4405535"/>
            <a:ext cx="2979419" cy="16078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11" name="Pladsholder til indhold 1">
            <a:extLst>
              <a:ext uri="{FF2B5EF4-FFF2-40B4-BE49-F238E27FC236}">
                <a16:creationId xmlns:a16="http://schemas.microsoft.com/office/drawing/2014/main" id="{5820B1A7-E1C6-410E-99E9-ED67D4551B39}"/>
              </a:ext>
            </a:extLst>
          </p:cNvPr>
          <p:cNvSpPr txBox="1">
            <a:spLocks/>
          </p:cNvSpPr>
          <p:nvPr/>
        </p:nvSpPr>
        <p:spPr>
          <a:xfrm>
            <a:off x="6005219" y="4584422"/>
            <a:ext cx="2979419" cy="4068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PSYKISK ARBEJDSMILJØ</a:t>
            </a:r>
          </a:p>
        </p:txBody>
      </p:sp>
      <p:sp>
        <p:nvSpPr>
          <p:cNvPr id="12" name="Pladsholder til indhold 1">
            <a:extLst>
              <a:ext uri="{FF2B5EF4-FFF2-40B4-BE49-F238E27FC236}">
                <a16:creationId xmlns:a16="http://schemas.microsoft.com/office/drawing/2014/main" id="{C135D858-B716-4A71-B02C-84489AEE42F6}"/>
              </a:ext>
            </a:extLst>
          </p:cNvPr>
          <p:cNvSpPr txBox="1">
            <a:spLocks/>
          </p:cNvSpPr>
          <p:nvPr/>
        </p:nvSpPr>
        <p:spPr>
          <a:xfrm>
            <a:off x="3267831" y="4584422"/>
            <a:ext cx="2668793" cy="411293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ULYKKER/SYGDOMME</a:t>
            </a:r>
          </a:p>
          <a:p>
            <a:pPr algn="ctr"/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adsholder til indhold 1">
            <a:extLst>
              <a:ext uri="{FF2B5EF4-FFF2-40B4-BE49-F238E27FC236}">
                <a16:creationId xmlns:a16="http://schemas.microsoft.com/office/drawing/2014/main" id="{BB3FC831-33FA-4151-B45B-BA5A24343E73}"/>
              </a:ext>
            </a:extLst>
          </p:cNvPr>
          <p:cNvSpPr txBox="1">
            <a:spLocks/>
          </p:cNvSpPr>
          <p:nvPr/>
        </p:nvSpPr>
        <p:spPr>
          <a:xfrm>
            <a:off x="9101025" y="4584422"/>
            <a:ext cx="2472801" cy="41129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ANDET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A3BE1-7467-4496-87B2-1CC21C64BBEA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4. Hvad er arbejdsmiljø?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79CAFE60-2007-3C01-33E8-9FEB77208018}"/>
              </a:ext>
            </a:extLst>
          </p:cNvPr>
          <p:cNvSpPr/>
          <p:nvPr/>
        </p:nvSpPr>
        <p:spPr>
          <a:xfrm>
            <a:off x="656639" y="548653"/>
            <a:ext cx="10697161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B0261FAA-9961-B703-5402-C4FCBDA19D6F}"/>
              </a:ext>
            </a:extLst>
          </p:cNvPr>
          <p:cNvSpPr txBox="1">
            <a:spLocks/>
          </p:cNvSpPr>
          <p:nvPr/>
        </p:nvSpPr>
        <p:spPr>
          <a:xfrm>
            <a:off x="838200" y="548653"/>
            <a:ext cx="10990006" cy="722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ARBEJDSMILJØ KAN DELES OP I FIRE KATEGORIER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11B0435E-102C-B441-2946-43E24512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26" r="18126"/>
          <a:stretch/>
        </p:blipFill>
        <p:spPr>
          <a:xfrm>
            <a:off x="9167147" y="2396521"/>
            <a:ext cx="2340557" cy="1882831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7BCFD1EF-27C4-4529-3F89-D8FEC7DFB2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126" r="18126"/>
          <a:stretch/>
        </p:blipFill>
        <p:spPr>
          <a:xfrm>
            <a:off x="6312152" y="2396521"/>
            <a:ext cx="2340557" cy="1882831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FF0E6E3E-D9F4-22B0-02BB-D99E385DF8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83" r="16869"/>
          <a:stretch/>
        </p:blipFill>
        <p:spPr>
          <a:xfrm>
            <a:off x="3457158" y="2396521"/>
            <a:ext cx="2340557" cy="1882831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1AD5C21A-E76D-A877-D8B6-684DFE40C2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862" r="25862"/>
          <a:stretch/>
        </p:blipFill>
        <p:spPr>
          <a:xfrm>
            <a:off x="602164" y="2396521"/>
            <a:ext cx="2340557" cy="188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2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729B-3960-4697-82F1-D388B0F8D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06180"/>
            <a:ext cx="5304332" cy="1672161"/>
          </a:xfrm>
        </p:spPr>
        <p:txBody>
          <a:bodyPr>
            <a:normAutofit lnSpcReduction="10000"/>
          </a:bodyPr>
          <a:lstStyle/>
          <a:p>
            <a:pPr marL="749808" lvl="1" indent="-457200">
              <a:lnSpc>
                <a:spcPct val="120000"/>
              </a:lnSpc>
              <a:buClr>
                <a:srgbClr val="FC6B4F"/>
              </a:buClr>
            </a:pPr>
            <a:r>
              <a:rPr lang="da-DK" sz="2000" dirty="0"/>
              <a:t>Dårlige arbejdsstillinger/ergonomi</a:t>
            </a:r>
          </a:p>
          <a:p>
            <a:pPr marL="749808" lvl="1" indent="-457200">
              <a:lnSpc>
                <a:spcPct val="120000"/>
              </a:lnSpc>
              <a:buClr>
                <a:srgbClr val="FC6B4F"/>
              </a:buClr>
            </a:pPr>
            <a:r>
              <a:rPr lang="da-DK" sz="2000" dirty="0"/>
              <a:t>Tunge løft</a:t>
            </a:r>
          </a:p>
          <a:p>
            <a:pPr marL="749808" lvl="1" indent="-457200">
              <a:lnSpc>
                <a:spcPct val="120000"/>
              </a:lnSpc>
              <a:buClr>
                <a:srgbClr val="FC6B4F"/>
              </a:buClr>
            </a:pPr>
            <a:r>
              <a:rPr lang="da-DK" sz="2000" dirty="0"/>
              <a:t>Vådt arbejde</a:t>
            </a:r>
          </a:p>
          <a:p>
            <a:pPr marL="749808" lvl="1" indent="-457200">
              <a:lnSpc>
                <a:spcPct val="120000"/>
              </a:lnSpc>
              <a:buClr>
                <a:srgbClr val="FC6B4F"/>
              </a:buClr>
            </a:pPr>
            <a:r>
              <a:rPr lang="da-DK" sz="2000" dirty="0"/>
              <a:t>Kemi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12B0E-0BE4-4045-8DAC-2F766D34B869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4. Hvad er arbejdsmiljø? 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DB590CC-E3B2-A309-F29A-DF0B83002929}"/>
              </a:ext>
            </a:extLst>
          </p:cNvPr>
          <p:cNvSpPr/>
          <p:nvPr/>
        </p:nvSpPr>
        <p:spPr>
          <a:xfrm>
            <a:off x="656640" y="548653"/>
            <a:ext cx="5215350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75535046-F450-1F96-65DE-9E4E7CE791C9}"/>
              </a:ext>
            </a:extLst>
          </p:cNvPr>
          <p:cNvSpPr txBox="1">
            <a:spLocks/>
          </p:cNvSpPr>
          <p:nvPr/>
        </p:nvSpPr>
        <p:spPr>
          <a:xfrm>
            <a:off x="838200" y="592721"/>
            <a:ext cx="4868537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FYSISK ARBEJDSMILJØ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A143FF2-20E5-5C3C-DCA1-394E1BBDB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77" r="11990"/>
          <a:stretch/>
        </p:blipFill>
        <p:spPr>
          <a:xfrm>
            <a:off x="714809" y="1869692"/>
            <a:ext cx="4586619" cy="31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729B-3960-4697-82F1-D388B0F8D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571" y="2240553"/>
            <a:ext cx="5556874" cy="2403416"/>
          </a:xfrm>
        </p:spPr>
        <p:txBody>
          <a:bodyPr/>
          <a:lstStyle/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Mobning</a:t>
            </a:r>
          </a:p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Stress </a:t>
            </a:r>
          </a:p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Vold og trusler om vold</a:t>
            </a:r>
          </a:p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Trivsel</a:t>
            </a:r>
          </a:p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Konflikter</a:t>
            </a:r>
          </a:p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Støtte fra leder og kolleger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5E03B3-949B-40EE-8049-4AC4A321E610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4. Hvad er arbejdsmiljø?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8D00F44-D097-ABBF-40FA-14FB6EEC1EC6}"/>
              </a:ext>
            </a:extLst>
          </p:cNvPr>
          <p:cNvSpPr/>
          <p:nvPr/>
        </p:nvSpPr>
        <p:spPr>
          <a:xfrm>
            <a:off x="656640" y="548653"/>
            <a:ext cx="5556874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183E503D-82A2-CA18-46BC-859A1BEA91FD}"/>
              </a:ext>
            </a:extLst>
          </p:cNvPr>
          <p:cNvSpPr txBox="1">
            <a:spLocks/>
          </p:cNvSpPr>
          <p:nvPr/>
        </p:nvSpPr>
        <p:spPr>
          <a:xfrm>
            <a:off x="838200" y="592721"/>
            <a:ext cx="6730388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PSYKISK ARBEJDSMILJØ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8C24DFF-EF81-41A4-E21B-D71B7E3B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07" r="12607"/>
          <a:stretch/>
        </p:blipFill>
        <p:spPr>
          <a:xfrm>
            <a:off x="714809" y="1869692"/>
            <a:ext cx="4586619" cy="31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729B-3960-4697-82F1-D388B0F8D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05308"/>
            <a:ext cx="5257800" cy="2247384"/>
          </a:xfrm>
        </p:spPr>
        <p:txBody>
          <a:bodyPr>
            <a:normAutofit/>
          </a:bodyPr>
          <a:lstStyle/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Fald- og snuble ulykker</a:t>
            </a:r>
          </a:p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Forbrændinger</a:t>
            </a:r>
          </a:p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Stik, klemme og sårskader</a:t>
            </a:r>
          </a:p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Løfteskader</a:t>
            </a:r>
          </a:p>
          <a:p>
            <a:pPr marL="749808" lvl="1" indent="-457200">
              <a:lnSpc>
                <a:spcPct val="110000"/>
              </a:lnSpc>
              <a:buClr>
                <a:srgbClr val="FC6B4F"/>
              </a:buClr>
            </a:pPr>
            <a:r>
              <a:rPr lang="da-DK" sz="2000" dirty="0"/>
              <a:t>Eksem pga. vådt arbejde eller kemi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2F497D-A401-4102-AC3B-148B1F5381F4}"/>
              </a:ext>
            </a:extLst>
          </p:cNvPr>
          <p:cNvSpPr/>
          <p:nvPr/>
        </p:nvSpPr>
        <p:spPr>
          <a:xfrm>
            <a:off x="210065" y="6488668"/>
            <a:ext cx="458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da-DK" dirty="0">
                <a:solidFill>
                  <a:schemeClr val="bg1"/>
                </a:solidFill>
              </a:rPr>
              <a:t>Del 4. Hvad er arbejdsmiljø?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882B1E7-0984-BD6E-D803-E2A1BDADDC5F}"/>
              </a:ext>
            </a:extLst>
          </p:cNvPr>
          <p:cNvSpPr/>
          <p:nvPr/>
        </p:nvSpPr>
        <p:spPr>
          <a:xfrm>
            <a:off x="656640" y="548653"/>
            <a:ext cx="4868537" cy="651940"/>
          </a:xfrm>
          <a:prstGeom prst="parallelogram">
            <a:avLst/>
          </a:prstGeom>
          <a:solidFill>
            <a:srgbClr val="FC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E4E6058B-F0FF-B227-15CC-C49698E8E0C0}"/>
              </a:ext>
            </a:extLst>
          </p:cNvPr>
          <p:cNvSpPr txBox="1">
            <a:spLocks/>
          </p:cNvSpPr>
          <p:nvPr/>
        </p:nvSpPr>
        <p:spPr>
          <a:xfrm>
            <a:off x="838200" y="592721"/>
            <a:ext cx="4868537" cy="65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</a:rPr>
              <a:t>ULYKKER/SYGDOMME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5A3092E-FD25-D4D3-8624-FCDB0AF5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07" r="12607"/>
          <a:stretch/>
        </p:blipFill>
        <p:spPr>
          <a:xfrm>
            <a:off x="714809" y="1869692"/>
            <a:ext cx="4586619" cy="31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4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1882</Words>
  <Application>Microsoft Macintosh PowerPoint</Application>
  <PresentationFormat>Widescreen</PresentationFormat>
  <Paragraphs>253</Paragraphs>
  <Slides>23</Slides>
  <Notes>21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Office-tema</vt:lpstr>
      <vt:lpstr>PowerPoint-præsentation</vt:lpstr>
      <vt:lpstr>OVERBLIK</vt:lpstr>
      <vt:lpstr>4. Hvad er arbejdsmiljø ?</vt:lpstr>
      <vt:lpstr>STATUS PÅ FRITIDSJOBBERE</vt:lpstr>
      <vt:lpstr>46%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må børn og unge arbejde med?</vt:lpstr>
      <vt:lpstr>Hvad må børn og unge arbejde med?</vt:lpstr>
      <vt:lpstr>Unge, som ikke er omfattet af undervisningspligten </vt:lpstr>
      <vt:lpstr>Hvad må børn og unge ikke arbejde med?</vt:lpstr>
      <vt:lpstr>Regler for unges arbejdstid</vt:lpstr>
      <vt:lpstr>Regler for unges arbejdstid</vt:lpstr>
      <vt:lpstr>Pauser og hviletid</vt:lpstr>
      <vt:lpstr>Pauser og hviletid</vt:lpstr>
      <vt:lpstr>6. Og så til KAHOOT´en</vt:lpstr>
      <vt:lpstr>Til slut en række spørgsmål…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Frix Rode</dc:creator>
  <cp:lastModifiedBy>Frix Rode</cp:lastModifiedBy>
  <cp:revision>11</cp:revision>
  <dcterms:created xsi:type="dcterms:W3CDTF">2022-11-01T12:42:16Z</dcterms:created>
  <dcterms:modified xsi:type="dcterms:W3CDTF">2022-12-14T12:54:18Z</dcterms:modified>
</cp:coreProperties>
</file>