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1" r:id="rId2"/>
  </p:sldMasterIdLst>
  <p:notesMasterIdLst>
    <p:notesMasterId r:id="rId33"/>
  </p:notesMasterIdLst>
  <p:sldIdLst>
    <p:sldId id="256" r:id="rId3"/>
    <p:sldId id="257" r:id="rId4"/>
    <p:sldId id="320" r:id="rId5"/>
    <p:sldId id="327" r:id="rId6"/>
    <p:sldId id="282" r:id="rId7"/>
    <p:sldId id="274" r:id="rId8"/>
    <p:sldId id="328" r:id="rId9"/>
    <p:sldId id="300" r:id="rId10"/>
    <p:sldId id="269" r:id="rId11"/>
    <p:sldId id="270" r:id="rId12"/>
    <p:sldId id="271" r:id="rId13"/>
    <p:sldId id="272" r:id="rId14"/>
    <p:sldId id="275" r:id="rId15"/>
    <p:sldId id="288" r:id="rId16"/>
    <p:sldId id="297" r:id="rId17"/>
    <p:sldId id="298" r:id="rId18"/>
    <p:sldId id="262" r:id="rId19"/>
    <p:sldId id="263" r:id="rId20"/>
    <p:sldId id="312" r:id="rId21"/>
    <p:sldId id="313" r:id="rId22"/>
    <p:sldId id="322" r:id="rId23"/>
    <p:sldId id="323" r:id="rId24"/>
    <p:sldId id="324" r:id="rId25"/>
    <p:sldId id="325" r:id="rId26"/>
    <p:sldId id="326" r:id="rId27"/>
    <p:sldId id="266" r:id="rId28"/>
    <p:sldId id="290" r:id="rId29"/>
    <p:sldId id="319" r:id="rId30"/>
    <p:sldId id="281" r:id="rId31"/>
    <p:sldId id="294" r:id="rId32"/>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e Ulk" initials="SU" lastIdx="1" clrIdx="0"/>
  <p:cmAuthor id="2" name="Katrine Nyholm Tingskov (KNT)" initials="KNT(" lastIdx="1" clrIdx="1">
    <p:extLst>
      <p:ext uri="{19B8F6BF-5375-455C-9EA6-DF929625EA0E}">
        <p15:presenceInfo xmlns:p15="http://schemas.microsoft.com/office/powerpoint/2012/main" userId="S-1-5-21-2100284113-1573851820-878952375-927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B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EBE64-1B92-4679-ACCA-D267688687D1}" v="10" dt="2023-05-22T10:50:47.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88707" autoAdjust="0"/>
  </p:normalViewPr>
  <p:slideViewPr>
    <p:cSldViewPr snapToGrid="0">
      <p:cViewPr varScale="1">
        <p:scale>
          <a:sx n="56" d="100"/>
          <a:sy n="56" d="100"/>
        </p:scale>
        <p:origin x="1172" y="28"/>
      </p:cViewPr>
      <p:guideLst>
        <p:guide orient="horz" pos="2160"/>
        <p:guide pos="3840"/>
      </p:guideLst>
    </p:cSldViewPr>
  </p:slideViewPr>
  <p:outlineViewPr>
    <p:cViewPr>
      <p:scale>
        <a:sx n="33" d="100"/>
        <a:sy n="33" d="100"/>
      </p:scale>
      <p:origin x="0" y="-13956"/>
    </p:cViewPr>
  </p:outlineViewPr>
  <p:notesTextViewPr>
    <p:cViewPr>
      <p:scale>
        <a:sx n="100" d="100"/>
        <a:sy n="100" d="100"/>
      </p:scale>
      <p:origin x="0" y="0"/>
    </p:cViewPr>
  </p:notesTextViewPr>
  <p:sorterViewPr>
    <p:cViewPr>
      <p:scale>
        <a:sx n="100" d="100"/>
        <a:sy n="100" d="100"/>
      </p:scale>
      <p:origin x="0" y="-15018"/>
    </p:cViewPr>
  </p:sorterViewPr>
  <p:notesViewPr>
    <p:cSldViewPr snapToGrid="0">
      <p:cViewPr varScale="1">
        <p:scale>
          <a:sx n="78" d="100"/>
          <a:sy n="78"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arie Jäpelt" userId="3685294b-ca0b-404d-9036-98ac5124c858" providerId="ADAL" clId="{47DEBE64-1B92-4679-ACCA-D267688687D1}"/>
    <pc:docChg chg="addSld delSld modSld sldOrd">
      <pc:chgData name="Sarah Marie Jäpelt" userId="3685294b-ca0b-404d-9036-98ac5124c858" providerId="ADAL" clId="{47DEBE64-1B92-4679-ACCA-D267688687D1}" dt="2023-05-22T10:57:34.376" v="114" actId="20577"/>
      <pc:docMkLst>
        <pc:docMk/>
      </pc:docMkLst>
      <pc:sldChg chg="modSp add del mod ord">
        <pc:chgData name="Sarah Marie Jäpelt" userId="3685294b-ca0b-404d-9036-98ac5124c858" providerId="ADAL" clId="{47DEBE64-1B92-4679-ACCA-D267688687D1}" dt="2023-05-22T10:57:34.376" v="114" actId="20577"/>
        <pc:sldMkLst>
          <pc:docMk/>
          <pc:sldMk cId="1529191559" sldId="274"/>
        </pc:sldMkLst>
        <pc:spChg chg="mod">
          <ac:chgData name="Sarah Marie Jäpelt" userId="3685294b-ca0b-404d-9036-98ac5124c858" providerId="ADAL" clId="{47DEBE64-1B92-4679-ACCA-D267688687D1}" dt="2023-05-22T10:57:34.376" v="114" actId="20577"/>
          <ac:spMkLst>
            <pc:docMk/>
            <pc:sldMk cId="1529191559" sldId="274"/>
            <ac:spMk id="2" creationId="{D177DAB2-E587-45E3-A703-BD3971088FC1}"/>
          </ac:spMkLst>
        </pc:spChg>
        <pc:spChg chg="mod">
          <ac:chgData name="Sarah Marie Jäpelt" userId="3685294b-ca0b-404d-9036-98ac5124c858" providerId="ADAL" clId="{47DEBE64-1B92-4679-ACCA-D267688687D1}" dt="2023-05-22T10:57:28.552" v="111" actId="20577"/>
          <ac:spMkLst>
            <pc:docMk/>
            <pc:sldMk cId="1529191559" sldId="274"/>
            <ac:spMk id="18" creationId="{BE1687E5-FB6A-8628-B62B-12C70900878C}"/>
          </ac:spMkLst>
        </pc:spChg>
      </pc:sldChg>
      <pc:sldChg chg="add del">
        <pc:chgData name="Sarah Marie Jäpelt" userId="3685294b-ca0b-404d-9036-98ac5124c858" providerId="ADAL" clId="{47DEBE64-1B92-4679-ACCA-D267688687D1}" dt="2023-05-22T10:50:23.672" v="7"/>
        <pc:sldMkLst>
          <pc:docMk/>
          <pc:sldMk cId="90464215" sldId="282"/>
        </pc:sldMkLst>
      </pc:sldChg>
      <pc:sldChg chg="addSp delSp new del">
        <pc:chgData name="Sarah Marie Jäpelt" userId="3685294b-ca0b-404d-9036-98ac5124c858" providerId="ADAL" clId="{47DEBE64-1B92-4679-ACCA-D267688687D1}" dt="2023-05-22T10:50:51.591" v="11" actId="2696"/>
        <pc:sldMkLst>
          <pc:docMk/>
          <pc:sldMk cId="2792363161" sldId="329"/>
        </pc:sldMkLst>
        <pc:picChg chg="add del">
          <ac:chgData name="Sarah Marie Jäpelt" userId="3685294b-ca0b-404d-9036-98ac5124c858" providerId="ADAL" clId="{47DEBE64-1B92-4679-ACCA-D267688687D1}" dt="2023-05-22T10:50:10.417" v="2"/>
          <ac:picMkLst>
            <pc:docMk/>
            <pc:sldMk cId="2792363161" sldId="329"/>
            <ac:picMk id="2" creationId="{AF0FC957-2F28-8F45-690C-4866464FB35F}"/>
          </ac:picMkLst>
        </pc:picChg>
        <pc:picChg chg="add del">
          <ac:chgData name="Sarah Marie Jäpelt" userId="3685294b-ca0b-404d-9036-98ac5124c858" providerId="ADAL" clId="{47DEBE64-1B92-4679-ACCA-D267688687D1}" dt="2023-05-22T10:50:23.641" v="6"/>
          <ac:picMkLst>
            <pc:docMk/>
            <pc:sldMk cId="2792363161" sldId="329"/>
            <ac:picMk id="3" creationId="{438F6AAA-EB29-2BDA-CF39-2FAFB7E0E6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1"/>
            <a:ext cx="2949884" cy="498704"/>
          </a:xfrm>
          <a:prstGeom prst="rect">
            <a:avLst/>
          </a:prstGeom>
        </p:spPr>
        <p:txBody>
          <a:bodyPr vert="horz" lIns="90700" tIns="45350" rIns="90700" bIns="45350" rtlCol="0"/>
          <a:lstStyle>
            <a:lvl1pPr algn="l">
              <a:defRPr sz="1200"/>
            </a:lvl1pPr>
          </a:lstStyle>
          <a:p>
            <a:endParaRPr lang="da-DK"/>
          </a:p>
        </p:txBody>
      </p:sp>
      <p:sp>
        <p:nvSpPr>
          <p:cNvPr id="3" name="Pladsholder til dato 2"/>
          <p:cNvSpPr>
            <a:spLocks noGrp="1"/>
          </p:cNvSpPr>
          <p:nvPr>
            <p:ph type="dt" idx="1"/>
          </p:nvPr>
        </p:nvSpPr>
        <p:spPr>
          <a:xfrm>
            <a:off x="3854160" y="1"/>
            <a:ext cx="2949884" cy="498704"/>
          </a:xfrm>
          <a:prstGeom prst="rect">
            <a:avLst/>
          </a:prstGeom>
        </p:spPr>
        <p:txBody>
          <a:bodyPr vert="horz" lIns="90700" tIns="45350" rIns="90700" bIns="45350" rtlCol="0"/>
          <a:lstStyle>
            <a:lvl1pPr algn="r">
              <a:defRPr sz="1200"/>
            </a:lvl1pPr>
          </a:lstStyle>
          <a:p>
            <a:fld id="{A17BB924-E3AF-433D-9368-477D667BE01E}" type="datetimeFigureOut">
              <a:rPr lang="da-DK" smtClean="0"/>
              <a:pPr/>
              <a:t>22-05-2023</a:t>
            </a:fld>
            <a:endParaRPr lang="da-DK"/>
          </a:p>
        </p:txBody>
      </p:sp>
      <p:sp>
        <p:nvSpPr>
          <p:cNvPr id="4" name="Pladsholder til slidebillede 3"/>
          <p:cNvSpPr>
            <a:spLocks noGrp="1" noRot="1" noChangeAspect="1"/>
          </p:cNvSpPr>
          <p:nvPr>
            <p:ph type="sldImg" idx="2"/>
          </p:nvPr>
        </p:nvSpPr>
        <p:spPr>
          <a:xfrm>
            <a:off x="420688" y="1243013"/>
            <a:ext cx="5965825" cy="3355975"/>
          </a:xfrm>
          <a:prstGeom prst="rect">
            <a:avLst/>
          </a:prstGeom>
          <a:noFill/>
          <a:ln w="12700">
            <a:solidFill>
              <a:prstClr val="black"/>
            </a:solidFill>
          </a:ln>
        </p:spPr>
        <p:txBody>
          <a:bodyPr vert="horz" lIns="90700" tIns="45350" rIns="90700" bIns="45350" rtlCol="0" anchor="ctr"/>
          <a:lstStyle/>
          <a:p>
            <a:endParaRPr lang="da-DK"/>
          </a:p>
        </p:txBody>
      </p:sp>
      <p:sp>
        <p:nvSpPr>
          <p:cNvPr id="5" name="Pladsholder til noter 4"/>
          <p:cNvSpPr>
            <a:spLocks noGrp="1"/>
          </p:cNvSpPr>
          <p:nvPr>
            <p:ph type="body" sz="quarter" idx="3"/>
          </p:nvPr>
        </p:nvSpPr>
        <p:spPr>
          <a:xfrm>
            <a:off x="681346" y="4785036"/>
            <a:ext cx="5444490" cy="3915460"/>
          </a:xfrm>
          <a:prstGeom prst="rect">
            <a:avLst/>
          </a:prstGeom>
        </p:spPr>
        <p:txBody>
          <a:bodyPr vert="horz" lIns="90700" tIns="45350" rIns="90700" bIns="4535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2" y="9445396"/>
            <a:ext cx="2949884" cy="498704"/>
          </a:xfrm>
          <a:prstGeom prst="rect">
            <a:avLst/>
          </a:prstGeom>
        </p:spPr>
        <p:txBody>
          <a:bodyPr vert="horz" lIns="90700" tIns="45350" rIns="90700" bIns="45350" rtlCol="0" anchor="b"/>
          <a:lstStyle>
            <a:lvl1pPr algn="l">
              <a:defRPr sz="1200"/>
            </a:lvl1pPr>
          </a:lstStyle>
          <a:p>
            <a:endParaRPr lang="da-DK"/>
          </a:p>
        </p:txBody>
      </p:sp>
      <p:sp>
        <p:nvSpPr>
          <p:cNvPr id="7" name="Pladsholder til slidenummer 6"/>
          <p:cNvSpPr>
            <a:spLocks noGrp="1"/>
          </p:cNvSpPr>
          <p:nvPr>
            <p:ph type="sldNum" sz="quarter" idx="5"/>
          </p:nvPr>
        </p:nvSpPr>
        <p:spPr>
          <a:xfrm>
            <a:off x="3854160" y="9445396"/>
            <a:ext cx="2949884" cy="498704"/>
          </a:xfrm>
          <a:prstGeom prst="rect">
            <a:avLst/>
          </a:prstGeom>
        </p:spPr>
        <p:txBody>
          <a:bodyPr vert="horz" lIns="90700" tIns="45350" rIns="90700" bIns="45350" rtlCol="0" anchor="b"/>
          <a:lstStyle>
            <a:lvl1pPr algn="r">
              <a:defRPr sz="1200"/>
            </a:lvl1pPr>
          </a:lstStyle>
          <a:p>
            <a:fld id="{6A927E79-99DB-4DD9-A482-D8D7F1638844}" type="slidenum">
              <a:rPr lang="da-DK" smtClean="0"/>
              <a:pPr/>
              <a:t>‹nr.›</a:t>
            </a:fld>
            <a:endParaRPr lang="da-DK"/>
          </a:p>
        </p:txBody>
      </p:sp>
    </p:spTree>
    <p:extLst>
      <p:ext uri="{BB962C8B-B14F-4D97-AF65-F5344CB8AC3E}">
        <p14:creationId xmlns:p14="http://schemas.microsoft.com/office/powerpoint/2010/main" val="358495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mid.dk/regler/bekendtgoerelser/unges-arbejde-239-sam/bilag-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vX0KJLXR6Mw"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st.dk/da/Statistik/bagtal/2018/2018-09-10-Flere-unge-i-beskaeftigel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mid.dk/media/1893/13-0-1-undervisningspligtige-unges-arbejde.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st.dk/da/Statistik/nyheder-analyser-publ/bagtal/2022/2022-06-09-unge-med-fritidsjo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 ud i klassen: Er der nogen af jer, der har fritidsjob? Hvad arbejder I med? Trives I på arbejdspladsen? </a:t>
            </a:r>
          </a:p>
        </p:txBody>
      </p:sp>
      <p:sp>
        <p:nvSpPr>
          <p:cNvPr id="4" name="Pladsholder til slidenummer 3"/>
          <p:cNvSpPr>
            <a:spLocks noGrp="1"/>
          </p:cNvSpPr>
          <p:nvPr>
            <p:ph type="sldNum" sz="quarter" idx="5"/>
          </p:nvPr>
        </p:nvSpPr>
        <p:spPr/>
        <p:txBody>
          <a:bodyPr/>
          <a:lstStyle/>
          <a:p>
            <a:fld id="{6A927E79-99DB-4DD9-A482-D8D7F1638844}" type="slidenum">
              <a:rPr lang="da-DK" smtClean="0"/>
              <a:pPr/>
              <a:t>3</a:t>
            </a:fld>
            <a:endParaRPr lang="da-DK"/>
          </a:p>
        </p:txBody>
      </p:sp>
    </p:spTree>
    <p:extLst>
      <p:ext uri="{BB962C8B-B14F-4D97-AF65-F5344CB8AC3E}">
        <p14:creationId xmlns:p14="http://schemas.microsoft.com/office/powerpoint/2010/main" val="1687214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Arbejdsmiljøtema: Ergonomi </a:t>
            </a:r>
          </a:p>
          <a:p>
            <a:endParaRPr lang="da-DK" dirty="0"/>
          </a:p>
          <a:p>
            <a:r>
              <a:rPr lang="da-DK" dirty="0"/>
              <a:t>Unge må ikke udsættes for fysiske belastninger, der på kort eller langt sigt er skadelige for deres sundhed eller udvikling. Unødige fysiske belastninger samt uhensigtsmæssige arbejdsstillinger eller bevægelser skal undgås. </a:t>
            </a:r>
          </a:p>
          <a:p>
            <a:r>
              <a:rPr lang="da-DK" dirty="0"/>
              <a:t> </a:t>
            </a:r>
          </a:p>
          <a:p>
            <a:r>
              <a:rPr lang="da-DK" dirty="0"/>
              <a:t>En forflytning skal foretages af to personer.</a:t>
            </a:r>
            <a:r>
              <a:rPr lang="da-DK" dirty="0">
                <a:solidFill>
                  <a:srgbClr val="FF0000"/>
                </a:solidFill>
              </a:rPr>
              <a:t> </a:t>
            </a:r>
            <a:r>
              <a:rPr lang="da-DK" dirty="0"/>
              <a:t>Gør det ikke alene – der skal være to. </a:t>
            </a:r>
            <a:endParaRPr lang="da-DK" baseline="0" dirty="0"/>
          </a:p>
          <a:p>
            <a:br>
              <a:rPr lang="da-DK" dirty="0"/>
            </a:br>
            <a:r>
              <a:rPr lang="da-DK" dirty="0"/>
              <a:t>Ved løft, træk og skub af tunge byrder skal der tages særligt hensyn til den unges alder og fysik. Generelt bør løft og bæring undgås ved, at man bruger egnede tekniske hjælpemidler.</a:t>
            </a:r>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pPr/>
              <a:t>12</a:t>
            </a:fld>
            <a:endParaRPr lang="da-DK"/>
          </a:p>
        </p:txBody>
      </p:sp>
    </p:spTree>
    <p:extLst>
      <p:ext uri="{BB962C8B-B14F-4D97-AF65-F5344CB8AC3E}">
        <p14:creationId xmlns:p14="http://schemas.microsoft.com/office/powerpoint/2010/main" val="104472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Arbejdsmiljøtema: Tunge løft</a:t>
            </a:r>
          </a:p>
          <a:p>
            <a:endParaRPr lang="da-DK" dirty="0"/>
          </a:p>
          <a:p>
            <a:r>
              <a:rPr lang="da-DK" dirty="0"/>
              <a:t>Unge under 18 år må ikke udsættes for fysiske belastninger, der på kort eller langt sigt er skadelige for deres sundhed eller udvikling. Unødige fysiske belastninger samt uhensigtsmæssige arbejdsstillinger eller bevægelser skal undgås.</a:t>
            </a:r>
            <a:br>
              <a:rPr lang="da-DK" dirty="0"/>
            </a:br>
            <a:br>
              <a:rPr lang="da-DK" dirty="0"/>
            </a:br>
            <a:r>
              <a:rPr lang="da-DK" dirty="0"/>
              <a:t>Ved løft, træk og skub af tunge byrder skal der tages særligt hensyn til den unges alder og fysik. Løftet skal foretages midt foran og tæt på kroppen, mellem </a:t>
            </a:r>
            <a:r>
              <a:rPr lang="da-DK" dirty="0" err="1"/>
              <a:t>midtlårs</a:t>
            </a:r>
            <a:r>
              <a:rPr lang="da-DK" dirty="0"/>
              <a:t> og albuehøjde, og byrdevægten må normalt ikke overstige 12 kg.</a:t>
            </a:r>
            <a:br>
              <a:rPr lang="da-DK" dirty="0"/>
            </a:br>
            <a:br>
              <a:rPr lang="da-DK" dirty="0"/>
            </a:br>
            <a:r>
              <a:rPr lang="da-DK" dirty="0"/>
              <a:t>Skal byrden bæres over afstand (dvs. mere end ca. 2 meter), skal der ske en forholdsmæssig reduktion af byrdevægten.</a:t>
            </a:r>
            <a:br>
              <a:rPr lang="da-DK" dirty="0"/>
            </a:br>
            <a:br>
              <a:rPr lang="da-DK" dirty="0"/>
            </a:br>
            <a:r>
              <a:rPr lang="da-DK" dirty="0"/>
              <a:t>Generelt bør løft og bæring undgås ved, at man bruger egnede tekniske hjælpemidler. </a:t>
            </a:r>
            <a:endParaRPr lang="da-DK" baseline="0" dirty="0"/>
          </a:p>
          <a:p>
            <a:endParaRPr lang="da-DK" baseline="0" dirty="0"/>
          </a:p>
          <a:p>
            <a:r>
              <a:rPr lang="da-DK" dirty="0"/>
              <a:t>Arbejdsgiveren skal sikre, at de unge får grundig oplæring og instruktion, så de kan udføre arbejdet fuldt forsvarligt. Det betyder bl.a., at arbejdsgiveren skal sørge for, at de unge er fortrolige med eventuelle brugsanvisningers oplysninger om tekniske hjælpemidler. </a:t>
            </a:r>
          </a:p>
        </p:txBody>
      </p:sp>
      <p:sp>
        <p:nvSpPr>
          <p:cNvPr id="4" name="Pladsholder til slidenummer 3"/>
          <p:cNvSpPr>
            <a:spLocks noGrp="1"/>
          </p:cNvSpPr>
          <p:nvPr>
            <p:ph type="sldNum" sz="quarter" idx="5"/>
          </p:nvPr>
        </p:nvSpPr>
        <p:spPr/>
        <p:txBody>
          <a:bodyPr/>
          <a:lstStyle/>
          <a:p>
            <a:fld id="{6A927E79-99DB-4DD9-A482-D8D7F1638844}" type="slidenum">
              <a:rPr lang="da-DK" smtClean="0"/>
              <a:pPr/>
              <a:t>13</a:t>
            </a:fld>
            <a:endParaRPr lang="da-DK"/>
          </a:p>
        </p:txBody>
      </p:sp>
    </p:spTree>
    <p:extLst>
      <p:ext uri="{BB962C8B-B14F-4D97-AF65-F5344CB8AC3E}">
        <p14:creationId xmlns:p14="http://schemas.microsoft.com/office/powerpoint/2010/main" val="630971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Arbejdsmiljøtema: Mobning</a:t>
            </a:r>
          </a:p>
          <a:p>
            <a:endParaRPr lang="da-DK" dirty="0"/>
          </a:p>
          <a:p>
            <a:pPr defTabSz="907085">
              <a:defRPr/>
            </a:pPr>
            <a:r>
              <a:rPr lang="da-DK" dirty="0"/>
              <a:t>Krænkende handlinger, herunder mobning, er en uacceptabel adfærd, som må ophøre med det samme. </a:t>
            </a:r>
          </a:p>
          <a:p>
            <a:endParaRPr lang="da-DK" dirty="0"/>
          </a:p>
          <a:p>
            <a:r>
              <a:rPr lang="da-DK" dirty="0"/>
              <a:t>Mange virksomheder</a:t>
            </a:r>
            <a:r>
              <a:rPr lang="da-DK" baseline="0" dirty="0"/>
              <a:t> har en mobbepolitik, som beskriver, hvad man kan gøre i krænkende situationer. </a:t>
            </a:r>
            <a:endParaRPr lang="da-DK" dirty="0"/>
          </a:p>
          <a:p>
            <a:endParaRPr lang="da-DK" dirty="0"/>
          </a:p>
          <a:p>
            <a:r>
              <a:rPr lang="da-DK" dirty="0"/>
              <a:t>Generelt er det arbejdsgiverens ansvar at sikre et sundt og sikkert arbejdsmiljø. </a:t>
            </a:r>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pPr/>
              <a:t>14</a:t>
            </a:fld>
            <a:endParaRPr lang="da-DK"/>
          </a:p>
        </p:txBody>
      </p:sp>
    </p:spTree>
    <p:extLst>
      <p:ext uri="{BB962C8B-B14F-4D97-AF65-F5344CB8AC3E}">
        <p14:creationId xmlns:p14="http://schemas.microsoft.com/office/powerpoint/2010/main" val="171205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702">
              <a:defRPr/>
            </a:pPr>
            <a:r>
              <a:rPr lang="da-DK" b="1" dirty="0"/>
              <a:t>Arbejdsmiljøtema: Fald- og </a:t>
            </a:r>
            <a:r>
              <a:rPr lang="da-DK" b="1" dirty="0" err="1"/>
              <a:t>snublen</a:t>
            </a:r>
            <a:endParaRPr lang="da-DK" b="1" dirty="0"/>
          </a:p>
          <a:p>
            <a:pPr defTabSz="915702">
              <a:defRPr/>
            </a:pPr>
            <a:endParaRPr lang="da-DK" dirty="0"/>
          </a:p>
          <a:p>
            <a:pPr defTabSz="915702">
              <a:defRPr/>
            </a:pPr>
            <a:r>
              <a:rPr lang="da-DK" dirty="0"/>
              <a:t>Ifølge Arbejdsmiljøloven skal arbejdsgiveren sikre, at arbejdet er tilrettelagt således, at der er truffet foranstaltninger mod de risici, arbejdet frembyder. </a:t>
            </a:r>
          </a:p>
          <a:p>
            <a:pPr defTabSz="915702">
              <a:defRPr/>
            </a:pPr>
            <a:endParaRPr lang="da-DK" dirty="0"/>
          </a:p>
          <a:p>
            <a:pPr defTabSz="915702">
              <a:defRPr/>
            </a:pPr>
            <a:endParaRPr lang="da-DK" dirty="0"/>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pPr/>
              <a:t>15</a:t>
            </a:fld>
            <a:endParaRPr lang="da-DK"/>
          </a:p>
        </p:txBody>
      </p:sp>
    </p:spTree>
    <p:extLst>
      <p:ext uri="{BB962C8B-B14F-4D97-AF65-F5344CB8AC3E}">
        <p14:creationId xmlns:p14="http://schemas.microsoft.com/office/powerpoint/2010/main" val="384980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dirty="0"/>
              <a:t>Arbejdsmiljøtema: Arbejde ved maskiner </a:t>
            </a:r>
          </a:p>
          <a:p>
            <a:endParaRPr lang="da-DK" i="0" dirty="0"/>
          </a:p>
          <a:p>
            <a:r>
              <a:rPr lang="da-DK" i="0" dirty="0"/>
              <a:t>Unge under 18 år må som hovedregel ikke arbejde med maskiner, heller ikke pålægsmaskiner. </a:t>
            </a:r>
          </a:p>
          <a:p>
            <a:endParaRPr lang="da-DK" dirty="0"/>
          </a:p>
          <a:p>
            <a:r>
              <a:rPr lang="da-DK" dirty="0"/>
              <a:t>Generelt gælder det, at arbejdsgiveren skal sikre den ansatte grundig oplæring og instruktion, så de kan udføre arbejdet fuldt forsvarligt. Det betyder bl.a. at sørge for, at de unge er fortrolige med eventuelle brugsanvisningers oplysninger om tekniske hjælpemidler.</a:t>
            </a:r>
            <a:endParaRPr lang="da-DK" i="0" dirty="0"/>
          </a:p>
          <a:p>
            <a:endParaRPr lang="da-DK" i="0" dirty="0"/>
          </a:p>
        </p:txBody>
      </p:sp>
      <p:sp>
        <p:nvSpPr>
          <p:cNvPr id="4" name="Pladsholder til slidenummer 3"/>
          <p:cNvSpPr>
            <a:spLocks noGrp="1"/>
          </p:cNvSpPr>
          <p:nvPr>
            <p:ph type="sldNum" sz="quarter" idx="5"/>
          </p:nvPr>
        </p:nvSpPr>
        <p:spPr/>
        <p:txBody>
          <a:bodyPr/>
          <a:lstStyle/>
          <a:p>
            <a:fld id="{6A927E79-99DB-4DD9-A482-D8D7F1638844}" type="slidenum">
              <a:rPr lang="da-DK" smtClean="0"/>
              <a:pPr/>
              <a:t>16</a:t>
            </a:fld>
            <a:endParaRPr lang="da-DK"/>
          </a:p>
        </p:txBody>
      </p:sp>
    </p:spTree>
    <p:extLst>
      <p:ext uri="{BB962C8B-B14F-4D97-AF65-F5344CB8AC3E}">
        <p14:creationId xmlns:p14="http://schemas.microsoft.com/office/powerpoint/2010/main" val="4135896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pPr/>
              <a:t>17</a:t>
            </a:fld>
            <a:endParaRPr lang="da-DK"/>
          </a:p>
        </p:txBody>
      </p:sp>
    </p:spTree>
    <p:extLst>
      <p:ext uri="{BB962C8B-B14F-4D97-AF65-F5344CB8AC3E}">
        <p14:creationId xmlns:p14="http://schemas.microsoft.com/office/powerpoint/2010/main" val="1907253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rgbClr val="FF0000"/>
              </a:solidFill>
            </a:endParaRPr>
          </a:p>
        </p:txBody>
      </p:sp>
      <p:sp>
        <p:nvSpPr>
          <p:cNvPr id="4" name="Pladsholder til slidenummer 3"/>
          <p:cNvSpPr>
            <a:spLocks noGrp="1"/>
          </p:cNvSpPr>
          <p:nvPr>
            <p:ph type="sldNum" sz="quarter" idx="5"/>
          </p:nvPr>
        </p:nvSpPr>
        <p:spPr/>
        <p:txBody>
          <a:bodyPr/>
          <a:lstStyle/>
          <a:p>
            <a:fld id="{6A927E79-99DB-4DD9-A482-D8D7F1638844}" type="slidenum">
              <a:rPr lang="da-DK" smtClean="0"/>
              <a:pPr/>
              <a:t>18</a:t>
            </a:fld>
            <a:endParaRPr lang="da-DK"/>
          </a:p>
        </p:txBody>
      </p:sp>
    </p:spTree>
    <p:extLst>
      <p:ext uri="{BB962C8B-B14F-4D97-AF65-F5344CB8AC3E}">
        <p14:creationId xmlns:p14="http://schemas.microsoft.com/office/powerpoint/2010/main" val="116075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Tunge løft i forhold til unge er som hovedregel løft på over 12 kg – dog kan det være tilladt med enkeltløft op til 25 kg,</a:t>
            </a:r>
            <a:r>
              <a:rPr lang="da-DK" sz="1200" kern="1200" baseline="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jf. bilag 6 i ungebekendtgørelsen </a:t>
            </a:r>
            <a:r>
              <a:rPr lang="da-DK" dirty="0">
                <a:hlinkClick r:id="rId3"/>
              </a:rPr>
              <a:t>https://amid.dk/regler/bekendtgoerelser/unges-arbejde-239-sam/bilag-6/</a:t>
            </a:r>
            <a:r>
              <a:rPr lang="da-DK" sz="1200" kern="1200" dirty="0">
                <a:solidFill>
                  <a:schemeClr val="tx1"/>
                </a:solidFill>
                <a:effectLst/>
                <a:latin typeface="+mn-lt"/>
                <a:ea typeface="+mn-ea"/>
                <a:cs typeface="+mn-cs"/>
              </a:rPr>
              <a:t>:  (Gælder unge under 18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”Ved løft af tunge byrder må der tages særligt hensyn til den unges alder, køn og fysik, at løftet foretages tæt ved kroppen, og at byrdevægten i videst muligt omfang ikke overstiger 12 kg. Under tilsvarende hensyn skal det i enkelttilfælde tilstræbes, at der ikke foretages løft af byrder op til 25 kg. Hvis byrden bæres over afstand, skal der ske en forholdsmæssig reduktion i byrdevægten.”</a:t>
            </a:r>
          </a:p>
          <a:p>
            <a:endParaRPr lang="da-DK" dirty="0"/>
          </a:p>
          <a:p>
            <a:endParaRPr lang="x-none" dirty="0"/>
          </a:p>
        </p:txBody>
      </p:sp>
      <p:sp>
        <p:nvSpPr>
          <p:cNvPr id="4" name="Slide Number Placeholder 3"/>
          <p:cNvSpPr>
            <a:spLocks noGrp="1"/>
          </p:cNvSpPr>
          <p:nvPr>
            <p:ph type="sldNum" sz="quarter" idx="5"/>
          </p:nvPr>
        </p:nvSpPr>
        <p:spPr/>
        <p:txBody>
          <a:bodyPr/>
          <a:lstStyle/>
          <a:p>
            <a:fld id="{6A927E79-99DB-4DD9-A482-D8D7F1638844}" type="slidenum">
              <a:rPr lang="da-DK" smtClean="0"/>
              <a:pPr/>
              <a:t>19</a:t>
            </a:fld>
            <a:endParaRPr lang="da-DK"/>
          </a:p>
        </p:txBody>
      </p:sp>
    </p:spTree>
    <p:extLst>
      <p:ext uri="{BB962C8B-B14F-4D97-AF65-F5344CB8AC3E}">
        <p14:creationId xmlns:p14="http://schemas.microsoft.com/office/powerpoint/2010/main" val="2760060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pPr/>
              <a:t>20</a:t>
            </a:fld>
            <a:endParaRPr lang="da-DK"/>
          </a:p>
        </p:txBody>
      </p:sp>
    </p:spTree>
    <p:extLst>
      <p:ext uri="{BB962C8B-B14F-4D97-AF65-F5344CB8AC3E}">
        <p14:creationId xmlns:p14="http://schemas.microsoft.com/office/powerpoint/2010/main" val="290117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90267" lvl="1">
              <a:lnSpc>
                <a:spcPct val="120000"/>
              </a:lnSpc>
              <a:buClr>
                <a:schemeClr val="accent5"/>
              </a:buClr>
            </a:pPr>
            <a:endParaRPr lang="da-DK" sz="2000" u="sng" dirty="0"/>
          </a:p>
          <a:p>
            <a:pPr lvl="0"/>
            <a:r>
              <a:rPr lang="da-DK" b="1" dirty="0"/>
              <a:t>Hvad er den danske model, og hvem er arbejdsmarkedets parter? </a:t>
            </a:r>
          </a:p>
          <a:p>
            <a:pPr defTabSz="907085">
              <a:defRPr/>
            </a:pPr>
            <a:r>
              <a:rPr lang="da-DK" dirty="0"/>
              <a:t>Start med en lille introfilm om den danske model (film fra DR)</a:t>
            </a:r>
            <a:r>
              <a:rPr lang="da-DK" baseline="0" dirty="0"/>
              <a:t> </a:t>
            </a:r>
            <a:r>
              <a:rPr lang="da-DK" dirty="0"/>
              <a:t> </a:t>
            </a:r>
            <a:r>
              <a:rPr lang="da-DK" dirty="0">
                <a:hlinkClick r:id="rId3"/>
              </a:rPr>
              <a:t>https://www.youtube.com/watch?v=vX0KJLXR6Mw</a:t>
            </a:r>
            <a:r>
              <a:rPr lang="da-DK" dirty="0"/>
              <a:t> (Varighed 3:11 min).</a:t>
            </a:r>
          </a:p>
          <a:p>
            <a:pPr lvl="0"/>
            <a:endParaRPr lang="da-DK" dirty="0"/>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21</a:t>
            </a:fld>
            <a:endParaRPr lang="da-DK"/>
          </a:p>
        </p:txBody>
      </p:sp>
    </p:spTree>
    <p:extLst>
      <p:ext uri="{BB962C8B-B14F-4D97-AF65-F5344CB8AC3E}">
        <p14:creationId xmlns:p14="http://schemas.microsoft.com/office/powerpoint/2010/main" val="65591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3087">
              <a:defRPr/>
            </a:pPr>
            <a:endParaRPr lang="da-DK" u="none" dirty="0">
              <a:solidFill>
                <a:srgbClr val="FF0000"/>
              </a:solidFill>
              <a:hlinkClick r:id="rId3"/>
            </a:endParaRPr>
          </a:p>
          <a:p>
            <a:pPr defTabSz="923087">
              <a:defRPr/>
            </a:pPr>
            <a:endParaRPr lang="da-DK" u="none" dirty="0">
              <a:solidFill>
                <a:srgbClr val="FF0000"/>
              </a:solidFill>
              <a:hlinkClick r:id="rId3"/>
            </a:endParaRPr>
          </a:p>
          <a:p>
            <a:pPr defTabSz="923087">
              <a:defRPr/>
            </a:pPr>
            <a:r>
              <a:rPr lang="da-DK" dirty="0">
                <a:solidFill>
                  <a:srgbClr val="FF0000"/>
                </a:solidFill>
              </a:rPr>
              <a:t>https://www.dst.dk/da/Statistik/nyheder-analyser-publ/bagtal/2022/2022-06-09-unge-med-fritidsjob Klik på linket og se hele artiklen </a:t>
            </a:r>
          </a:p>
          <a:p>
            <a:pPr defTabSz="923087">
              <a:defRPr/>
            </a:pPr>
            <a:endParaRPr lang="da-DK" dirty="0">
              <a:solidFill>
                <a:srgbClr val="FF0000"/>
              </a:solidFill>
            </a:endParaRPr>
          </a:p>
          <a:p>
            <a:pPr defTabSz="923087">
              <a:defRPr/>
            </a:pPr>
            <a:r>
              <a:rPr lang="da-DK" dirty="0">
                <a:solidFill>
                  <a:srgbClr val="FF0000"/>
                </a:solidFill>
              </a:rPr>
              <a:t>Spørg ud i klassen: Hvordan ser det ud i jeres del af landet? I kommunen? På skolen? I klassen? Hvor mange arbejder – og hvorfor?</a:t>
            </a:r>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4</a:t>
            </a:fld>
            <a:endParaRPr lang="da-DK"/>
          </a:p>
        </p:txBody>
      </p:sp>
    </p:spTree>
    <p:extLst>
      <p:ext uri="{BB962C8B-B14F-4D97-AF65-F5344CB8AC3E}">
        <p14:creationId xmlns:p14="http://schemas.microsoft.com/office/powerpoint/2010/main" val="361134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90267" lvl="1">
              <a:lnSpc>
                <a:spcPct val="120000"/>
              </a:lnSpc>
              <a:buClr>
                <a:schemeClr val="accent5"/>
              </a:buClr>
            </a:pPr>
            <a:endParaRPr lang="da-DK" sz="2000" u="sng" dirty="0"/>
          </a:p>
          <a:p>
            <a:pPr lvl="0"/>
            <a:r>
              <a:rPr lang="da-DK" dirty="0"/>
              <a:t>Hvad er den danske model (og hvem er arbejdsmarkedets parter? </a:t>
            </a:r>
          </a:p>
          <a:p>
            <a:pPr lvl="0"/>
            <a:r>
              <a:rPr lang="da-DK" dirty="0"/>
              <a:t>Start med en lille introfilm om den danske model (film fra DR) </a:t>
            </a:r>
          </a:p>
          <a:p>
            <a:pPr lvl="0"/>
            <a:r>
              <a:rPr lang="da-DK" dirty="0"/>
              <a:t>Hvilken rolle har arbejdsmarkedets parter og hvilken indflydelse har de på arbejdsmiljøområdet?  </a:t>
            </a:r>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22</a:t>
            </a:fld>
            <a:endParaRPr lang="da-DK"/>
          </a:p>
        </p:txBody>
      </p:sp>
    </p:spTree>
    <p:extLst>
      <p:ext uri="{BB962C8B-B14F-4D97-AF65-F5344CB8AC3E}">
        <p14:creationId xmlns:p14="http://schemas.microsoft.com/office/powerpoint/2010/main" val="66828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07085" rtl="0" eaLnBrk="1" fontAlgn="auto" latinLnBrk="0" hangingPunct="1">
              <a:lnSpc>
                <a:spcPct val="100000"/>
              </a:lnSpc>
              <a:spcBef>
                <a:spcPts val="0"/>
              </a:spcBef>
              <a:spcAft>
                <a:spcPts val="0"/>
              </a:spcAft>
              <a:buClrTx/>
              <a:buSzTx/>
              <a:buFontTx/>
              <a:buNone/>
              <a:tabLst/>
              <a:defRPr/>
            </a:pPr>
            <a:r>
              <a:rPr lang="da-DK" sz="1100" b="1" dirty="0"/>
              <a:t>Arbejdsmiljørepræsentanten</a:t>
            </a:r>
            <a:r>
              <a:rPr lang="da-DK" sz="1100" dirty="0"/>
              <a:t> er en del af Arbejdsmiljøorganisationen, som er virksomhedens egen arbejdsmiljøenhed </a:t>
            </a:r>
            <a:r>
              <a:rPr lang="da-DK" sz="1200" u="none" kern="1200" dirty="0">
                <a:solidFill>
                  <a:schemeClr val="tx1"/>
                </a:solidFill>
                <a:effectLst/>
                <a:latin typeface="+mn-lt"/>
                <a:ea typeface="+mn-ea"/>
                <a:cs typeface="+mn-cs"/>
              </a:rPr>
              <a:t>(på arbejdspladser med mindst 10 ansatte)</a:t>
            </a:r>
            <a:r>
              <a:rPr lang="da-DK" sz="1100" u="none" dirty="0"/>
              <a:t>, </a:t>
            </a:r>
            <a:r>
              <a:rPr lang="da-DK" sz="1100" dirty="0"/>
              <a:t>og som ledelsen inddrager i det forebyggende arbejdsmiljøarbejde. </a:t>
            </a:r>
            <a:r>
              <a:rPr lang="da-DK" sz="1200" u="none" kern="1200" dirty="0">
                <a:solidFill>
                  <a:schemeClr val="tx1"/>
                </a:solidFill>
                <a:effectLst/>
                <a:latin typeface="+mn-lt"/>
                <a:ea typeface="+mn-ea"/>
                <a:cs typeface="+mn-cs"/>
              </a:rPr>
              <a:t>På mange offentlige arbejdspladser er Arbejdsmiljøorganisationen en del af det, der kaldes et MED-udvalg. Hvis man er i tvivl om arbejdsmiljøreglerne eller oplever problemer med arbejdsmiljøet, kan man som medarbejder kontakte sin arbejdsmiljørepræsentant. Det gælder også unge med fritidsjob.</a:t>
            </a:r>
          </a:p>
          <a:p>
            <a:pPr defTabSz="907085">
              <a:spcBef>
                <a:spcPts val="0"/>
              </a:spcBef>
              <a:spcAft>
                <a:spcPts val="0"/>
              </a:spcAft>
              <a:defRPr/>
            </a:pPr>
            <a:endParaRPr lang="da-DK" sz="1100" dirty="0"/>
          </a:p>
          <a:p>
            <a:pPr defTabSz="907085">
              <a:spcBef>
                <a:spcPts val="0"/>
              </a:spcBef>
              <a:spcAft>
                <a:spcPts val="0"/>
              </a:spcAft>
              <a:defRPr/>
            </a:pPr>
            <a:r>
              <a:rPr lang="da-DK" sz="1100" b="1" dirty="0"/>
              <a:t>Beskæftigelsesministeriet </a:t>
            </a:r>
            <a:r>
              <a:rPr lang="da-DK" sz="1100" b="0" dirty="0"/>
              <a:t>er</a:t>
            </a:r>
            <a:r>
              <a:rPr lang="da-DK" sz="1100" b="0" baseline="0" dirty="0"/>
              <a:t> øverste instans på arbejdsmiljøområdet.</a:t>
            </a:r>
            <a:endParaRPr lang="da-DK" sz="1100" b="1" dirty="0"/>
          </a:p>
          <a:p>
            <a:pPr>
              <a:spcBef>
                <a:spcPts val="0"/>
              </a:spcBef>
              <a:spcAft>
                <a:spcPts val="0"/>
              </a:spcAft>
            </a:pPr>
            <a:endParaRPr lang="da-DK" sz="1100" b="1" dirty="0"/>
          </a:p>
          <a:p>
            <a:pPr>
              <a:spcBef>
                <a:spcPts val="0"/>
              </a:spcBef>
              <a:spcAft>
                <a:spcPts val="0"/>
              </a:spcAft>
            </a:pPr>
            <a:r>
              <a:rPr lang="da-DK" sz="1100" b="1" dirty="0"/>
              <a:t>Arbejdstilsynet </a:t>
            </a:r>
            <a:r>
              <a:rPr lang="da-DK" sz="1100" dirty="0"/>
              <a:t>administrerer loven og fører tilsyn med, at virksomhederne overholder loven. </a:t>
            </a:r>
          </a:p>
          <a:p>
            <a:pPr>
              <a:spcBef>
                <a:spcPts val="0"/>
              </a:spcBef>
              <a:spcAft>
                <a:spcPts val="0"/>
              </a:spcAft>
            </a:pPr>
            <a:endParaRPr lang="da-DK" sz="1100" b="1" dirty="0"/>
          </a:p>
          <a:p>
            <a:pPr>
              <a:spcBef>
                <a:spcPts val="0"/>
              </a:spcBef>
              <a:spcAft>
                <a:spcPts val="0"/>
              </a:spcAft>
            </a:pPr>
            <a:r>
              <a:rPr lang="da-DK" sz="1100" b="1" dirty="0"/>
              <a:t>Arbejdsmiljørådet </a:t>
            </a:r>
            <a:r>
              <a:rPr lang="da-DK" sz="1100" dirty="0"/>
              <a:t>er et fælles talerør for arbejdsmarkedets parter, der udvikler og inspirerer den arbejdsmiljøpolitiske dagorden. </a:t>
            </a:r>
            <a:r>
              <a:rPr lang="da-DK" sz="1100" b="1" dirty="0"/>
              <a:t>Arbejdsmiljørådet</a:t>
            </a:r>
            <a:r>
              <a:rPr lang="da-DK" sz="1100" dirty="0"/>
              <a:t> er det forum, hvor arbejdsgivere og arbejdstagere samarbejder om den fortsatte udvikling af et bedre arbejdsmiljø i Danmark.</a:t>
            </a:r>
          </a:p>
          <a:p>
            <a:pPr>
              <a:spcBef>
                <a:spcPts val="0"/>
              </a:spcBef>
              <a:spcAft>
                <a:spcPts val="0"/>
              </a:spcAft>
            </a:pPr>
            <a:r>
              <a:rPr lang="da-DK" sz="1100" dirty="0"/>
              <a:t>Dermed er en af rådets styrker, at dets indsatser og aktiviteter er fælles initiativer, som både arbejdsgiver- og arbejdstagerorganisationerne står bag og tager ansvar for. </a:t>
            </a:r>
            <a:r>
              <a:rPr lang="da-DK" sz="1100" dirty="0">
                <a:latin typeface="Corbel" panose="020B0503020204020204" pitchFamily="34" charset="0"/>
              </a:rPr>
              <a:t>De udarbejder </a:t>
            </a:r>
            <a:r>
              <a:rPr lang="da-DK" sz="1100" dirty="0"/>
              <a:t>informations- og vejledningsmateriale.</a:t>
            </a:r>
          </a:p>
          <a:p>
            <a:pPr>
              <a:spcBef>
                <a:spcPts val="0"/>
              </a:spcBef>
              <a:spcAft>
                <a:spcPts val="0"/>
              </a:spcAft>
            </a:pPr>
            <a:endParaRPr lang="da-DK" sz="1100" dirty="0"/>
          </a:p>
          <a:p>
            <a:pPr>
              <a:spcBef>
                <a:spcPts val="0"/>
              </a:spcBef>
              <a:spcAft>
                <a:spcPts val="0"/>
              </a:spcAft>
            </a:pPr>
            <a:r>
              <a:rPr lang="da-DK" sz="1100" b="1" dirty="0"/>
              <a:t>Rådets sammensætning</a:t>
            </a:r>
          </a:p>
          <a:p>
            <a:pPr>
              <a:spcBef>
                <a:spcPts val="0"/>
              </a:spcBef>
              <a:spcAft>
                <a:spcPts val="0"/>
              </a:spcAft>
            </a:pPr>
            <a:r>
              <a:rPr lang="da-DK" sz="1100" dirty="0"/>
              <a:t>Der er i alt 20 medlemmer i Arbejdsmiljørådet, der udpeges af beskæftigelsesministeren for en periode på fire år.</a:t>
            </a:r>
          </a:p>
          <a:p>
            <a:pPr>
              <a:spcBef>
                <a:spcPts val="0"/>
              </a:spcBef>
              <a:spcAft>
                <a:spcPts val="0"/>
              </a:spcAft>
            </a:pPr>
            <a:r>
              <a:rPr lang="da-DK" sz="1100" dirty="0"/>
              <a:t>Udover de 20 medlemmer sidder repræsentanter fra Beskæftigelsesministeriet, Arbejdstilsynet, Det Nationale Forskningscenter for Arbejdsmiljø og Sundheds- og Ældreministeriet med som tilforordnede. De tilforordnede deltager i rådets møder, men har ikke stemmeret.</a:t>
            </a:r>
          </a:p>
          <a:p>
            <a:pPr>
              <a:spcBef>
                <a:spcPts val="0"/>
              </a:spcBef>
              <a:spcAft>
                <a:spcPts val="0"/>
              </a:spcAft>
            </a:pPr>
            <a:endParaRPr lang="da-DK" sz="1100" b="1" dirty="0"/>
          </a:p>
          <a:p>
            <a:pPr>
              <a:spcBef>
                <a:spcPts val="0"/>
              </a:spcBef>
              <a:spcAft>
                <a:spcPts val="0"/>
              </a:spcAft>
            </a:pPr>
            <a:r>
              <a:rPr lang="da-DK" sz="1100" b="1" dirty="0"/>
              <a:t>5</a:t>
            </a:r>
            <a:r>
              <a:rPr lang="da-DK" sz="1100" b="1" baseline="0" dirty="0"/>
              <a:t> </a:t>
            </a:r>
            <a:r>
              <a:rPr lang="da-DK" sz="1100" b="1" dirty="0"/>
              <a:t>branchefællesskaber for arbejdsmiljø </a:t>
            </a:r>
            <a:r>
              <a:rPr lang="da-DK" sz="1100" dirty="0"/>
              <a:t>består af repræsentanter fra fagforeningerne og fra ledernes og arbejdsgivernes organisationer. Partssystemet inddrages i forbindelse med ændringer af arbejdsmiljølovgivningen og formidler god arbejdsmiljøpraksis til virksomhedernes ledere og ansatte. </a:t>
            </a:r>
          </a:p>
          <a:p>
            <a:pPr>
              <a:spcBef>
                <a:spcPts val="0"/>
              </a:spcBef>
              <a:spcAft>
                <a:spcPts val="0"/>
              </a:spcAft>
            </a:pPr>
            <a:endParaRPr lang="da-DK" sz="1100" b="1" dirty="0"/>
          </a:p>
          <a:p>
            <a:pPr>
              <a:spcBef>
                <a:spcPts val="0"/>
              </a:spcBef>
              <a:spcAft>
                <a:spcPts val="0"/>
              </a:spcAft>
            </a:pPr>
            <a:r>
              <a:rPr lang="da-DK" sz="1100" b="1" dirty="0"/>
              <a:t>Derudover</a:t>
            </a:r>
            <a:r>
              <a:rPr lang="da-DK" sz="1100" b="1" baseline="0" dirty="0"/>
              <a:t> er der også en række andre aktører i arbejdsmiljøsystemet:</a:t>
            </a:r>
          </a:p>
          <a:p>
            <a:pPr marL="170078" indent="-170078">
              <a:spcBef>
                <a:spcPts val="0"/>
              </a:spcBef>
              <a:spcAft>
                <a:spcPts val="0"/>
              </a:spcAft>
              <a:buFont typeface="Arial" panose="020B0604020202020204" pitchFamily="34" charset="0"/>
              <a:buChar char="•"/>
            </a:pPr>
            <a:r>
              <a:rPr lang="da-DK" sz="1100" b="0" dirty="0"/>
              <a:t>Arbejdsmiljøklagenævnet </a:t>
            </a:r>
            <a:r>
              <a:rPr lang="da-DK" sz="1100" dirty="0"/>
              <a:t>behandler klagesager over Arbejdstilsynets afgørelser. </a:t>
            </a:r>
            <a:endParaRPr lang="da-DK" sz="1100" b="1" dirty="0"/>
          </a:p>
          <a:p>
            <a:pPr marL="170078" indent="-170078">
              <a:spcBef>
                <a:spcPts val="0"/>
              </a:spcBef>
              <a:spcAft>
                <a:spcPts val="0"/>
              </a:spcAft>
              <a:buFont typeface="Arial" panose="020B0604020202020204" pitchFamily="34" charset="0"/>
              <a:buChar char="•"/>
            </a:pPr>
            <a:r>
              <a:rPr lang="da-DK" sz="1100" dirty="0"/>
              <a:t>De arbejdsmedicinske klinikker og afdelinger på sygehusene kan undersøge, om lidelser eller sygdomme skyldes arbejdet. Klinikkerne kan også i samarbejde med virksomhederne være med til at forebygge skader. </a:t>
            </a:r>
          </a:p>
          <a:p>
            <a:pPr marL="170078" indent="-170078">
              <a:spcBef>
                <a:spcPts val="0"/>
              </a:spcBef>
              <a:spcAft>
                <a:spcPts val="0"/>
              </a:spcAft>
              <a:buFont typeface="Arial" panose="020B0604020202020204" pitchFamily="34" charset="0"/>
              <a:buChar char="•"/>
            </a:pPr>
            <a:r>
              <a:rPr lang="da-DK" sz="1100" dirty="0"/>
              <a:t>Det Nationale Forskningscenter for Arbejdsmiljø (NFA) er en sektorforskningsinstitution under Beskæftigelsesministeriet. NFA gennemfører forsknings- og udviklingsprojekter, der kan hjælpe myndigheder, parter og virksomheder med at undersøge og kortlægge arbejdsmiljøproblemer og udvikle bedre metoder til at forebygge. </a:t>
            </a:r>
          </a:p>
          <a:p>
            <a:pPr marL="170078" indent="-170078">
              <a:spcBef>
                <a:spcPts val="0"/>
              </a:spcBef>
              <a:spcAft>
                <a:spcPts val="0"/>
              </a:spcAft>
              <a:buFont typeface="Arial" panose="020B0604020202020204" pitchFamily="34" charset="0"/>
              <a:buChar char="•"/>
            </a:pPr>
            <a:r>
              <a:rPr lang="da-DK" sz="1100" dirty="0"/>
              <a:t>De autoriserede arbejdsmiljørådgivere, der er godkendt af Arbejdstilsynet, kan hjælpe virksomheder med at kortlægge og løse arbejdsmiljøproblemer. </a:t>
            </a:r>
          </a:p>
          <a:p>
            <a:pPr marL="0" indent="0">
              <a:buFont typeface="Arial" panose="020B0604020202020204" pitchFamily="34" charset="0"/>
              <a:buNone/>
            </a:pPr>
            <a:endParaRPr lang="da-DK" dirty="0"/>
          </a:p>
          <a:p>
            <a:endParaRPr lang="da-DK" dirty="0"/>
          </a:p>
          <a:p>
            <a:endParaRPr lang="da-DK" dirty="0"/>
          </a:p>
        </p:txBody>
      </p:sp>
      <p:sp>
        <p:nvSpPr>
          <p:cNvPr id="4" name="Pladsholder til diasnummer 3"/>
          <p:cNvSpPr>
            <a:spLocks noGrp="1"/>
          </p:cNvSpPr>
          <p:nvPr>
            <p:ph type="sldNum" sz="quarter" idx="10"/>
          </p:nvPr>
        </p:nvSpPr>
        <p:spPr/>
        <p:txBody>
          <a:bodyPr/>
          <a:lstStyle/>
          <a:p>
            <a:fld id="{6A927E79-99DB-4DD9-A482-D8D7F1638844}" type="slidenum">
              <a:rPr lang="da-DK" smtClean="0"/>
              <a:t>23</a:t>
            </a:fld>
            <a:endParaRPr lang="da-DK"/>
          </a:p>
        </p:txBody>
      </p:sp>
    </p:spTree>
    <p:extLst>
      <p:ext uri="{BB962C8B-B14F-4D97-AF65-F5344CB8AC3E}">
        <p14:creationId xmlns:p14="http://schemas.microsoft.com/office/powerpoint/2010/main" val="4210550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trike="sngStrike" dirty="0"/>
              <a:t>  </a:t>
            </a:r>
          </a:p>
        </p:txBody>
      </p:sp>
      <p:sp>
        <p:nvSpPr>
          <p:cNvPr id="4" name="Pladsholder til slidenummer 3"/>
          <p:cNvSpPr>
            <a:spLocks noGrp="1"/>
          </p:cNvSpPr>
          <p:nvPr>
            <p:ph type="sldNum" sz="quarter" idx="5"/>
          </p:nvPr>
        </p:nvSpPr>
        <p:spPr/>
        <p:txBody>
          <a:bodyPr/>
          <a:lstStyle/>
          <a:p>
            <a:fld id="{6A927E79-99DB-4DD9-A482-D8D7F1638844}" type="slidenum">
              <a:rPr lang="da-DK" smtClean="0"/>
              <a:pPr/>
              <a:t>24</a:t>
            </a:fld>
            <a:endParaRPr lang="da-DK"/>
          </a:p>
        </p:txBody>
      </p:sp>
    </p:spTree>
    <p:extLst>
      <p:ext uri="{BB962C8B-B14F-4D97-AF65-F5344CB8AC3E}">
        <p14:creationId xmlns:p14="http://schemas.microsoft.com/office/powerpoint/2010/main" val="3593184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p:txBody>
      </p:sp>
      <p:sp>
        <p:nvSpPr>
          <p:cNvPr id="4" name="Pladsholder til slidenummer 3"/>
          <p:cNvSpPr>
            <a:spLocks noGrp="1"/>
          </p:cNvSpPr>
          <p:nvPr>
            <p:ph type="sldNum" sz="quarter" idx="5"/>
          </p:nvPr>
        </p:nvSpPr>
        <p:spPr/>
        <p:txBody>
          <a:bodyPr/>
          <a:lstStyle/>
          <a:p>
            <a:fld id="{6A927E79-99DB-4DD9-A482-D8D7F1638844}" type="slidenum">
              <a:rPr lang="da-DK" smtClean="0"/>
              <a:pPr/>
              <a:t>25</a:t>
            </a:fld>
            <a:endParaRPr lang="da-DK"/>
          </a:p>
        </p:txBody>
      </p:sp>
    </p:spTree>
    <p:extLst>
      <p:ext uri="{BB962C8B-B14F-4D97-AF65-F5344CB8AC3E}">
        <p14:creationId xmlns:p14="http://schemas.microsoft.com/office/powerpoint/2010/main" val="718236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Kilde: Arbejdstilsynet (At-vejledning 13.0.1 juni 2018 og E.0.2-3 – 1. marts 2007, opdateret juni 2019) </a:t>
            </a:r>
          </a:p>
          <a:p>
            <a:r>
              <a:rPr lang="da-DK" dirty="0">
                <a:hlinkClick r:id="rId3"/>
              </a:rPr>
              <a:t>https://amid.dk/media/1893/13-0-1-undervisningspligtige-unges-arbejde.pdf</a:t>
            </a:r>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pPr/>
              <a:t>26</a:t>
            </a:fld>
            <a:endParaRPr lang="da-DK"/>
          </a:p>
        </p:txBody>
      </p:sp>
    </p:spTree>
    <p:extLst>
      <p:ext uri="{BB962C8B-B14F-4D97-AF65-F5344CB8AC3E}">
        <p14:creationId xmlns:p14="http://schemas.microsoft.com/office/powerpoint/2010/main" val="300481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a:t>
            </a:r>
            <a:r>
              <a:rPr lang="da-DK" baseline="0" dirty="0"/>
              <a:t> Arbejdstilsynets bekendtgørelse </a:t>
            </a:r>
            <a:r>
              <a:rPr lang="da-DK" dirty="0"/>
              <a:t>https://amid.dk/regler/bekendtgoerelser/unges-arbejde-239-sam/</a:t>
            </a:r>
          </a:p>
        </p:txBody>
      </p:sp>
      <p:sp>
        <p:nvSpPr>
          <p:cNvPr id="4" name="Pladsholder til slidenummer 3"/>
          <p:cNvSpPr>
            <a:spLocks noGrp="1"/>
          </p:cNvSpPr>
          <p:nvPr>
            <p:ph type="sldNum" sz="quarter" idx="5"/>
          </p:nvPr>
        </p:nvSpPr>
        <p:spPr/>
        <p:txBody>
          <a:bodyPr/>
          <a:lstStyle/>
          <a:p>
            <a:fld id="{6A927E79-99DB-4DD9-A482-D8D7F1638844}" type="slidenum">
              <a:rPr lang="da-DK" smtClean="0"/>
              <a:pPr/>
              <a:t>27</a:t>
            </a:fld>
            <a:endParaRPr lang="da-DK"/>
          </a:p>
        </p:txBody>
      </p:sp>
    </p:spTree>
    <p:extLst>
      <p:ext uri="{BB962C8B-B14F-4D97-AF65-F5344CB8AC3E}">
        <p14:creationId xmlns:p14="http://schemas.microsoft.com/office/powerpoint/2010/main" val="3911121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6A927E79-99DB-4DD9-A482-D8D7F1638844}" type="slidenum">
              <a:rPr lang="da-DK" smtClean="0"/>
              <a:pPr/>
              <a:t>28</a:t>
            </a:fld>
            <a:endParaRPr lang="da-DK"/>
          </a:p>
        </p:txBody>
      </p:sp>
    </p:spTree>
    <p:extLst>
      <p:ext uri="{BB962C8B-B14F-4D97-AF65-F5344CB8AC3E}">
        <p14:creationId xmlns:p14="http://schemas.microsoft.com/office/powerpoint/2010/main" val="3799786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A927E79-99DB-4DD9-A482-D8D7F1638844}" type="slidenum">
              <a:rPr lang="da-DK" smtClean="0"/>
              <a:pPr/>
              <a:t>29</a:t>
            </a:fld>
            <a:endParaRPr lang="da-DK"/>
          </a:p>
        </p:txBody>
      </p:sp>
    </p:spTree>
    <p:extLst>
      <p:ext uri="{BB962C8B-B14F-4D97-AF65-F5344CB8AC3E}">
        <p14:creationId xmlns:p14="http://schemas.microsoft.com/office/powerpoint/2010/main" val="744883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læreren: Send gerne evalueringen på mail til Susanne Ulk (ulk@live.dk) </a:t>
            </a:r>
          </a:p>
        </p:txBody>
      </p:sp>
      <p:sp>
        <p:nvSpPr>
          <p:cNvPr id="4" name="Pladsholder til slidenummer 3"/>
          <p:cNvSpPr>
            <a:spLocks noGrp="1"/>
          </p:cNvSpPr>
          <p:nvPr>
            <p:ph type="sldNum" sz="quarter" idx="5"/>
          </p:nvPr>
        </p:nvSpPr>
        <p:spPr/>
        <p:txBody>
          <a:bodyPr/>
          <a:lstStyle/>
          <a:p>
            <a:fld id="{6A927E79-99DB-4DD9-A482-D8D7F1638844}" type="slidenum">
              <a:rPr lang="da-DK" smtClean="0"/>
              <a:pPr/>
              <a:t>30</a:t>
            </a:fld>
            <a:endParaRPr lang="da-DK"/>
          </a:p>
        </p:txBody>
      </p:sp>
    </p:spTree>
    <p:extLst>
      <p:ext uri="{BB962C8B-B14F-4D97-AF65-F5344CB8AC3E}">
        <p14:creationId xmlns:p14="http://schemas.microsoft.com/office/powerpoint/2010/main" val="53524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17">
              <a:defRPr/>
            </a:pPr>
            <a:r>
              <a:rPr lang="da-DK" dirty="0"/>
              <a:t> </a:t>
            </a:r>
          </a:p>
          <a:p>
            <a:pPr defTabSz="914317">
              <a:defRPr/>
            </a:pPr>
            <a:r>
              <a:rPr lang="da-DK" dirty="0"/>
              <a:t>Kilde: Danmarks statistik 2022 </a:t>
            </a:r>
            <a:r>
              <a:rPr lang="da-DK" dirty="0">
                <a:solidFill>
                  <a:srgbClr val="FF0000"/>
                </a:solidFill>
              </a:rPr>
              <a:t>https://www.dst.dk/da/Statistik/nyheder-analyser-publ/bagtal/2022/2022-06-09-unge-med-fritidsjob</a:t>
            </a:r>
          </a:p>
          <a:p>
            <a:pPr defTabSz="914317">
              <a:defRPr/>
            </a:pPr>
            <a:r>
              <a:rPr lang="da-DK" dirty="0"/>
              <a:t> </a:t>
            </a:r>
          </a:p>
          <a:p>
            <a:pPr defTabSz="914317">
              <a:defRPr/>
            </a:pPr>
            <a:r>
              <a:rPr lang="da-DK" dirty="0"/>
              <a:t>Drøft i klassen hvorfor tallene mon ser sådan ud? </a:t>
            </a:r>
          </a:p>
          <a:p>
            <a:pPr defTabSz="914317">
              <a:defRP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27E79-99DB-4DD9-A482-D8D7F163884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40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4317">
              <a:defRPr/>
            </a:pPr>
            <a:endParaRPr lang="da-DK" dirty="0">
              <a:solidFill>
                <a:srgbClr val="FF0000"/>
              </a:solidFill>
            </a:endParaRPr>
          </a:p>
          <a:p>
            <a:pPr defTabSz="914317">
              <a:defRPr/>
            </a:pPr>
            <a:r>
              <a:rPr lang="da-DK"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https://www.dst.dk/da/Statistik/nyheder-analyser-publ/bagtal/2022/2022-06-09-unge-med-fritidsjob</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p>
          <a:p>
            <a:pPr defTabSz="914317">
              <a:defRPr/>
            </a:pPr>
            <a:endParaRPr lang="da-DK" dirty="0">
              <a:solidFill>
                <a:srgbClr val="FF0000"/>
              </a:solidFill>
            </a:endParaRPr>
          </a:p>
          <a:p>
            <a:pPr defTabSz="914317">
              <a:defRPr/>
            </a:pPr>
            <a:r>
              <a:rPr lang="da-DK" dirty="0">
                <a:solidFill>
                  <a:srgbClr val="FF0000"/>
                </a:solidFill>
              </a:rPr>
              <a:t>Link til rapporten fra Jobpatruljen: https://www.jobpatruljen.dk/wp-content/uploads/2022/11/Jobpatruljens-Evalueringsrapport-2022.pdf </a:t>
            </a:r>
          </a:p>
          <a:p>
            <a:pPr defTabSz="914317">
              <a:defRPr/>
            </a:pPr>
            <a:endParaRPr lang="da-DK" dirty="0">
              <a:solidFill>
                <a:srgbClr val="FF0000"/>
              </a:solidFill>
            </a:endParaRPr>
          </a:p>
          <a:p>
            <a:pPr defTabSz="914317">
              <a:defRPr/>
            </a:pPr>
            <a:r>
              <a:rPr lang="da-DK" dirty="0">
                <a:solidFill>
                  <a:srgbClr val="FF0000"/>
                </a:solidFill>
              </a:rPr>
              <a:t>Spørg ud i klassen, hvordan de enkelte elever oplever fritidsjobbet – og hvor længe de arbejder</a:t>
            </a:r>
          </a:p>
          <a:p>
            <a:pPr defTabSz="914317">
              <a:defRPr/>
            </a:pPr>
            <a:endParaRPr lang="da-DK" dirty="0">
              <a:solidFill>
                <a:srgbClr val="FF0000"/>
              </a:solidFill>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27E79-99DB-4DD9-A482-D8D7F163884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79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0078" indent="-170078">
              <a:buFont typeface="Arial" panose="020B0604020202020204" pitchFamily="34" charset="0"/>
              <a:buChar char="•"/>
            </a:pPr>
            <a:r>
              <a:rPr lang="da-DK" dirty="0"/>
              <a:t>Undervisningen kan med fordel indledes med NAPO i ”</a:t>
            </a:r>
            <a:r>
              <a:rPr lang="da-DK" dirty="0" err="1"/>
              <a:t>Safe</a:t>
            </a:r>
            <a:r>
              <a:rPr lang="da-DK" dirty="0"/>
              <a:t> Start” (varighed 9:37 min.)</a:t>
            </a:r>
          </a:p>
          <a:p>
            <a:r>
              <a:rPr lang="da-DK" dirty="0"/>
              <a:t>NAPO er den gennemgående figur i kampagnematerialer fra EU OSHA (Arbejdsmiljøagenturet i Bilbao). NAPO taler ikke et bestemt sprog, men man forstår ham via hans gestik og lyde. Han er den typiske arbejder – de andre figurer er hans kolleger og chef. Hold evt. pause efter hvert lille temaklip og diskuter i klassen, hvilke temaer, der behandles i klippene, hvad der faktisk skete, og hvad man kan lære af det.</a:t>
            </a:r>
          </a:p>
          <a:p>
            <a:pPr lvl="1"/>
            <a:endParaRPr lang="da-DK" dirty="0"/>
          </a:p>
          <a:p>
            <a:pPr marL="170078" indent="-170078">
              <a:buFont typeface="Arial" panose="020B0604020202020204" pitchFamily="34" charset="0"/>
              <a:buChar char="•"/>
            </a:pPr>
            <a:r>
              <a:rPr lang="da-DK" dirty="0"/>
              <a:t>Deni Jordan filmen er fra YouTube (varighed 1:56 min)</a:t>
            </a:r>
          </a:p>
          <a:p>
            <a:pPr marL="170078" indent="-170078">
              <a:buFont typeface="Arial" panose="020B0604020202020204" pitchFamily="34" charset="0"/>
              <a:buChar char="•"/>
            </a:pPr>
            <a:r>
              <a:rPr lang="da-DK" dirty="0"/>
              <a:t>Den jaloux kæreste er fra YouTube (varighed 0:45 min)</a:t>
            </a:r>
          </a:p>
          <a:p>
            <a:pPr marL="170078" indent="-170078">
              <a:buFont typeface="Arial" panose="020B0604020202020204" pitchFamily="34" charset="0"/>
              <a:buChar char="•"/>
            </a:pPr>
            <a:r>
              <a:rPr lang="da-DK" dirty="0"/>
              <a:t>Videohilsenen (varighed 0:50 min) </a:t>
            </a:r>
          </a:p>
          <a:p>
            <a:pPr marL="170078" indent="-170078">
              <a:buFont typeface="Arial" panose="020B0604020202020204" pitchFamily="34" charset="0"/>
              <a:buChar char="•"/>
            </a:pPr>
            <a:r>
              <a:rPr lang="da-DK" dirty="0"/>
              <a:t>Videoen om den unge pige, som er nyansat på et teater (varighed 4:29 min.) suppleres med udbygget undervisningsmateriale fra BFA Service. Har I lyst til at se mere, se den matchende video ”Hvorfor? Hvorfor? Hvorfor? fra sitet ”</a:t>
            </a:r>
            <a:r>
              <a:rPr lang="da-DK" dirty="0" err="1"/>
              <a:t>https</a:t>
            </a:r>
            <a:r>
              <a:rPr lang="da-DK" dirty="0"/>
              <a:t>://</a:t>
            </a:r>
            <a:r>
              <a:rPr lang="da-DK" dirty="0" err="1"/>
              <a:t>bfa-service.dk</a:t>
            </a:r>
            <a:r>
              <a:rPr lang="da-DK" dirty="0"/>
              <a:t>/</a:t>
            </a:r>
            <a:r>
              <a:rPr lang="da-DK" dirty="0" err="1"/>
              <a:t>forebygulykker</a:t>
            </a:r>
            <a:r>
              <a:rPr lang="da-DK" dirty="0"/>
              <a:t>. </a:t>
            </a:r>
          </a:p>
          <a:p>
            <a:endParaRPr lang="da-DK" dirty="0"/>
          </a:p>
          <a:p>
            <a:pPr defTabSz="915702">
              <a:defRPr/>
            </a:pPr>
            <a:r>
              <a:rPr lang="da-DK" dirty="0"/>
              <a:t>Vælg ud, hvad der egner sig bedst til klassen.</a:t>
            </a:r>
          </a:p>
          <a:p>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t>7</a:t>
            </a:fld>
            <a:endParaRPr lang="da-DK"/>
          </a:p>
        </p:txBody>
      </p:sp>
    </p:spTree>
    <p:extLst>
      <p:ext uri="{BB962C8B-B14F-4D97-AF65-F5344CB8AC3E}">
        <p14:creationId xmlns:p14="http://schemas.microsoft.com/office/powerpoint/2010/main" val="216522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Lad eleverne svare enten direkte i klassen (individuelt) eller i grupper, som bagefter melder tilbage til klassen. Sørg for, at det bliver holdt på et seriøst plan – accepter ikke fjollede løsninger. </a:t>
            </a:r>
          </a:p>
          <a:p>
            <a:endParaRPr lang="da-DK" dirty="0"/>
          </a:p>
          <a:p>
            <a:r>
              <a:rPr lang="da-DK" dirty="0"/>
              <a:t>Der er 8 dilemmaer i alt - vælg de dilemmaer ud, som er mest relevante</a:t>
            </a:r>
            <a:r>
              <a:rPr lang="da-DK" baseline="0" dirty="0"/>
              <a:t> for klassen. </a:t>
            </a:r>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pPr/>
              <a:t>8</a:t>
            </a:fld>
            <a:endParaRPr lang="da-DK"/>
          </a:p>
        </p:txBody>
      </p:sp>
    </p:spTree>
    <p:extLst>
      <p:ext uri="{BB962C8B-B14F-4D97-AF65-F5344CB8AC3E}">
        <p14:creationId xmlns:p14="http://schemas.microsoft.com/office/powerpoint/2010/main" val="311722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dirty="0"/>
              <a:t>Arbejdsmiljøtema: Vold og trusler om vold</a:t>
            </a:r>
          </a:p>
          <a:p>
            <a:endParaRPr lang="da-DK" b="0" i="0" dirty="0"/>
          </a:p>
          <a:p>
            <a:r>
              <a:rPr lang="da-DK" dirty="0"/>
              <a:t>Krænkende handlinger er en uacceptabel adfærd, som må ophøre med det samme. </a:t>
            </a:r>
          </a:p>
          <a:p>
            <a:endParaRPr lang="da-DK" b="0" i="0" dirty="0"/>
          </a:p>
          <a:p>
            <a:pPr defTabSz="907085">
              <a:defRPr/>
            </a:pPr>
            <a:r>
              <a:rPr lang="da-DK" b="0" i="0" dirty="0"/>
              <a:t>Unge under 18 år må </a:t>
            </a:r>
            <a:r>
              <a:rPr lang="da-DK" dirty="0"/>
              <a:t>ikke beskæftiges ved arbejde, der indebærer en særlig risiko for vold, medmindre den unge arbejder sammen med og er under effektivt tilsyn med en person, der er fyldt 18 år.  </a:t>
            </a:r>
          </a:p>
          <a:p>
            <a:pPr defTabSz="907085">
              <a:defRPr/>
            </a:pPr>
            <a:endParaRPr lang="da-DK" dirty="0"/>
          </a:p>
          <a:p>
            <a:pPr defTabSz="907085">
              <a:defRPr/>
            </a:pPr>
            <a:r>
              <a:rPr lang="da-DK" dirty="0"/>
              <a:t>Arbejdsgiveren skal sikre, at de unge får grundig oplæring og instruktion, så de kan udføre arbejdet fuldt forsvarligt. De risici, unge kan komme ud for, skal beskrives særskilt i virksomhedens arbejdspladsvurdering. </a:t>
            </a:r>
          </a:p>
          <a:p>
            <a:pPr defTabSz="907085">
              <a:defRPr/>
            </a:pPr>
            <a:endParaRPr lang="da-DK" b="0" i="0" dirty="0">
              <a:solidFill>
                <a:schemeClr val="accent2"/>
              </a:solidFill>
            </a:endParaRPr>
          </a:p>
          <a:p>
            <a:endParaRPr lang="da-DK" b="0" i="0" dirty="0">
              <a:solidFill>
                <a:schemeClr val="accent2"/>
              </a:solidFill>
            </a:endParaRPr>
          </a:p>
          <a:p>
            <a:r>
              <a:rPr lang="da-DK" dirty="0"/>
              <a:t> </a:t>
            </a:r>
            <a:endParaRPr lang="da-DK" b="0" i="0" dirty="0">
              <a:solidFill>
                <a:schemeClr val="accent2"/>
              </a:solidFill>
            </a:endParaRPr>
          </a:p>
        </p:txBody>
      </p:sp>
      <p:sp>
        <p:nvSpPr>
          <p:cNvPr id="4" name="Pladsholder til slidenummer 3"/>
          <p:cNvSpPr>
            <a:spLocks noGrp="1"/>
          </p:cNvSpPr>
          <p:nvPr>
            <p:ph type="sldNum" sz="quarter" idx="5"/>
          </p:nvPr>
        </p:nvSpPr>
        <p:spPr/>
        <p:txBody>
          <a:bodyPr/>
          <a:lstStyle/>
          <a:p>
            <a:fld id="{6A927E79-99DB-4DD9-A482-D8D7F1638844}" type="slidenum">
              <a:rPr lang="da-DK" smtClean="0"/>
              <a:pPr/>
              <a:t>9</a:t>
            </a:fld>
            <a:endParaRPr lang="da-DK"/>
          </a:p>
        </p:txBody>
      </p:sp>
    </p:spTree>
    <p:extLst>
      <p:ext uri="{BB962C8B-B14F-4D97-AF65-F5344CB8AC3E}">
        <p14:creationId xmlns:p14="http://schemas.microsoft.com/office/powerpoint/2010/main" val="344773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dirty="0"/>
              <a:t>Arbejdsmiljøtema: Kollegaer og socialt</a:t>
            </a:r>
          </a:p>
          <a:p>
            <a:endParaRPr lang="da-DK" i="0" dirty="0"/>
          </a:p>
          <a:p>
            <a:r>
              <a:rPr lang="da-DK" i="0" dirty="0"/>
              <a:t>Det</a:t>
            </a:r>
            <a:r>
              <a:rPr lang="da-DK" i="0" baseline="0" dirty="0"/>
              <a:t> er arbejdsgiverens ansvar at sikre, at de unge får  grundig oplæring og instruktion, så de kan udføre arbejdet fuldt forsvarligt.</a:t>
            </a:r>
            <a:endParaRPr lang="da-DK" i="0" dirty="0"/>
          </a:p>
          <a:p>
            <a:pPr algn="l"/>
            <a:endParaRPr lang="da-DK" i="1" dirty="0"/>
          </a:p>
        </p:txBody>
      </p:sp>
      <p:sp>
        <p:nvSpPr>
          <p:cNvPr id="4" name="Pladsholder til slidenummer 3"/>
          <p:cNvSpPr>
            <a:spLocks noGrp="1"/>
          </p:cNvSpPr>
          <p:nvPr>
            <p:ph type="sldNum" sz="quarter" idx="5"/>
          </p:nvPr>
        </p:nvSpPr>
        <p:spPr/>
        <p:txBody>
          <a:bodyPr/>
          <a:lstStyle/>
          <a:p>
            <a:fld id="{6A927E79-99DB-4DD9-A482-D8D7F1638844}" type="slidenum">
              <a:rPr lang="da-DK" smtClean="0"/>
              <a:pPr/>
              <a:t>10</a:t>
            </a:fld>
            <a:endParaRPr lang="da-DK"/>
          </a:p>
        </p:txBody>
      </p:sp>
    </p:spTree>
    <p:extLst>
      <p:ext uri="{BB962C8B-B14F-4D97-AF65-F5344CB8AC3E}">
        <p14:creationId xmlns:p14="http://schemas.microsoft.com/office/powerpoint/2010/main" val="2737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Arbejdsmiljøtema: Seksuel chikane</a:t>
            </a:r>
          </a:p>
          <a:p>
            <a:endParaRPr lang="da-DK" dirty="0"/>
          </a:p>
          <a:p>
            <a:r>
              <a:rPr lang="da-DK" dirty="0"/>
              <a:t>Krænkende handlinger, herunder seksuel chikane, er en uacceptabel adfærd, som må ophøre med det samme – hvad enten man er over eller under 18 år.</a:t>
            </a:r>
          </a:p>
          <a:p>
            <a:r>
              <a:rPr lang="da-DK" dirty="0"/>
              <a:t> </a:t>
            </a:r>
            <a:br>
              <a:rPr lang="da-DK" dirty="0"/>
            </a:br>
            <a:r>
              <a:rPr lang="da-DK" dirty="0"/>
              <a:t>Ved arbejdets tilrettelæggelse skal arbejdsgiveren sikre, at der træffes foranstaltninger mod de risici, arbejdet frembyder. Det kan fx gøres ved, at man i cafeen/restauranten har en intern aftale om, at den forulempede straks fortæller om episoden  til kolleger/chef, hvorefter en anden tjener, evt. chefen tager over og servicerer kunden.   </a:t>
            </a:r>
            <a:br>
              <a:rPr lang="da-DK" dirty="0"/>
            </a:br>
            <a:br>
              <a:rPr lang="da-DK" dirty="0"/>
            </a:br>
            <a:r>
              <a:rPr lang="da-DK" dirty="0"/>
              <a:t>Generelt: Arbejdsgiveren skal sikre, at de unge får grundig oplæring og instruktion, så de kan udføre arbejdet fuldt forsvarligt. </a:t>
            </a:r>
          </a:p>
          <a:p>
            <a:pPr defTabSz="907085">
              <a:defRPr/>
            </a:pPr>
            <a:endParaRPr lang="da-DK" dirty="0"/>
          </a:p>
          <a:p>
            <a:pPr defTabSz="907085" fontAlgn="base">
              <a:defRPr/>
            </a:pPr>
            <a:r>
              <a:rPr lang="da-DK" dirty="0"/>
              <a:t>Unge under 18 år må kun arbejde på serveringssteder, hvor der serveres alkohol, hvis hovedformålet på serveringsstedet er servering af mad, og hvis de er under effektivt tilsyn af en person, der er fyldt 18 år og har den fornødne indsigt i arbejdet. De unge må arbejde med:</a:t>
            </a:r>
          </a:p>
          <a:p>
            <a:pPr lvl="1" fontAlgn="base">
              <a:buClr>
                <a:schemeClr val="accent5"/>
              </a:buClr>
              <a:buFont typeface="Wingdings" panose="05000000000000000000" pitchFamily="2" charset="2"/>
              <a:buChar char="§"/>
            </a:pPr>
            <a:r>
              <a:rPr lang="da-DK" dirty="0"/>
              <a:t>Afrydning </a:t>
            </a:r>
          </a:p>
          <a:p>
            <a:pPr lvl="1" fontAlgn="base">
              <a:buClr>
                <a:schemeClr val="accent5"/>
              </a:buClr>
              <a:buFont typeface="Wingdings" panose="05000000000000000000" pitchFamily="2" charset="2"/>
              <a:buChar char="§"/>
            </a:pPr>
            <a:r>
              <a:rPr lang="da-DK" dirty="0"/>
              <a:t>Opdækning</a:t>
            </a:r>
          </a:p>
          <a:p>
            <a:pPr lvl="1" fontAlgn="base">
              <a:buClr>
                <a:schemeClr val="accent5"/>
              </a:buClr>
              <a:buFont typeface="Wingdings" panose="05000000000000000000" pitchFamily="2" charset="2"/>
              <a:buChar char="§"/>
            </a:pPr>
            <a:r>
              <a:rPr lang="da-DK" dirty="0"/>
              <a:t>Rengøringsarbejde</a:t>
            </a:r>
          </a:p>
          <a:p>
            <a:pPr lvl="1" fontAlgn="base">
              <a:buClr>
                <a:schemeClr val="accent5"/>
              </a:buClr>
              <a:buFont typeface="Wingdings" panose="05000000000000000000" pitchFamily="2" charset="2"/>
              <a:buChar char="§"/>
            </a:pPr>
            <a:r>
              <a:rPr lang="da-DK" dirty="0"/>
              <a:t>Modtagelse af bestillinger</a:t>
            </a:r>
          </a:p>
          <a:p>
            <a:pPr lvl="1" fontAlgn="base">
              <a:buClr>
                <a:schemeClr val="accent5"/>
              </a:buClr>
              <a:buFont typeface="Wingdings" panose="05000000000000000000" pitchFamily="2" charset="2"/>
              <a:buChar char="§"/>
            </a:pPr>
            <a:r>
              <a:rPr lang="da-DK" dirty="0"/>
              <a:t>Servering af alkohol, når dette sker i forbindelse med servering af mad og det sker under opsyn af personer over 18 år med den fornødne indsigt i arbejdet </a:t>
            </a:r>
          </a:p>
          <a:p>
            <a:pPr defTabSz="907085">
              <a:defRPr/>
            </a:pPr>
            <a:endParaRPr lang="da-DK" dirty="0"/>
          </a:p>
          <a:p>
            <a:pPr defTabSz="907085">
              <a:defRPr/>
            </a:pPr>
            <a:endParaRPr lang="da-DK" dirty="0"/>
          </a:p>
        </p:txBody>
      </p:sp>
      <p:sp>
        <p:nvSpPr>
          <p:cNvPr id="4" name="Pladsholder til slidenummer 3"/>
          <p:cNvSpPr>
            <a:spLocks noGrp="1"/>
          </p:cNvSpPr>
          <p:nvPr>
            <p:ph type="sldNum" sz="quarter" idx="5"/>
          </p:nvPr>
        </p:nvSpPr>
        <p:spPr/>
        <p:txBody>
          <a:bodyPr/>
          <a:lstStyle/>
          <a:p>
            <a:fld id="{6A927E79-99DB-4DD9-A482-D8D7F1638844}" type="slidenum">
              <a:rPr lang="da-DK" smtClean="0"/>
              <a:pPr/>
              <a:t>11</a:t>
            </a:fld>
            <a:endParaRPr lang="da-DK"/>
          </a:p>
        </p:txBody>
      </p:sp>
    </p:spTree>
    <p:extLst>
      <p:ext uri="{BB962C8B-B14F-4D97-AF65-F5344CB8AC3E}">
        <p14:creationId xmlns:p14="http://schemas.microsoft.com/office/powerpoint/2010/main" val="327413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8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3272414F-47DB-7CF5-A627-C80510270D88}"/>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5" name="Pladsholder til sidefod 4">
            <a:extLst>
              <a:ext uri="{FF2B5EF4-FFF2-40B4-BE49-F238E27FC236}">
                <a16:creationId xmlns:a16="http://schemas.microsoft.com/office/drawing/2014/main" id="{A03FCB10-32A9-1B66-E570-14297074DA1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E656845-DD65-4251-0072-91EC25DCE469}"/>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332018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sp>
        <p:nvSpPr>
          <p:cNvPr id="8" name="Pladsholder til indhold 7">
            <a:extLst>
              <a:ext uri="{FF2B5EF4-FFF2-40B4-BE49-F238E27FC236}">
                <a16:creationId xmlns:a16="http://schemas.microsoft.com/office/drawing/2014/main" id="{E34BDA81-09B3-4D42-BF47-3D207070964B}"/>
              </a:ext>
            </a:extLst>
          </p:cNvPr>
          <p:cNvSpPr>
            <a:spLocks noGrp="1"/>
          </p:cNvSpPr>
          <p:nvPr>
            <p:ph sz="quarter" idx="10"/>
          </p:nvPr>
        </p:nvSpPr>
        <p:spPr>
          <a:xfrm>
            <a:off x="1097281" y="2075180"/>
            <a:ext cx="10058400" cy="39878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a:extLst>
              <a:ext uri="{FF2B5EF4-FFF2-40B4-BE49-F238E27FC236}">
                <a16:creationId xmlns:a16="http://schemas.microsoft.com/office/drawing/2014/main" id="{EB2226D1-60DE-46B5-8CC4-2CBA4966E581}"/>
              </a:ext>
            </a:extLst>
          </p:cNvPr>
          <p:cNvSpPr>
            <a:spLocks noGrp="1"/>
          </p:cNvSpPr>
          <p:nvPr>
            <p:ph type="title" hasCustomPrompt="1"/>
          </p:nvPr>
        </p:nvSpPr>
        <p:spPr/>
        <p:txBody>
          <a:bodyPr>
            <a:normAutofit/>
          </a:bodyPr>
          <a:lstStyle>
            <a:lvl1pPr>
              <a:defRPr sz="3200" b="1" i="0">
                <a:latin typeface="Arial Black" panose="020B0604020202020204" pitchFamily="34" charset="0"/>
                <a:cs typeface="Arial Black" panose="020B0604020202020204" pitchFamily="34" charset="0"/>
              </a:defRPr>
            </a:lvl1pPr>
          </a:lstStyle>
          <a:p>
            <a:r>
              <a:rPr lang="da-DK" dirty="0"/>
              <a:t>KLIK FOR AT REDIGERE TITELTYPOGRAFIEN I MASTEREN</a:t>
            </a:r>
          </a:p>
        </p:txBody>
      </p:sp>
    </p:spTree>
    <p:extLst>
      <p:ext uri="{BB962C8B-B14F-4D97-AF65-F5344CB8AC3E}">
        <p14:creationId xmlns:p14="http://schemas.microsoft.com/office/powerpoint/2010/main" val="1183559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9D24B-5782-F84E-6FDA-20D143C1766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EA5E0AD-282B-26FD-E701-73329C9FE2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50B9938-D0FB-7E0C-03A2-8785F9F5E4F2}"/>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5" name="Pladsholder til sidefod 4">
            <a:extLst>
              <a:ext uri="{FF2B5EF4-FFF2-40B4-BE49-F238E27FC236}">
                <a16:creationId xmlns:a16="http://schemas.microsoft.com/office/drawing/2014/main" id="{33566F76-F68E-4128-0EE9-EA8175A77D8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E1F3B35-8F3C-C02D-EECD-40B6B5F4B45E}"/>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233158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73C78-5815-3D81-D69B-3D6E2204C0E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1DC599B-9BA3-9C7F-D1B5-116D38182B4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272414F-47DB-7CF5-A627-C80510270D88}"/>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5" name="Pladsholder til sidefod 4">
            <a:extLst>
              <a:ext uri="{FF2B5EF4-FFF2-40B4-BE49-F238E27FC236}">
                <a16:creationId xmlns:a16="http://schemas.microsoft.com/office/drawing/2014/main" id="{A03FCB10-32A9-1B66-E570-14297074DA1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E656845-DD65-4251-0072-91EC25DCE469}"/>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205613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7DA190-3349-A997-A86B-2F57497765A1}"/>
              </a:ext>
            </a:extLst>
          </p:cNvPr>
          <p:cNvSpPr>
            <a:spLocks noGrp="1"/>
          </p:cNvSpPr>
          <p:nvPr>
            <p:ph type="title"/>
          </p:nvPr>
        </p:nvSpPr>
        <p:spPr>
          <a:xfrm>
            <a:off x="831850" y="1709738"/>
            <a:ext cx="10515600" cy="2852737"/>
          </a:xfrm>
        </p:spPr>
        <p:txBody>
          <a:bodyPr anchor="b"/>
          <a:lstStyle>
            <a:lvl1pPr>
              <a:defRPr sz="6000"/>
            </a:lvl1p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A0CF0400-AB8A-11C7-C9F7-CDEFC87C86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D01EA29-609A-43FA-2CA6-3076B42E9DFD}"/>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5" name="Pladsholder til sidefod 4">
            <a:extLst>
              <a:ext uri="{FF2B5EF4-FFF2-40B4-BE49-F238E27FC236}">
                <a16:creationId xmlns:a16="http://schemas.microsoft.com/office/drawing/2014/main" id="{7FA30662-43C0-F2BD-8209-044B8098365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1809C87-E051-4E86-C22D-AAE7712E1744}"/>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101575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DEC73-C90C-A4EF-0635-55269B65EAB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F3A2633-92C8-50AD-A5A9-42BDDD16AE9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7B97F04-32CD-F536-822C-EDEA3A53AE7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121A1C4-7BBF-147C-2881-57FA9EA98656}"/>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6" name="Pladsholder til sidefod 5">
            <a:extLst>
              <a:ext uri="{FF2B5EF4-FFF2-40B4-BE49-F238E27FC236}">
                <a16:creationId xmlns:a16="http://schemas.microsoft.com/office/drawing/2014/main" id="{2BEAA060-36FF-7443-6888-CC3B60259C9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7DD9CE1-AD24-F0AF-0A9B-0BF42DE1B11C}"/>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2069332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00109-61E9-B26A-F210-6C6844D2ECE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C30BFA1-B45F-4A2F-D4C4-87CFA983C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CAC8659-84CC-F78F-015A-D6A79CA3AED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A839E63-564B-85A3-CA29-672EE08612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6055CE6-7241-93DD-FD42-6F6E9AA3349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512C8F2B-E88B-1A5A-50A6-E914260F312F}"/>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8" name="Pladsholder til sidefod 7">
            <a:extLst>
              <a:ext uri="{FF2B5EF4-FFF2-40B4-BE49-F238E27FC236}">
                <a16:creationId xmlns:a16="http://schemas.microsoft.com/office/drawing/2014/main" id="{707B5C5E-E0FB-01AB-DD15-91C676E4BC13}"/>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5E570D1-AA18-6112-6F08-23F7B18EBC19}"/>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57415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AAED26-5CA4-398C-4D75-400DE58C820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7A1A705-0D4F-C062-1CB5-E9001A4EE503}"/>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4" name="Pladsholder til sidefod 3">
            <a:extLst>
              <a:ext uri="{FF2B5EF4-FFF2-40B4-BE49-F238E27FC236}">
                <a16:creationId xmlns:a16="http://schemas.microsoft.com/office/drawing/2014/main" id="{8974D557-0E21-44B2-6DD1-C060D266041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6E82CF0-4C4E-BD15-FEB8-AC4705BA1530}"/>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781565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9C044A0-F754-5996-6C43-19E0C33D2A0E}"/>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3" name="Pladsholder til sidefod 2">
            <a:extLst>
              <a:ext uri="{FF2B5EF4-FFF2-40B4-BE49-F238E27FC236}">
                <a16:creationId xmlns:a16="http://schemas.microsoft.com/office/drawing/2014/main" id="{10AFCCA8-0ADF-050C-40E9-87F5D394312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D1A4AF4-2FAD-F02E-E3C3-5932C539BAA8}"/>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3629390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509A5-200B-E1CE-7F99-FB1B80FEA13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1242B160-95A7-B0CA-ADBF-8173BE6ABB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7EF0394-9EED-897F-21A9-22E5DA0C0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8241C20-50FB-EB2F-B7A5-5CFC4512F815}"/>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6" name="Pladsholder til sidefod 5">
            <a:extLst>
              <a:ext uri="{FF2B5EF4-FFF2-40B4-BE49-F238E27FC236}">
                <a16:creationId xmlns:a16="http://schemas.microsoft.com/office/drawing/2014/main" id="{64E258CA-BF1E-20A3-7DBE-ECF4F686546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EB76C36-BC19-A92A-387D-C0CE94884406}"/>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255643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388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4835E3-AD7D-FA21-21A2-CEED0E7F6E6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E8A5CF9-D573-404F-9883-046093877D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34C3757-AD46-C867-4338-5BFDD9CCA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C8C60A9-A0F7-1E5D-C0DD-3F0B6B16DD26}"/>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6" name="Pladsholder til sidefod 5">
            <a:extLst>
              <a:ext uri="{FF2B5EF4-FFF2-40B4-BE49-F238E27FC236}">
                <a16:creationId xmlns:a16="http://schemas.microsoft.com/office/drawing/2014/main" id="{1A2678E6-9ADC-42F6-5558-3E6734D2DDB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C626869-002D-F96A-0412-FB19A20DE9E1}"/>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152180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F80680-C40D-F1F9-EDC9-2E6A16492F7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E7D5134-18D4-E0B9-37C0-6B03FEB3985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B6E7144-6C1D-A5C4-6E0B-FD70735C6E44}"/>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5" name="Pladsholder til sidefod 4">
            <a:extLst>
              <a:ext uri="{FF2B5EF4-FFF2-40B4-BE49-F238E27FC236}">
                <a16:creationId xmlns:a16="http://schemas.microsoft.com/office/drawing/2014/main" id="{A5EFB8B4-F003-9992-104C-035185B62CB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14A77F1-8CEE-E91A-6BB2-37B07C5C0A47}"/>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250488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A605D5F-CE26-17A9-B377-248330B0D51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66D51B4-3F6F-A556-0730-77037B39CF4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DE06898-C82F-07AD-02B1-579DE0972B1A}"/>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5" name="Pladsholder til sidefod 4">
            <a:extLst>
              <a:ext uri="{FF2B5EF4-FFF2-40B4-BE49-F238E27FC236}">
                <a16:creationId xmlns:a16="http://schemas.microsoft.com/office/drawing/2014/main" id="{251CB7F2-1BFF-837C-638F-AAB08B67D7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42E41ED-FEBF-614B-A05D-E94A2CB08FF3}"/>
              </a:ext>
            </a:extLst>
          </p:cNvPr>
          <p:cNvSpPr>
            <a:spLocks noGrp="1"/>
          </p:cNvSpPr>
          <p:nvPr>
            <p:ph type="sldNum" sz="quarter" idx="12"/>
          </p:nvPr>
        </p:nvSpPr>
        <p:spPr/>
        <p:txBody>
          <a:bodyPr/>
          <a:lstStyle/>
          <a:p>
            <a:fld id="{A74339F1-CB45-8F40-900A-3A8B6318DA17}" type="slidenum">
              <a:rPr lang="da-DK" smtClean="0"/>
              <a:t>‹nr.›</a:t>
            </a:fld>
            <a:endParaRPr lang="da-DK"/>
          </a:p>
        </p:txBody>
      </p:sp>
    </p:spTree>
    <p:extLst>
      <p:ext uri="{BB962C8B-B14F-4D97-AF65-F5344CB8AC3E}">
        <p14:creationId xmlns:p14="http://schemas.microsoft.com/office/powerpoint/2010/main" val="4031439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sp>
        <p:nvSpPr>
          <p:cNvPr id="8" name="Pladsholder til indhold 7">
            <a:extLst>
              <a:ext uri="{FF2B5EF4-FFF2-40B4-BE49-F238E27FC236}">
                <a16:creationId xmlns:a16="http://schemas.microsoft.com/office/drawing/2014/main" id="{E34BDA81-09B3-4D42-BF47-3D207070964B}"/>
              </a:ext>
            </a:extLst>
          </p:cNvPr>
          <p:cNvSpPr>
            <a:spLocks noGrp="1"/>
          </p:cNvSpPr>
          <p:nvPr>
            <p:ph sz="quarter" idx="10"/>
          </p:nvPr>
        </p:nvSpPr>
        <p:spPr>
          <a:xfrm>
            <a:off x="1097281" y="2075180"/>
            <a:ext cx="10058400" cy="39878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a:extLst>
              <a:ext uri="{FF2B5EF4-FFF2-40B4-BE49-F238E27FC236}">
                <a16:creationId xmlns:a16="http://schemas.microsoft.com/office/drawing/2014/main" id="{EB2226D1-60DE-46B5-8CC4-2CBA4966E581}"/>
              </a:ext>
            </a:extLst>
          </p:cNvPr>
          <p:cNvSpPr>
            <a:spLocks noGrp="1"/>
          </p:cNvSpPr>
          <p:nvPr>
            <p:ph type="title" hasCustomPrompt="1"/>
          </p:nvPr>
        </p:nvSpPr>
        <p:spPr/>
        <p:txBody>
          <a:bodyPr>
            <a:normAutofit/>
          </a:bodyPr>
          <a:lstStyle>
            <a:lvl1pPr>
              <a:defRPr sz="3200" b="1" i="0">
                <a:latin typeface="Arial Black" panose="020B0604020202020204" pitchFamily="34" charset="0"/>
                <a:cs typeface="Arial Black" panose="020B0604020202020204" pitchFamily="34" charset="0"/>
              </a:defRPr>
            </a:lvl1pPr>
          </a:lstStyle>
          <a:p>
            <a:r>
              <a:rPr lang="da-DK" dirty="0"/>
              <a:t>KLIK FOR AT REDIGERE TITELTYPOGRAFIEN I MASTEREN</a:t>
            </a:r>
          </a:p>
        </p:txBody>
      </p:sp>
    </p:spTree>
    <p:extLst>
      <p:ext uri="{BB962C8B-B14F-4D97-AF65-F5344CB8AC3E}">
        <p14:creationId xmlns:p14="http://schemas.microsoft.com/office/powerpoint/2010/main" val="391996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20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13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67669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6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37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8605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9C044A0-F754-5996-6C43-19E0C33D2A0E}"/>
              </a:ext>
            </a:extLst>
          </p:cNvPr>
          <p:cNvSpPr>
            <a:spLocks noGrp="1"/>
          </p:cNvSpPr>
          <p:nvPr>
            <p:ph type="dt" sz="half" idx="10"/>
          </p:nvPr>
        </p:nvSpPr>
        <p:spPr/>
        <p:txBody>
          <a:bodyPr/>
          <a:lstStyle/>
          <a:p>
            <a:fld id="{2EB31458-B37E-BB49-8E17-A063953AF299}" type="datetimeFigureOut">
              <a:rPr lang="da-DK" smtClean="0"/>
              <a:t>22-05-2023</a:t>
            </a:fld>
            <a:endParaRPr lang="da-DK"/>
          </a:p>
        </p:txBody>
      </p:sp>
      <p:sp>
        <p:nvSpPr>
          <p:cNvPr id="3" name="Pladsholder til sidefod 2">
            <a:extLst>
              <a:ext uri="{FF2B5EF4-FFF2-40B4-BE49-F238E27FC236}">
                <a16:creationId xmlns:a16="http://schemas.microsoft.com/office/drawing/2014/main" id="{10AFCCA8-0ADF-050C-40E9-87F5D3943128}"/>
              </a:ext>
            </a:extLst>
          </p:cNvPr>
          <p:cNvSpPr>
            <a:spLocks noGrp="1"/>
          </p:cNvSpPr>
          <p:nvPr>
            <p:ph type="ftr" sz="quarter" idx="11"/>
          </p:nvPr>
        </p:nvSpPr>
        <p:spPr/>
        <p:txBody>
          <a:bodyPr/>
          <a:lstStyle/>
          <a:p>
            <a:endParaRPr lang="da-DK"/>
          </a:p>
        </p:txBody>
      </p:sp>
    </p:spTree>
    <p:extLst>
      <p:ext uri="{BB962C8B-B14F-4D97-AF65-F5344CB8AC3E}">
        <p14:creationId xmlns:p14="http://schemas.microsoft.com/office/powerpoint/2010/main" val="274654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a-DK" dirty="0"/>
              <a:t>KLIK FOR AT REDIGERE TITELTYPOGRAFIEN I MASTEREN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Billede 3" descr="Et billede, der indeholder tekst&#10;&#10;Automatisk genereret beskrivelse">
            <a:extLst>
              <a:ext uri="{FF2B5EF4-FFF2-40B4-BE49-F238E27FC236}">
                <a16:creationId xmlns:a16="http://schemas.microsoft.com/office/drawing/2014/main" id="{197EEB4E-CE95-9B50-55CD-2ABD4B2098C1}"/>
              </a:ext>
            </a:extLst>
          </p:cNvPr>
          <p:cNvPicPr>
            <a:picLocks noChangeAspect="1"/>
          </p:cNvPicPr>
          <p:nvPr userDrawn="1"/>
        </p:nvPicPr>
        <p:blipFill>
          <a:blip r:embed="rId13"/>
          <a:stretch>
            <a:fillRect/>
          </a:stretch>
        </p:blipFill>
        <p:spPr>
          <a:xfrm>
            <a:off x="10626757" y="5791640"/>
            <a:ext cx="1389410" cy="1079060"/>
          </a:xfrm>
          <a:prstGeom prst="rect">
            <a:avLst/>
          </a:prstGeom>
        </p:spPr>
      </p:pic>
    </p:spTree>
    <p:extLst>
      <p:ext uri="{BB962C8B-B14F-4D97-AF65-F5344CB8AC3E}">
        <p14:creationId xmlns:p14="http://schemas.microsoft.com/office/powerpoint/2010/main" val="958073323"/>
      </p:ext>
    </p:extLst>
  </p:cSld>
  <p:clrMap bg1="lt1" tx1="dk1" bg2="lt2" tx2="dk2" accent1="accent1" accent2="accent2" accent3="accent3" accent4="accent4" accent5="accent5" accent6="accent6" hlink="hlink" folHlink="folHlink"/>
  <p:sldLayoutIdLst>
    <p:sldLayoutId id="2147483745" r:id="rId1"/>
    <p:sldLayoutId id="2147483757" r:id="rId2"/>
    <p:sldLayoutId id="2147483756" r:id="rId3"/>
    <p:sldLayoutId id="2147483746" r:id="rId4"/>
    <p:sldLayoutId id="2147483748" r:id="rId5"/>
    <p:sldLayoutId id="2147483749" r:id="rId6"/>
    <p:sldLayoutId id="2147483750" r:id="rId7"/>
    <p:sldLayoutId id="2147483752" r:id="rId8"/>
    <p:sldLayoutId id="2147483758" r:id="rId9"/>
    <p:sldLayoutId id="2147483759" r:id="rId10"/>
    <p:sldLayoutId id="2147483760" r:id="rId11"/>
  </p:sldLayoutIdLst>
  <p:txStyles>
    <p:title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DBA26F7-7EA9-FB3D-8F26-AE5F2F79B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4AD7E6F-A374-BA71-72F8-5ECA72C930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908E7C59-B74A-0E7D-5DE0-A354BACFA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31458-B37E-BB49-8E17-A063953AF299}" type="datetimeFigureOut">
              <a:rPr lang="da-DK" smtClean="0"/>
              <a:t>22-05-2023</a:t>
            </a:fld>
            <a:endParaRPr lang="da-DK"/>
          </a:p>
        </p:txBody>
      </p:sp>
      <p:sp>
        <p:nvSpPr>
          <p:cNvPr id="5" name="Pladsholder til sidefod 4">
            <a:extLst>
              <a:ext uri="{FF2B5EF4-FFF2-40B4-BE49-F238E27FC236}">
                <a16:creationId xmlns:a16="http://schemas.microsoft.com/office/drawing/2014/main" id="{23089362-94B5-9C2E-FB58-E25C97DD0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A66BC27-916D-47E5-FED7-1E2AEF986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339F1-CB45-8F40-900A-3A8B6318DA17}" type="slidenum">
              <a:rPr lang="da-DK" smtClean="0"/>
              <a:t>‹nr.›</a:t>
            </a:fld>
            <a:endParaRPr lang="da-DK"/>
          </a:p>
        </p:txBody>
      </p:sp>
      <p:pic>
        <p:nvPicPr>
          <p:cNvPr id="8" name="Billede 7" descr="Et billede, der indeholder tekst&#10;&#10;Automatisk genereret beskrivelse">
            <a:extLst>
              <a:ext uri="{FF2B5EF4-FFF2-40B4-BE49-F238E27FC236}">
                <a16:creationId xmlns:a16="http://schemas.microsoft.com/office/drawing/2014/main" id="{4F239D29-B325-9B50-D5F8-B3095158545B}"/>
              </a:ext>
            </a:extLst>
          </p:cNvPr>
          <p:cNvPicPr>
            <a:picLocks noChangeAspect="1"/>
          </p:cNvPicPr>
          <p:nvPr userDrawn="1"/>
        </p:nvPicPr>
        <p:blipFill>
          <a:blip r:embed="rId14"/>
          <a:stretch>
            <a:fillRect/>
          </a:stretch>
        </p:blipFill>
        <p:spPr>
          <a:xfrm>
            <a:off x="10626757" y="5791640"/>
            <a:ext cx="1389410" cy="1079060"/>
          </a:xfrm>
          <a:prstGeom prst="rect">
            <a:avLst/>
          </a:prstGeom>
        </p:spPr>
      </p:pic>
    </p:spTree>
    <p:extLst>
      <p:ext uri="{BB962C8B-B14F-4D97-AF65-F5344CB8AC3E}">
        <p14:creationId xmlns:p14="http://schemas.microsoft.com/office/powerpoint/2010/main" val="246743625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vX0KJLXR6Mw"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play.kahoot.it/#/k/d824e119-17be-4c79-a169-ce6294a3fba9"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ungmedjob.dk/"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emf"/><Relationship Id="rId5" Type="http://schemas.openxmlformats.org/officeDocument/2006/relationships/image" Target="../media/image6.emf"/><Relationship Id="rId4" Type="http://schemas.microsoft.com/office/2007/relationships/hdphoto" Target="../media/hdphoto1.wdp"/><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hyperlink" Target="https://bfa-service.dk/forebygulykker" TargetMode="External"/><Relationship Id="rId3" Type="http://schemas.openxmlformats.org/officeDocument/2006/relationships/notesSlide" Target="../notesSlides/notesSlide5.xml"/><Relationship Id="rId7" Type="http://schemas.openxmlformats.org/officeDocument/2006/relationships/hyperlink" Target="https://www.youtube.com/watch?v=JpHjyfWP8T4" TargetMode="External"/><Relationship Id="rId2" Type="http://schemas.openxmlformats.org/officeDocument/2006/relationships/slideLayout" Target="../slideLayouts/slideLayout11.xml"/><Relationship Id="rId1" Type="http://schemas.openxmlformats.org/officeDocument/2006/relationships/video" Target="https://www.youtube.com/embed/HAElASesJaw" TargetMode="External"/><Relationship Id="rId6" Type="http://schemas.openxmlformats.org/officeDocument/2006/relationships/hyperlink" Target="https://www.youtube.com/watch?v=0dzHseqcank" TargetMode="External"/><Relationship Id="rId5" Type="http://schemas.openxmlformats.org/officeDocument/2006/relationships/hyperlink" Target="https://www.youtube.com/watch?v=k6ygb7FEOCg" TargetMode="External"/><Relationship Id="rId10" Type="http://schemas.openxmlformats.org/officeDocument/2006/relationships/image" Target="../media/image12.png"/><Relationship Id="rId4" Type="http://schemas.openxmlformats.org/officeDocument/2006/relationships/hyperlink" Target="https://www.napofilm.net/en/napos-films/napo-safe-start" TargetMode="External"/><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E6DDE-0A33-0703-7ED3-7C49785F9E43}"/>
              </a:ext>
            </a:extLst>
          </p:cNvPr>
          <p:cNvSpPr>
            <a:spLocks noGrp="1"/>
          </p:cNvSpPr>
          <p:nvPr>
            <p:ph type="ctrTitle" idx="4294967295"/>
          </p:nvPr>
        </p:nvSpPr>
        <p:spPr>
          <a:xfrm>
            <a:off x="1097280" y="758952"/>
            <a:ext cx="10058400" cy="3566160"/>
          </a:xfrm>
        </p:spPr>
        <p:txBody>
          <a:bodyPr/>
          <a:lstStyle/>
          <a:p>
            <a:endParaRPr lang="da-DK"/>
          </a:p>
        </p:txBody>
      </p:sp>
      <p:sp>
        <p:nvSpPr>
          <p:cNvPr id="3" name="Undertitel 2">
            <a:extLst>
              <a:ext uri="{FF2B5EF4-FFF2-40B4-BE49-F238E27FC236}">
                <a16:creationId xmlns:a16="http://schemas.microsoft.com/office/drawing/2014/main" id="{31BDEA97-E50E-3DAB-B742-CEC3F5C95077}"/>
              </a:ext>
            </a:extLst>
          </p:cNvPr>
          <p:cNvSpPr>
            <a:spLocks noGrp="1"/>
          </p:cNvSpPr>
          <p:nvPr>
            <p:ph type="subTitle" idx="4294967295"/>
          </p:nvPr>
        </p:nvSpPr>
        <p:spPr>
          <a:xfrm>
            <a:off x="1100051" y="4455620"/>
            <a:ext cx="10058400" cy="1143000"/>
          </a:xfrm>
        </p:spPr>
        <p:txBody>
          <a:bodyPr/>
          <a:lstStyle/>
          <a:p>
            <a:endParaRPr lang="da-DK"/>
          </a:p>
        </p:txBody>
      </p:sp>
      <p:pic>
        <p:nvPicPr>
          <p:cNvPr id="5" name="Billede 4">
            <a:extLst>
              <a:ext uri="{FF2B5EF4-FFF2-40B4-BE49-F238E27FC236}">
                <a16:creationId xmlns:a16="http://schemas.microsoft.com/office/drawing/2014/main" id="{E349A3D4-52DC-4EF8-578E-ACF66EEC3E20}"/>
              </a:ext>
            </a:extLst>
          </p:cNvPr>
          <p:cNvPicPr>
            <a:picLocks noChangeAspect="1"/>
          </p:cNvPicPr>
          <p:nvPr/>
        </p:nvPicPr>
        <p:blipFill>
          <a:blip r:embed="rId2"/>
          <a:srcRect/>
          <a:stretch/>
        </p:blipFill>
        <p:spPr>
          <a:xfrm>
            <a:off x="0" y="0"/>
            <a:ext cx="12192000" cy="6858000"/>
          </a:xfrm>
          <a:prstGeom prst="rect">
            <a:avLst/>
          </a:prstGeom>
        </p:spPr>
      </p:pic>
      <p:sp>
        <p:nvSpPr>
          <p:cNvPr id="7" name="Undertitel 2">
            <a:extLst>
              <a:ext uri="{FF2B5EF4-FFF2-40B4-BE49-F238E27FC236}">
                <a16:creationId xmlns:a16="http://schemas.microsoft.com/office/drawing/2014/main" id="{E8AF8694-BE2E-853E-B51D-D0CF002409D9}"/>
              </a:ext>
            </a:extLst>
          </p:cNvPr>
          <p:cNvSpPr txBox="1">
            <a:spLocks/>
          </p:cNvSpPr>
          <p:nvPr/>
        </p:nvSpPr>
        <p:spPr>
          <a:xfrm>
            <a:off x="774699" y="6265499"/>
            <a:ext cx="5202767" cy="4206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dirty="0">
                <a:solidFill>
                  <a:schemeClr val="bg1"/>
                </a:solidFill>
                <a:latin typeface="Arial" panose="020B0604020202020204" pitchFamily="34" charset="0"/>
                <a:cs typeface="Arial" panose="020B0604020202020204" pitchFamily="34" charset="0"/>
              </a:rPr>
              <a:t>Til undervisning på gymnasieniveau</a:t>
            </a:r>
          </a:p>
        </p:txBody>
      </p:sp>
      <p:pic>
        <p:nvPicPr>
          <p:cNvPr id="11" name="Grafik 10">
            <a:extLst>
              <a:ext uri="{FF2B5EF4-FFF2-40B4-BE49-F238E27FC236}">
                <a16:creationId xmlns:a16="http://schemas.microsoft.com/office/drawing/2014/main" id="{D9770497-84C7-1C12-78ED-B27E7F83E8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3581" y="5788802"/>
            <a:ext cx="1397703" cy="896458"/>
          </a:xfrm>
          <a:prstGeom prst="rect">
            <a:avLst/>
          </a:prstGeom>
        </p:spPr>
      </p:pic>
      <p:sp>
        <p:nvSpPr>
          <p:cNvPr id="36" name="Parallelogram 35">
            <a:extLst>
              <a:ext uri="{FF2B5EF4-FFF2-40B4-BE49-F238E27FC236}">
                <a16:creationId xmlns:a16="http://schemas.microsoft.com/office/drawing/2014/main" id="{4BE6A7DB-104D-B873-CFD2-562345DC2786}"/>
              </a:ext>
            </a:extLst>
          </p:cNvPr>
          <p:cNvSpPr/>
          <p:nvPr/>
        </p:nvSpPr>
        <p:spPr>
          <a:xfrm>
            <a:off x="581680" y="2198483"/>
            <a:ext cx="2730500" cy="722336"/>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Parallelogram 36">
            <a:extLst>
              <a:ext uri="{FF2B5EF4-FFF2-40B4-BE49-F238E27FC236}">
                <a16:creationId xmlns:a16="http://schemas.microsoft.com/office/drawing/2014/main" id="{C82E1142-454E-3BE0-9DDB-D803E33DAE9C}"/>
              </a:ext>
            </a:extLst>
          </p:cNvPr>
          <p:cNvSpPr/>
          <p:nvPr/>
        </p:nvSpPr>
        <p:spPr>
          <a:xfrm>
            <a:off x="581680" y="2909683"/>
            <a:ext cx="5514320" cy="722336"/>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1">
            <a:extLst>
              <a:ext uri="{FF2B5EF4-FFF2-40B4-BE49-F238E27FC236}">
                <a16:creationId xmlns:a16="http://schemas.microsoft.com/office/drawing/2014/main" id="{14AC703E-B1A6-446D-DBFA-449FD026526C}"/>
              </a:ext>
            </a:extLst>
          </p:cNvPr>
          <p:cNvSpPr txBox="1">
            <a:spLocks/>
          </p:cNvSpPr>
          <p:nvPr/>
        </p:nvSpPr>
        <p:spPr>
          <a:xfrm>
            <a:off x="774700" y="2972085"/>
            <a:ext cx="10058400" cy="72233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4400" b="1" dirty="0">
                <a:solidFill>
                  <a:schemeClr val="bg1"/>
                </a:solidFill>
                <a:latin typeface="Arial Black" panose="020B0604020202020204" pitchFamily="34" charset="0"/>
                <a:cs typeface="Arial Black" panose="020B0604020202020204" pitchFamily="34" charset="0"/>
              </a:rPr>
              <a:t>ARBEJDSMILJØ</a:t>
            </a:r>
          </a:p>
        </p:txBody>
      </p:sp>
      <p:sp>
        <p:nvSpPr>
          <p:cNvPr id="39" name="Titel 1">
            <a:extLst>
              <a:ext uri="{FF2B5EF4-FFF2-40B4-BE49-F238E27FC236}">
                <a16:creationId xmlns:a16="http://schemas.microsoft.com/office/drawing/2014/main" id="{879F32FA-0765-0E3C-C003-486735261EF7}"/>
              </a:ext>
            </a:extLst>
          </p:cNvPr>
          <p:cNvSpPr txBox="1">
            <a:spLocks/>
          </p:cNvSpPr>
          <p:nvPr/>
        </p:nvSpPr>
        <p:spPr>
          <a:xfrm>
            <a:off x="786140" y="2270711"/>
            <a:ext cx="2730500" cy="74218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4400" b="1" dirty="0">
                <a:solidFill>
                  <a:schemeClr val="bg1"/>
                </a:solidFill>
                <a:latin typeface="Arial Black" panose="020B0604020202020204" pitchFamily="34" charset="0"/>
                <a:cs typeface="Arial Black" panose="020B0604020202020204" pitchFamily="34" charset="0"/>
              </a:rPr>
              <a:t>UNGES </a:t>
            </a:r>
          </a:p>
        </p:txBody>
      </p:sp>
    </p:spTree>
    <p:extLst>
      <p:ext uri="{BB962C8B-B14F-4D97-AF65-F5344CB8AC3E}">
        <p14:creationId xmlns:p14="http://schemas.microsoft.com/office/powerpoint/2010/main" val="392333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4877F8F-62A5-4C02-939F-978C63B50BE9}"/>
              </a:ext>
            </a:extLst>
          </p:cNvPr>
          <p:cNvSpPr>
            <a:spLocks noGrp="1"/>
          </p:cNvSpPr>
          <p:nvPr>
            <p:ph sz="quarter" idx="4294967295"/>
          </p:nvPr>
        </p:nvSpPr>
        <p:spPr>
          <a:xfrm>
            <a:off x="656640" y="1855308"/>
            <a:ext cx="10058400" cy="3987800"/>
          </a:xfrm>
        </p:spPr>
        <p:txBody>
          <a:bodyPr/>
          <a:lstStyle/>
          <a:p>
            <a:pPr>
              <a:lnSpc>
                <a:spcPct val="100000"/>
              </a:lnSpc>
            </a:pPr>
            <a:r>
              <a:rPr lang="da-DK" dirty="0"/>
              <a:t>Din chef giver dig en opgave, som haster. </a:t>
            </a:r>
          </a:p>
          <a:p>
            <a:pPr>
              <a:lnSpc>
                <a:spcPct val="100000"/>
              </a:lnSpc>
            </a:pPr>
            <a:r>
              <a:rPr lang="da-DK" dirty="0"/>
              <a:t>Du forstår ikke opgaven og spørger flere gange.</a:t>
            </a:r>
          </a:p>
          <a:p>
            <a:pPr>
              <a:lnSpc>
                <a:spcPct val="100000"/>
              </a:lnSpc>
            </a:pPr>
            <a:r>
              <a:rPr lang="da-DK" dirty="0"/>
              <a:t>Din chef bliver irriteret, da han har travlt og er på vej til møde. </a:t>
            </a:r>
          </a:p>
          <a:p>
            <a:pPr>
              <a:lnSpc>
                <a:spcPct val="100000"/>
              </a:lnSpc>
            </a:pPr>
            <a:r>
              <a:rPr lang="da-DK" dirty="0"/>
              <a:t>Du forstår stadig ikke opgaven.</a:t>
            </a:r>
          </a:p>
          <a:p>
            <a:pPr>
              <a:lnSpc>
                <a:spcPct val="100000"/>
              </a:lnSpc>
            </a:pPr>
            <a:endParaRPr lang="da-DK" dirty="0"/>
          </a:p>
          <a:p>
            <a:pPr>
              <a:lnSpc>
                <a:spcPct val="100000"/>
              </a:lnSpc>
              <a:spcBef>
                <a:spcPts val="0"/>
              </a:spcBef>
              <a:spcAft>
                <a:spcPts val="0"/>
              </a:spcAft>
              <a:buClr>
                <a:srgbClr val="FC6B4F"/>
              </a:buClr>
              <a:buFont typeface="Arial" panose="020B0604020202020204" pitchFamily="34" charset="0"/>
              <a:buChar char="•"/>
            </a:pPr>
            <a:r>
              <a:rPr lang="da-DK" sz="1800" dirty="0"/>
              <a:t> Hvad vil du tænke?</a:t>
            </a:r>
          </a:p>
          <a:p>
            <a:pPr>
              <a:lnSpc>
                <a:spcPct val="100000"/>
              </a:lnSpc>
              <a:spcBef>
                <a:spcPts val="0"/>
              </a:spcBef>
              <a:spcAft>
                <a:spcPts val="0"/>
              </a:spcAft>
              <a:buClr>
                <a:srgbClr val="FC6B4F"/>
              </a:buClr>
              <a:buFont typeface="Arial" panose="020B0604020202020204" pitchFamily="34" charset="0"/>
              <a:buChar char="•"/>
            </a:pPr>
            <a:r>
              <a:rPr lang="da-DK" sz="1800" dirty="0"/>
              <a:t> Hvad vil du sige?</a:t>
            </a:r>
          </a:p>
          <a:p>
            <a:pPr>
              <a:lnSpc>
                <a:spcPct val="100000"/>
              </a:lnSpc>
              <a:spcBef>
                <a:spcPts val="0"/>
              </a:spcBef>
              <a:spcAft>
                <a:spcPts val="0"/>
              </a:spcAft>
              <a:buClr>
                <a:srgbClr val="FC6B4F"/>
              </a:buClr>
              <a:buFont typeface="Arial" panose="020B0604020202020204" pitchFamily="34" charset="0"/>
              <a:buChar char="•"/>
            </a:pPr>
            <a:r>
              <a:rPr lang="da-DK" sz="1800" dirty="0"/>
              <a:t> Hvad vil du gøre?</a:t>
            </a:r>
          </a:p>
          <a:p>
            <a:pPr>
              <a:lnSpc>
                <a:spcPct val="100000"/>
              </a:lnSpc>
              <a:spcBef>
                <a:spcPts val="0"/>
              </a:spcBef>
              <a:spcAft>
                <a:spcPts val="0"/>
              </a:spcAft>
              <a:buClr>
                <a:srgbClr val="FC6B4F"/>
              </a:buClr>
              <a:buFont typeface="Arial" panose="020B0604020202020204" pitchFamily="34" charset="0"/>
              <a:buChar char="•"/>
            </a:pPr>
            <a:r>
              <a:rPr lang="da-DK" sz="1800" dirty="0"/>
              <a:t> Hvad kan din arbejdsplads gøre? </a:t>
            </a:r>
          </a:p>
          <a:p>
            <a:pPr>
              <a:lnSpc>
                <a:spcPct val="100000"/>
              </a:lnSpc>
            </a:pPr>
            <a:endParaRPr lang="da-DK" dirty="0"/>
          </a:p>
          <a:p>
            <a:pPr>
              <a:lnSpc>
                <a:spcPct val="100000"/>
              </a:lnSpc>
            </a:pPr>
            <a:endParaRPr lang="da-DK" dirty="0"/>
          </a:p>
          <a:p>
            <a:pPr>
              <a:lnSpc>
                <a:spcPct val="100000"/>
              </a:lnSpc>
            </a:pPr>
            <a:endParaRPr lang="da-DK" dirty="0"/>
          </a:p>
        </p:txBody>
      </p:sp>
      <p:sp>
        <p:nvSpPr>
          <p:cNvPr id="7" name="TextBox 3">
            <a:extLst>
              <a:ext uri="{FF2B5EF4-FFF2-40B4-BE49-F238E27FC236}">
                <a16:creationId xmlns:a16="http://schemas.microsoft.com/office/drawing/2014/main" id="{F099283C-67EA-435B-9950-497FF7663EE4}"/>
              </a:ext>
            </a:extLst>
          </p:cNvPr>
          <p:cNvSpPr txBox="1"/>
          <p:nvPr/>
        </p:nvSpPr>
        <p:spPr>
          <a:xfrm>
            <a:off x="210064" y="6497824"/>
            <a:ext cx="4114285" cy="369332"/>
          </a:xfrm>
          <a:prstGeom prst="rect">
            <a:avLst/>
          </a:prstGeom>
          <a:noFill/>
        </p:spPr>
        <p:txBody>
          <a:bodyPr wrap="square" rtlCol="0">
            <a:spAutoFit/>
          </a:bodyPr>
          <a:lstStyle/>
          <a:p>
            <a:r>
              <a:rPr lang="da-DK" dirty="0">
                <a:solidFill>
                  <a:schemeClr val="bg1"/>
                </a:solidFill>
              </a:rPr>
              <a:t>Del 4. Dilemmaer du kan komme ud for</a:t>
            </a:r>
          </a:p>
        </p:txBody>
      </p:sp>
      <p:sp>
        <p:nvSpPr>
          <p:cNvPr id="4" name="Parallelogram 3">
            <a:extLst>
              <a:ext uri="{FF2B5EF4-FFF2-40B4-BE49-F238E27FC236}">
                <a16:creationId xmlns:a16="http://schemas.microsoft.com/office/drawing/2014/main" id="{B27E056D-349E-AEEA-7B87-D65C72D8BA4C}"/>
              </a:ext>
            </a:extLst>
          </p:cNvPr>
          <p:cNvSpPr/>
          <p:nvPr/>
        </p:nvSpPr>
        <p:spPr>
          <a:xfrm>
            <a:off x="656640" y="548653"/>
            <a:ext cx="7728408"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2">
            <a:extLst>
              <a:ext uri="{FF2B5EF4-FFF2-40B4-BE49-F238E27FC236}">
                <a16:creationId xmlns:a16="http://schemas.microsoft.com/office/drawing/2014/main" id="{535E0812-9941-1923-6A41-2F5476AE32FE}"/>
              </a:ext>
            </a:extLst>
          </p:cNvPr>
          <p:cNvSpPr txBox="1">
            <a:spLocks/>
          </p:cNvSpPr>
          <p:nvPr/>
        </p:nvSpPr>
        <p:spPr>
          <a:xfrm>
            <a:off x="838200" y="408789"/>
            <a:ext cx="8068056"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DILEMMAER DU KAN KOMME UD FOR</a:t>
            </a:r>
          </a:p>
        </p:txBody>
      </p:sp>
      <p:sp>
        <p:nvSpPr>
          <p:cNvPr id="6" name="Parallelogram 5">
            <a:extLst>
              <a:ext uri="{FF2B5EF4-FFF2-40B4-BE49-F238E27FC236}">
                <a16:creationId xmlns:a16="http://schemas.microsoft.com/office/drawing/2014/main" id="{5EE98DC3-26ED-4C86-97EC-5B83914BFA3D}"/>
              </a:ext>
            </a:extLst>
          </p:cNvPr>
          <p:cNvSpPr/>
          <p:nvPr/>
        </p:nvSpPr>
        <p:spPr>
          <a:xfrm>
            <a:off x="8275320" y="557797"/>
            <a:ext cx="538831" cy="442609"/>
          </a:xfrm>
          <a:prstGeom prst="parallelogram">
            <a:avLst/>
          </a:prstGeom>
          <a:noFill/>
          <a:ln>
            <a:solidFill>
              <a:srgbClr val="FC6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1B983CC8-4E8C-1E0A-1DF9-15FE60E2592F}"/>
              </a:ext>
            </a:extLst>
          </p:cNvPr>
          <p:cNvSpPr txBox="1">
            <a:spLocks/>
          </p:cNvSpPr>
          <p:nvPr/>
        </p:nvSpPr>
        <p:spPr>
          <a:xfrm>
            <a:off x="8355607"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rgbClr val="FC6B4F"/>
                </a:solidFill>
                <a:latin typeface="Arial Black" panose="020B0604020202020204" pitchFamily="34" charset="0"/>
                <a:cs typeface="Arial Black" panose="020B0604020202020204" pitchFamily="34" charset="0"/>
              </a:rPr>
              <a:t>2</a:t>
            </a:r>
          </a:p>
        </p:txBody>
      </p:sp>
    </p:spTree>
    <p:extLst>
      <p:ext uri="{BB962C8B-B14F-4D97-AF65-F5344CB8AC3E}">
        <p14:creationId xmlns:p14="http://schemas.microsoft.com/office/powerpoint/2010/main" val="294665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4877F8F-62A5-4C02-939F-978C63B50BE9}"/>
              </a:ext>
            </a:extLst>
          </p:cNvPr>
          <p:cNvSpPr>
            <a:spLocks noGrp="1"/>
          </p:cNvSpPr>
          <p:nvPr>
            <p:ph sz="quarter" idx="4294967295"/>
          </p:nvPr>
        </p:nvSpPr>
        <p:spPr>
          <a:xfrm>
            <a:off x="656640" y="2075180"/>
            <a:ext cx="10058400" cy="3987800"/>
          </a:xfrm>
        </p:spPr>
        <p:txBody>
          <a:bodyPr/>
          <a:lstStyle/>
          <a:p>
            <a:pPr marL="0" indent="0">
              <a:buNone/>
            </a:pPr>
            <a:r>
              <a:rPr lang="da-DK" dirty="0"/>
              <a:t>Du er på arbejde i en cafe.</a:t>
            </a:r>
          </a:p>
          <a:p>
            <a:pPr marL="0" indent="0">
              <a:buNone/>
            </a:pPr>
            <a:r>
              <a:rPr lang="da-DK" dirty="0"/>
              <a:t>En beruset kunde kommer med en kommentar. </a:t>
            </a:r>
          </a:p>
          <a:p>
            <a:pPr marL="0" indent="0">
              <a:buNone/>
            </a:pPr>
            <a:r>
              <a:rPr lang="da-DK" dirty="0"/>
              <a:t>Lidt senere klapper han dig bagi. </a:t>
            </a:r>
          </a:p>
          <a:p>
            <a:pPr marL="0" indent="0">
              <a:buNone/>
            </a:pPr>
            <a:endParaRPr lang="da-DK" dirty="0"/>
          </a:p>
          <a:p>
            <a:pPr>
              <a:lnSpc>
                <a:spcPct val="100000"/>
              </a:lnSpc>
              <a:spcBef>
                <a:spcPts val="0"/>
              </a:spcBef>
              <a:spcAft>
                <a:spcPts val="0"/>
              </a:spcAft>
              <a:buClr>
                <a:srgbClr val="FC6B4F"/>
              </a:buClr>
              <a:buFont typeface="Arial" panose="020B0604020202020204" pitchFamily="34" charset="0"/>
              <a:buChar char="•"/>
            </a:pPr>
            <a:r>
              <a:rPr lang="da-DK" sz="1800" dirty="0"/>
              <a:t> Hvad vil du tænke?</a:t>
            </a:r>
          </a:p>
          <a:p>
            <a:pPr>
              <a:lnSpc>
                <a:spcPct val="100000"/>
              </a:lnSpc>
              <a:spcBef>
                <a:spcPts val="0"/>
              </a:spcBef>
              <a:spcAft>
                <a:spcPts val="0"/>
              </a:spcAft>
              <a:buClr>
                <a:srgbClr val="FC6B4F"/>
              </a:buClr>
              <a:buFont typeface="Arial" panose="020B0604020202020204" pitchFamily="34" charset="0"/>
              <a:buChar char="•"/>
            </a:pPr>
            <a:r>
              <a:rPr lang="da-DK" sz="1800" dirty="0"/>
              <a:t> Hvad vil du sige?</a:t>
            </a:r>
          </a:p>
          <a:p>
            <a:pPr>
              <a:lnSpc>
                <a:spcPct val="100000"/>
              </a:lnSpc>
              <a:spcBef>
                <a:spcPts val="0"/>
              </a:spcBef>
              <a:spcAft>
                <a:spcPts val="0"/>
              </a:spcAft>
              <a:buClr>
                <a:srgbClr val="FC6B4F"/>
              </a:buClr>
              <a:buFont typeface="Arial" panose="020B0604020202020204" pitchFamily="34" charset="0"/>
              <a:buChar char="•"/>
            </a:pPr>
            <a:r>
              <a:rPr lang="da-DK" sz="1800" dirty="0"/>
              <a:t> Hvad vil du gøre?</a:t>
            </a:r>
          </a:p>
          <a:p>
            <a:pPr>
              <a:lnSpc>
                <a:spcPct val="100000"/>
              </a:lnSpc>
              <a:spcBef>
                <a:spcPts val="0"/>
              </a:spcBef>
              <a:spcAft>
                <a:spcPts val="0"/>
              </a:spcAft>
              <a:buClr>
                <a:srgbClr val="FC6B4F"/>
              </a:buClr>
              <a:buFont typeface="Arial" panose="020B0604020202020204" pitchFamily="34" charset="0"/>
              <a:buChar char="•"/>
            </a:pPr>
            <a:r>
              <a:rPr lang="da-DK" sz="1800" dirty="0"/>
              <a:t> Hvad kan din arbejdsplads gøre? </a:t>
            </a:r>
          </a:p>
          <a:p>
            <a:pPr marL="0" indent="0">
              <a:buNone/>
            </a:pPr>
            <a:endParaRPr lang="da-DK" dirty="0"/>
          </a:p>
          <a:p>
            <a:pPr marL="0" indent="0">
              <a:buNone/>
            </a:pPr>
            <a:endParaRPr lang="da-DK" dirty="0"/>
          </a:p>
        </p:txBody>
      </p:sp>
      <p:sp>
        <p:nvSpPr>
          <p:cNvPr id="5" name="TextBox 3">
            <a:extLst>
              <a:ext uri="{FF2B5EF4-FFF2-40B4-BE49-F238E27FC236}">
                <a16:creationId xmlns:a16="http://schemas.microsoft.com/office/drawing/2014/main" id="{F099283C-67EA-435B-9950-497FF7663EE4}"/>
              </a:ext>
            </a:extLst>
          </p:cNvPr>
          <p:cNvSpPr txBox="1"/>
          <p:nvPr/>
        </p:nvSpPr>
        <p:spPr>
          <a:xfrm>
            <a:off x="210064" y="6497824"/>
            <a:ext cx="4114285" cy="369332"/>
          </a:xfrm>
          <a:prstGeom prst="rect">
            <a:avLst/>
          </a:prstGeom>
          <a:noFill/>
        </p:spPr>
        <p:txBody>
          <a:bodyPr wrap="square" rtlCol="0">
            <a:spAutoFit/>
          </a:bodyPr>
          <a:lstStyle/>
          <a:p>
            <a:r>
              <a:rPr lang="da-DK" dirty="0">
                <a:solidFill>
                  <a:schemeClr val="bg1"/>
                </a:solidFill>
              </a:rPr>
              <a:t>Del 4. Dilemmaer du kan komme ud for</a:t>
            </a:r>
          </a:p>
        </p:txBody>
      </p:sp>
      <p:sp>
        <p:nvSpPr>
          <p:cNvPr id="4" name="Parallelogram 3">
            <a:extLst>
              <a:ext uri="{FF2B5EF4-FFF2-40B4-BE49-F238E27FC236}">
                <a16:creationId xmlns:a16="http://schemas.microsoft.com/office/drawing/2014/main" id="{2EDC9983-138A-785B-01EB-8677C36A3EE1}"/>
              </a:ext>
            </a:extLst>
          </p:cNvPr>
          <p:cNvSpPr/>
          <p:nvPr/>
        </p:nvSpPr>
        <p:spPr>
          <a:xfrm>
            <a:off x="656640" y="548653"/>
            <a:ext cx="7728408"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A12241BC-F1BC-F10C-99D3-ED4233A58C12}"/>
              </a:ext>
            </a:extLst>
          </p:cNvPr>
          <p:cNvSpPr txBox="1">
            <a:spLocks/>
          </p:cNvSpPr>
          <p:nvPr/>
        </p:nvSpPr>
        <p:spPr>
          <a:xfrm>
            <a:off x="838200" y="408789"/>
            <a:ext cx="8068056"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DILEMMAER DU KAN KOMME UD FOR</a:t>
            </a:r>
          </a:p>
        </p:txBody>
      </p:sp>
      <p:sp>
        <p:nvSpPr>
          <p:cNvPr id="7" name="Parallelogram 6">
            <a:extLst>
              <a:ext uri="{FF2B5EF4-FFF2-40B4-BE49-F238E27FC236}">
                <a16:creationId xmlns:a16="http://schemas.microsoft.com/office/drawing/2014/main" id="{771855DF-8F9B-C6D4-CEE6-F4E6A931162B}"/>
              </a:ext>
            </a:extLst>
          </p:cNvPr>
          <p:cNvSpPr/>
          <p:nvPr/>
        </p:nvSpPr>
        <p:spPr>
          <a:xfrm>
            <a:off x="8275320" y="557797"/>
            <a:ext cx="538831" cy="442609"/>
          </a:xfrm>
          <a:prstGeom prst="parallelogram">
            <a:avLst/>
          </a:prstGeom>
          <a:noFill/>
          <a:ln>
            <a:solidFill>
              <a:srgbClr val="FC6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843C2394-4415-E490-EB68-809E413BB605}"/>
              </a:ext>
            </a:extLst>
          </p:cNvPr>
          <p:cNvSpPr txBox="1">
            <a:spLocks/>
          </p:cNvSpPr>
          <p:nvPr/>
        </p:nvSpPr>
        <p:spPr>
          <a:xfrm>
            <a:off x="8355607"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rgbClr val="FC6B4F"/>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106871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4877F8F-62A5-4C02-939F-978C63B50BE9}"/>
              </a:ext>
            </a:extLst>
          </p:cNvPr>
          <p:cNvSpPr>
            <a:spLocks noGrp="1"/>
          </p:cNvSpPr>
          <p:nvPr>
            <p:ph sz="quarter" idx="4294967295"/>
          </p:nvPr>
        </p:nvSpPr>
        <p:spPr>
          <a:xfrm>
            <a:off x="656640" y="1911120"/>
            <a:ext cx="9757185" cy="3987800"/>
          </a:xfrm>
        </p:spPr>
        <p:txBody>
          <a:bodyPr/>
          <a:lstStyle/>
          <a:p>
            <a:pPr>
              <a:lnSpc>
                <a:spcPct val="100000"/>
              </a:lnSpc>
            </a:pPr>
            <a:r>
              <a:rPr lang="da-DK" dirty="0"/>
              <a:t>Du hjælper til på et plejehjem.</a:t>
            </a:r>
          </a:p>
          <a:p>
            <a:pPr>
              <a:lnSpc>
                <a:spcPct val="100000"/>
              </a:lnSpc>
            </a:pPr>
            <a:r>
              <a:rPr lang="da-DK" dirty="0"/>
              <a:t>En af beboerne skal ud af sengen og over i sin kørestol. </a:t>
            </a:r>
          </a:p>
          <a:p>
            <a:pPr>
              <a:lnSpc>
                <a:spcPct val="100000"/>
              </a:lnSpc>
            </a:pPr>
            <a:r>
              <a:rPr lang="da-DK" dirty="0"/>
              <a:t>Du ved, at der skal være to om en sådan opgave, men alle dine kolleger har travlt.</a:t>
            </a:r>
          </a:p>
          <a:p>
            <a:pPr>
              <a:lnSpc>
                <a:spcPct val="100000"/>
              </a:lnSpc>
            </a:pPr>
            <a:r>
              <a:rPr lang="da-DK" dirty="0"/>
              <a:t>Du kan ikke lide at presse dig på.</a:t>
            </a:r>
          </a:p>
          <a:p>
            <a:pPr>
              <a:lnSpc>
                <a:spcPct val="100000"/>
              </a:lnSpc>
            </a:pPr>
            <a:endParaRPr lang="da-DK" dirty="0"/>
          </a:p>
          <a:p>
            <a:pPr>
              <a:lnSpc>
                <a:spcPct val="100000"/>
              </a:lnSpc>
              <a:spcBef>
                <a:spcPts val="0"/>
              </a:spcBef>
              <a:spcAft>
                <a:spcPts val="0"/>
              </a:spcAft>
              <a:buClr>
                <a:srgbClr val="FC6B4F"/>
              </a:buClr>
              <a:buFont typeface="Arial" panose="020B0604020202020204" pitchFamily="34" charset="0"/>
              <a:buChar char="•"/>
            </a:pPr>
            <a:r>
              <a:rPr lang="da-DK" sz="1800" dirty="0"/>
              <a:t> Hvad vil du tænke?</a:t>
            </a:r>
          </a:p>
          <a:p>
            <a:pPr>
              <a:lnSpc>
                <a:spcPct val="100000"/>
              </a:lnSpc>
              <a:spcBef>
                <a:spcPts val="0"/>
              </a:spcBef>
              <a:spcAft>
                <a:spcPts val="0"/>
              </a:spcAft>
              <a:buClr>
                <a:srgbClr val="FC6B4F"/>
              </a:buClr>
              <a:buFont typeface="Arial" panose="020B0604020202020204" pitchFamily="34" charset="0"/>
              <a:buChar char="•"/>
            </a:pPr>
            <a:r>
              <a:rPr lang="da-DK" sz="1800" dirty="0"/>
              <a:t> Hvad vil du sige?</a:t>
            </a:r>
          </a:p>
          <a:p>
            <a:pPr>
              <a:lnSpc>
                <a:spcPct val="100000"/>
              </a:lnSpc>
              <a:spcBef>
                <a:spcPts val="0"/>
              </a:spcBef>
              <a:spcAft>
                <a:spcPts val="0"/>
              </a:spcAft>
              <a:buClr>
                <a:srgbClr val="FC6B4F"/>
              </a:buClr>
              <a:buFont typeface="Arial" panose="020B0604020202020204" pitchFamily="34" charset="0"/>
              <a:buChar char="•"/>
            </a:pPr>
            <a:r>
              <a:rPr lang="da-DK" sz="1800" dirty="0"/>
              <a:t> Hvad vil du gøre?</a:t>
            </a:r>
          </a:p>
          <a:p>
            <a:pPr>
              <a:lnSpc>
                <a:spcPct val="100000"/>
              </a:lnSpc>
              <a:spcBef>
                <a:spcPts val="0"/>
              </a:spcBef>
              <a:spcAft>
                <a:spcPts val="0"/>
              </a:spcAft>
              <a:buClr>
                <a:srgbClr val="FC6B4F"/>
              </a:buClr>
              <a:buFont typeface="Arial" panose="020B0604020202020204" pitchFamily="34" charset="0"/>
              <a:buChar char="•"/>
            </a:pPr>
            <a:r>
              <a:rPr lang="da-DK" sz="1800" dirty="0"/>
              <a:t> Hvad kan din arbejdsplads gøre? </a:t>
            </a:r>
          </a:p>
          <a:p>
            <a:pPr>
              <a:lnSpc>
                <a:spcPct val="100000"/>
              </a:lnSpc>
            </a:pPr>
            <a:endParaRPr lang="da-DK" dirty="0"/>
          </a:p>
        </p:txBody>
      </p:sp>
      <p:sp>
        <p:nvSpPr>
          <p:cNvPr id="5" name="TextBox 3">
            <a:extLst>
              <a:ext uri="{FF2B5EF4-FFF2-40B4-BE49-F238E27FC236}">
                <a16:creationId xmlns:a16="http://schemas.microsoft.com/office/drawing/2014/main" id="{F099283C-67EA-435B-9950-497FF7663EE4}"/>
              </a:ext>
            </a:extLst>
          </p:cNvPr>
          <p:cNvSpPr txBox="1"/>
          <p:nvPr/>
        </p:nvSpPr>
        <p:spPr>
          <a:xfrm>
            <a:off x="210064" y="6497824"/>
            <a:ext cx="4114285" cy="369332"/>
          </a:xfrm>
          <a:prstGeom prst="rect">
            <a:avLst/>
          </a:prstGeom>
          <a:noFill/>
        </p:spPr>
        <p:txBody>
          <a:bodyPr wrap="square" rtlCol="0">
            <a:spAutoFit/>
          </a:bodyPr>
          <a:lstStyle/>
          <a:p>
            <a:r>
              <a:rPr lang="da-DK" dirty="0">
                <a:solidFill>
                  <a:schemeClr val="bg1"/>
                </a:solidFill>
              </a:rPr>
              <a:t>Del 4. Dilemmaer du kan komme ud for</a:t>
            </a:r>
          </a:p>
        </p:txBody>
      </p:sp>
      <p:sp>
        <p:nvSpPr>
          <p:cNvPr id="4" name="Parallelogram 3">
            <a:extLst>
              <a:ext uri="{FF2B5EF4-FFF2-40B4-BE49-F238E27FC236}">
                <a16:creationId xmlns:a16="http://schemas.microsoft.com/office/drawing/2014/main" id="{DA642988-E446-8DF4-B607-7536772876F7}"/>
              </a:ext>
            </a:extLst>
          </p:cNvPr>
          <p:cNvSpPr/>
          <p:nvPr/>
        </p:nvSpPr>
        <p:spPr>
          <a:xfrm>
            <a:off x="656640" y="548653"/>
            <a:ext cx="7728408"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C916DC5D-AA2E-030A-0120-8271DB8583BC}"/>
              </a:ext>
            </a:extLst>
          </p:cNvPr>
          <p:cNvSpPr txBox="1">
            <a:spLocks/>
          </p:cNvSpPr>
          <p:nvPr/>
        </p:nvSpPr>
        <p:spPr>
          <a:xfrm>
            <a:off x="838200" y="408789"/>
            <a:ext cx="8068056"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DILEMMAER DU KAN KOMME UD FOR</a:t>
            </a:r>
          </a:p>
        </p:txBody>
      </p:sp>
      <p:sp>
        <p:nvSpPr>
          <p:cNvPr id="7" name="Parallelogram 6">
            <a:extLst>
              <a:ext uri="{FF2B5EF4-FFF2-40B4-BE49-F238E27FC236}">
                <a16:creationId xmlns:a16="http://schemas.microsoft.com/office/drawing/2014/main" id="{73F8E4B3-CA34-37D4-E049-38021918141B}"/>
              </a:ext>
            </a:extLst>
          </p:cNvPr>
          <p:cNvSpPr/>
          <p:nvPr/>
        </p:nvSpPr>
        <p:spPr>
          <a:xfrm>
            <a:off x="8275320" y="557797"/>
            <a:ext cx="538831" cy="442609"/>
          </a:xfrm>
          <a:prstGeom prst="parallelogram">
            <a:avLst/>
          </a:prstGeom>
          <a:noFill/>
          <a:ln>
            <a:solidFill>
              <a:srgbClr val="FC6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73054383-BD14-7EE5-7405-5A318683BE73}"/>
              </a:ext>
            </a:extLst>
          </p:cNvPr>
          <p:cNvSpPr txBox="1">
            <a:spLocks/>
          </p:cNvSpPr>
          <p:nvPr/>
        </p:nvSpPr>
        <p:spPr>
          <a:xfrm>
            <a:off x="8355607"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rgbClr val="FC6B4F"/>
                </a:solidFill>
                <a:latin typeface="Arial Black" panose="020B0604020202020204" pitchFamily="34" charset="0"/>
                <a:cs typeface="Arial Black" panose="020B0604020202020204" pitchFamily="34" charset="0"/>
              </a:rPr>
              <a:t>4</a:t>
            </a:r>
          </a:p>
        </p:txBody>
      </p:sp>
    </p:spTree>
    <p:extLst>
      <p:ext uri="{BB962C8B-B14F-4D97-AF65-F5344CB8AC3E}">
        <p14:creationId xmlns:p14="http://schemas.microsoft.com/office/powerpoint/2010/main" val="59097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2AFC9AA-CC9D-4B84-82F0-D159DE875DE7}"/>
              </a:ext>
            </a:extLst>
          </p:cNvPr>
          <p:cNvSpPr>
            <a:spLocks noGrp="1"/>
          </p:cNvSpPr>
          <p:nvPr>
            <p:ph sz="quarter" idx="4294967295"/>
          </p:nvPr>
        </p:nvSpPr>
        <p:spPr>
          <a:xfrm>
            <a:off x="656640" y="1785840"/>
            <a:ext cx="10058400" cy="3987800"/>
          </a:xfrm>
        </p:spPr>
        <p:txBody>
          <a:bodyPr/>
          <a:lstStyle/>
          <a:p>
            <a:pPr marL="0" indent="0">
              <a:lnSpc>
                <a:spcPct val="100000"/>
              </a:lnSpc>
              <a:buNone/>
            </a:pPr>
            <a:r>
              <a:rPr lang="da-DK" dirty="0"/>
              <a:t>Du arbejder i en lagervirksomhed. </a:t>
            </a:r>
          </a:p>
          <a:p>
            <a:pPr marL="0" indent="0">
              <a:lnSpc>
                <a:spcPct val="100000"/>
              </a:lnSpc>
              <a:buNone/>
            </a:pPr>
            <a:r>
              <a:rPr lang="da-DK" dirty="0"/>
              <a:t>Din chef vil have dig til at rydde op ude på lageret, hvor der står en </a:t>
            </a:r>
            <a:br>
              <a:rPr lang="da-DK" dirty="0"/>
            </a:br>
            <a:r>
              <a:rPr lang="da-DK" dirty="0"/>
              <a:t>masse kasser, der skal løftes rundt på. </a:t>
            </a:r>
          </a:p>
          <a:p>
            <a:pPr marL="0" indent="0">
              <a:lnSpc>
                <a:spcPct val="100000"/>
              </a:lnSpc>
              <a:buNone/>
            </a:pPr>
            <a:r>
              <a:rPr lang="da-DK" dirty="0"/>
              <a:t>Kasserne er stablet højt op, og nogle af dem er store og tunge.</a:t>
            </a:r>
          </a:p>
          <a:p>
            <a:pPr marL="0" indent="0">
              <a:lnSpc>
                <a:spcPct val="100000"/>
              </a:lnSpc>
              <a:buNone/>
            </a:pPr>
            <a:r>
              <a:rPr lang="da-DK" dirty="0"/>
              <a:t>Du er bange for at komme til skade, da du ikke kan flytte dem.</a:t>
            </a:r>
          </a:p>
          <a:p>
            <a:pPr marL="0" indent="0">
              <a:lnSpc>
                <a:spcPct val="100000"/>
              </a:lnSpc>
              <a:buNone/>
            </a:pPr>
            <a:endParaRPr lang="da-DK" dirty="0"/>
          </a:p>
          <a:p>
            <a:pPr>
              <a:lnSpc>
                <a:spcPct val="100000"/>
              </a:lnSpc>
              <a:spcBef>
                <a:spcPts val="0"/>
              </a:spcBef>
              <a:spcAft>
                <a:spcPts val="0"/>
              </a:spcAft>
              <a:buClr>
                <a:srgbClr val="FC6B4F"/>
              </a:buClr>
              <a:buFont typeface="Arial" panose="020B0604020202020204" pitchFamily="34" charset="0"/>
              <a:buChar char="•"/>
            </a:pPr>
            <a:r>
              <a:rPr lang="da-DK" sz="1800" dirty="0"/>
              <a:t> Hvad vil du tænke?</a:t>
            </a:r>
          </a:p>
          <a:p>
            <a:pPr>
              <a:lnSpc>
                <a:spcPct val="100000"/>
              </a:lnSpc>
              <a:spcBef>
                <a:spcPts val="0"/>
              </a:spcBef>
              <a:spcAft>
                <a:spcPts val="0"/>
              </a:spcAft>
              <a:buClr>
                <a:srgbClr val="FC6B4F"/>
              </a:buClr>
              <a:buFont typeface="Arial" panose="020B0604020202020204" pitchFamily="34" charset="0"/>
              <a:buChar char="•"/>
            </a:pPr>
            <a:r>
              <a:rPr lang="da-DK" sz="1800" dirty="0"/>
              <a:t> Hvad vil du sige?</a:t>
            </a:r>
          </a:p>
          <a:p>
            <a:pPr>
              <a:lnSpc>
                <a:spcPct val="100000"/>
              </a:lnSpc>
              <a:spcBef>
                <a:spcPts val="0"/>
              </a:spcBef>
              <a:spcAft>
                <a:spcPts val="0"/>
              </a:spcAft>
              <a:buClr>
                <a:srgbClr val="FC6B4F"/>
              </a:buClr>
              <a:buFont typeface="Arial" panose="020B0604020202020204" pitchFamily="34" charset="0"/>
              <a:buChar char="•"/>
            </a:pPr>
            <a:r>
              <a:rPr lang="da-DK" sz="1800" dirty="0"/>
              <a:t> Hvad vil du gøre?</a:t>
            </a:r>
          </a:p>
          <a:p>
            <a:pPr>
              <a:lnSpc>
                <a:spcPct val="100000"/>
              </a:lnSpc>
              <a:spcBef>
                <a:spcPts val="0"/>
              </a:spcBef>
              <a:spcAft>
                <a:spcPts val="0"/>
              </a:spcAft>
              <a:buClr>
                <a:srgbClr val="FC6B4F"/>
              </a:buClr>
              <a:buFont typeface="Arial" panose="020B0604020202020204" pitchFamily="34" charset="0"/>
              <a:buChar char="•"/>
            </a:pPr>
            <a:r>
              <a:rPr lang="da-DK" sz="1800" dirty="0"/>
              <a:t> Hvad kan din arbejdsplads gøre? </a:t>
            </a:r>
          </a:p>
          <a:p>
            <a:pPr marL="0" indent="0">
              <a:lnSpc>
                <a:spcPct val="100000"/>
              </a:lnSpc>
              <a:buNone/>
            </a:pPr>
            <a:endParaRPr lang="da-DK" dirty="0"/>
          </a:p>
        </p:txBody>
      </p:sp>
      <p:sp>
        <p:nvSpPr>
          <p:cNvPr id="5" name="TextBox 3">
            <a:extLst>
              <a:ext uri="{FF2B5EF4-FFF2-40B4-BE49-F238E27FC236}">
                <a16:creationId xmlns:a16="http://schemas.microsoft.com/office/drawing/2014/main" id="{F099283C-67EA-435B-9950-497FF7663EE4}"/>
              </a:ext>
            </a:extLst>
          </p:cNvPr>
          <p:cNvSpPr txBox="1"/>
          <p:nvPr/>
        </p:nvSpPr>
        <p:spPr>
          <a:xfrm>
            <a:off x="210064" y="6497824"/>
            <a:ext cx="4114285" cy="369332"/>
          </a:xfrm>
          <a:prstGeom prst="rect">
            <a:avLst/>
          </a:prstGeom>
          <a:noFill/>
        </p:spPr>
        <p:txBody>
          <a:bodyPr wrap="square" rtlCol="0">
            <a:spAutoFit/>
          </a:bodyPr>
          <a:lstStyle/>
          <a:p>
            <a:r>
              <a:rPr lang="da-DK" dirty="0">
                <a:solidFill>
                  <a:schemeClr val="bg1"/>
                </a:solidFill>
              </a:rPr>
              <a:t>Del 4. Dilemmaer du kan komme ud for</a:t>
            </a:r>
          </a:p>
        </p:txBody>
      </p:sp>
      <p:sp>
        <p:nvSpPr>
          <p:cNvPr id="4" name="Parallelogram 3">
            <a:extLst>
              <a:ext uri="{FF2B5EF4-FFF2-40B4-BE49-F238E27FC236}">
                <a16:creationId xmlns:a16="http://schemas.microsoft.com/office/drawing/2014/main" id="{5215B875-A295-2920-9F22-C1198ED2D342}"/>
              </a:ext>
            </a:extLst>
          </p:cNvPr>
          <p:cNvSpPr/>
          <p:nvPr/>
        </p:nvSpPr>
        <p:spPr>
          <a:xfrm>
            <a:off x="656640" y="548653"/>
            <a:ext cx="7728408"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74314768-32B8-EC58-D684-54B6625807C9}"/>
              </a:ext>
            </a:extLst>
          </p:cNvPr>
          <p:cNvSpPr txBox="1">
            <a:spLocks/>
          </p:cNvSpPr>
          <p:nvPr/>
        </p:nvSpPr>
        <p:spPr>
          <a:xfrm>
            <a:off x="838200" y="408789"/>
            <a:ext cx="8068056"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DILEMMAER DU KAN KOMME UD FOR</a:t>
            </a:r>
          </a:p>
        </p:txBody>
      </p:sp>
      <p:sp>
        <p:nvSpPr>
          <p:cNvPr id="7" name="Parallelogram 6">
            <a:extLst>
              <a:ext uri="{FF2B5EF4-FFF2-40B4-BE49-F238E27FC236}">
                <a16:creationId xmlns:a16="http://schemas.microsoft.com/office/drawing/2014/main" id="{080CC87A-AAAE-5579-6628-449E03562EDE}"/>
              </a:ext>
            </a:extLst>
          </p:cNvPr>
          <p:cNvSpPr/>
          <p:nvPr/>
        </p:nvSpPr>
        <p:spPr>
          <a:xfrm>
            <a:off x="8275320" y="557797"/>
            <a:ext cx="538831" cy="442609"/>
          </a:xfrm>
          <a:prstGeom prst="parallelogram">
            <a:avLst/>
          </a:prstGeom>
          <a:noFill/>
          <a:ln>
            <a:solidFill>
              <a:srgbClr val="FC6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AE46907D-7DC4-A5A6-B812-EA3FF4413400}"/>
              </a:ext>
            </a:extLst>
          </p:cNvPr>
          <p:cNvSpPr txBox="1">
            <a:spLocks/>
          </p:cNvSpPr>
          <p:nvPr/>
        </p:nvSpPr>
        <p:spPr>
          <a:xfrm>
            <a:off x="8355607"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rgbClr val="FC6B4F"/>
                </a:solidFill>
                <a:latin typeface="Arial Black" panose="020B0604020202020204" pitchFamily="34" charset="0"/>
                <a:cs typeface="Arial Black" panose="020B0604020202020204" pitchFamily="34" charset="0"/>
              </a:rPr>
              <a:t>5</a:t>
            </a:r>
          </a:p>
        </p:txBody>
      </p:sp>
    </p:spTree>
    <p:extLst>
      <p:ext uri="{BB962C8B-B14F-4D97-AF65-F5344CB8AC3E}">
        <p14:creationId xmlns:p14="http://schemas.microsoft.com/office/powerpoint/2010/main" val="2519914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9980095-04BA-41A6-85A5-3FBDB69F1E71}"/>
              </a:ext>
            </a:extLst>
          </p:cNvPr>
          <p:cNvSpPr>
            <a:spLocks noGrp="1"/>
          </p:cNvSpPr>
          <p:nvPr>
            <p:ph sz="quarter" idx="4294967295"/>
          </p:nvPr>
        </p:nvSpPr>
        <p:spPr>
          <a:xfrm>
            <a:off x="656640" y="1926666"/>
            <a:ext cx="10058400" cy="3987800"/>
          </a:xfrm>
        </p:spPr>
        <p:txBody>
          <a:bodyPr/>
          <a:lstStyle/>
          <a:p>
            <a:pPr>
              <a:lnSpc>
                <a:spcPct val="100000"/>
              </a:lnSpc>
            </a:pPr>
            <a:r>
              <a:rPr lang="da-DK" dirty="0"/>
              <a:t>Du overhører to kolleger, der kritiserer dig og dit arbejde. </a:t>
            </a:r>
          </a:p>
          <a:p>
            <a:pPr>
              <a:lnSpc>
                <a:spcPct val="100000"/>
              </a:lnSpc>
            </a:pPr>
            <a:r>
              <a:rPr lang="da-DK" dirty="0"/>
              <a:t>De har imidlertid ikke sagt noget til dig.</a:t>
            </a:r>
          </a:p>
          <a:p>
            <a:pPr>
              <a:lnSpc>
                <a:spcPct val="100000"/>
              </a:lnSpc>
            </a:pPr>
            <a:endParaRPr lang="da-DK" dirty="0"/>
          </a:p>
          <a:p>
            <a:pPr>
              <a:lnSpc>
                <a:spcPct val="100000"/>
              </a:lnSpc>
              <a:spcBef>
                <a:spcPts val="0"/>
              </a:spcBef>
              <a:spcAft>
                <a:spcPts val="0"/>
              </a:spcAft>
              <a:buClr>
                <a:srgbClr val="FC6B4F"/>
              </a:buClr>
              <a:buFont typeface="Arial" panose="020B0604020202020204" pitchFamily="34" charset="0"/>
              <a:buChar char="•"/>
            </a:pPr>
            <a:r>
              <a:rPr lang="da-DK" sz="1800" dirty="0"/>
              <a:t> Hvad vil du tænke?</a:t>
            </a:r>
          </a:p>
          <a:p>
            <a:pPr>
              <a:lnSpc>
                <a:spcPct val="100000"/>
              </a:lnSpc>
              <a:spcBef>
                <a:spcPts val="0"/>
              </a:spcBef>
              <a:spcAft>
                <a:spcPts val="0"/>
              </a:spcAft>
              <a:buClr>
                <a:srgbClr val="FC6B4F"/>
              </a:buClr>
              <a:buFont typeface="Arial" panose="020B0604020202020204" pitchFamily="34" charset="0"/>
              <a:buChar char="•"/>
            </a:pPr>
            <a:r>
              <a:rPr lang="da-DK" sz="1800" dirty="0"/>
              <a:t> Hvad vil du sige?</a:t>
            </a:r>
          </a:p>
          <a:p>
            <a:pPr>
              <a:lnSpc>
                <a:spcPct val="100000"/>
              </a:lnSpc>
              <a:spcBef>
                <a:spcPts val="0"/>
              </a:spcBef>
              <a:spcAft>
                <a:spcPts val="0"/>
              </a:spcAft>
              <a:buClr>
                <a:srgbClr val="FC6B4F"/>
              </a:buClr>
              <a:buFont typeface="Arial" panose="020B0604020202020204" pitchFamily="34" charset="0"/>
              <a:buChar char="•"/>
            </a:pPr>
            <a:r>
              <a:rPr lang="da-DK" sz="1800" dirty="0"/>
              <a:t> Hvad vil du gøre?</a:t>
            </a:r>
          </a:p>
          <a:p>
            <a:pPr>
              <a:lnSpc>
                <a:spcPct val="100000"/>
              </a:lnSpc>
              <a:spcBef>
                <a:spcPts val="0"/>
              </a:spcBef>
              <a:spcAft>
                <a:spcPts val="0"/>
              </a:spcAft>
              <a:buClr>
                <a:srgbClr val="FC6B4F"/>
              </a:buClr>
              <a:buFont typeface="Arial" panose="020B0604020202020204" pitchFamily="34" charset="0"/>
              <a:buChar char="•"/>
            </a:pPr>
            <a:r>
              <a:rPr lang="da-DK" sz="1800" dirty="0"/>
              <a:t> Hvad kan din arbejdsplads gøre? </a:t>
            </a:r>
          </a:p>
          <a:p>
            <a:pPr>
              <a:lnSpc>
                <a:spcPct val="100000"/>
              </a:lnSpc>
            </a:pPr>
            <a:endParaRPr lang="da-DK" dirty="0"/>
          </a:p>
        </p:txBody>
      </p:sp>
      <p:sp>
        <p:nvSpPr>
          <p:cNvPr id="6" name="TextBox 3">
            <a:extLst>
              <a:ext uri="{FF2B5EF4-FFF2-40B4-BE49-F238E27FC236}">
                <a16:creationId xmlns:a16="http://schemas.microsoft.com/office/drawing/2014/main" id="{F099283C-67EA-435B-9950-497FF7663EE4}"/>
              </a:ext>
            </a:extLst>
          </p:cNvPr>
          <p:cNvSpPr txBox="1"/>
          <p:nvPr/>
        </p:nvSpPr>
        <p:spPr>
          <a:xfrm>
            <a:off x="210064" y="6497824"/>
            <a:ext cx="4114285" cy="369332"/>
          </a:xfrm>
          <a:prstGeom prst="rect">
            <a:avLst/>
          </a:prstGeom>
          <a:noFill/>
        </p:spPr>
        <p:txBody>
          <a:bodyPr wrap="square" rtlCol="0">
            <a:spAutoFit/>
          </a:bodyPr>
          <a:lstStyle/>
          <a:p>
            <a:r>
              <a:rPr lang="da-DK" dirty="0">
                <a:solidFill>
                  <a:schemeClr val="bg1"/>
                </a:solidFill>
              </a:rPr>
              <a:t>Del 4. Dilemmaer du kan komme ud for</a:t>
            </a:r>
          </a:p>
        </p:txBody>
      </p:sp>
      <p:sp>
        <p:nvSpPr>
          <p:cNvPr id="4" name="Parallelogram 3">
            <a:extLst>
              <a:ext uri="{FF2B5EF4-FFF2-40B4-BE49-F238E27FC236}">
                <a16:creationId xmlns:a16="http://schemas.microsoft.com/office/drawing/2014/main" id="{F7A257D1-4D0B-3AA5-D7FB-C1858DD9B540}"/>
              </a:ext>
            </a:extLst>
          </p:cNvPr>
          <p:cNvSpPr/>
          <p:nvPr/>
        </p:nvSpPr>
        <p:spPr>
          <a:xfrm>
            <a:off x="656640" y="548653"/>
            <a:ext cx="7728408"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2">
            <a:extLst>
              <a:ext uri="{FF2B5EF4-FFF2-40B4-BE49-F238E27FC236}">
                <a16:creationId xmlns:a16="http://schemas.microsoft.com/office/drawing/2014/main" id="{0784D660-36D0-9D5A-8B9F-B327E29A9DA6}"/>
              </a:ext>
            </a:extLst>
          </p:cNvPr>
          <p:cNvSpPr txBox="1">
            <a:spLocks/>
          </p:cNvSpPr>
          <p:nvPr/>
        </p:nvSpPr>
        <p:spPr>
          <a:xfrm>
            <a:off x="838200" y="408789"/>
            <a:ext cx="8068056"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DILEMMAER DU KAN KOMME UD FOR</a:t>
            </a:r>
          </a:p>
        </p:txBody>
      </p:sp>
      <p:sp>
        <p:nvSpPr>
          <p:cNvPr id="7" name="Parallelogram 6">
            <a:extLst>
              <a:ext uri="{FF2B5EF4-FFF2-40B4-BE49-F238E27FC236}">
                <a16:creationId xmlns:a16="http://schemas.microsoft.com/office/drawing/2014/main" id="{8D4F7C12-63A2-FE8E-1DAF-06E8CEC89203}"/>
              </a:ext>
            </a:extLst>
          </p:cNvPr>
          <p:cNvSpPr/>
          <p:nvPr/>
        </p:nvSpPr>
        <p:spPr>
          <a:xfrm>
            <a:off x="8275320" y="557797"/>
            <a:ext cx="538831" cy="442609"/>
          </a:xfrm>
          <a:prstGeom prst="parallelogram">
            <a:avLst/>
          </a:prstGeom>
          <a:noFill/>
          <a:ln>
            <a:solidFill>
              <a:srgbClr val="FC6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8417A649-A2EA-0664-C398-95EDF0D9D7AF}"/>
              </a:ext>
            </a:extLst>
          </p:cNvPr>
          <p:cNvSpPr txBox="1">
            <a:spLocks/>
          </p:cNvSpPr>
          <p:nvPr/>
        </p:nvSpPr>
        <p:spPr>
          <a:xfrm>
            <a:off x="8355607"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rgbClr val="FC6B4F"/>
                </a:solidFill>
                <a:latin typeface="Arial Black" panose="020B0604020202020204" pitchFamily="34" charset="0"/>
                <a:cs typeface="Arial Black" panose="020B0604020202020204" pitchFamily="34" charset="0"/>
              </a:rPr>
              <a:t>6</a:t>
            </a:r>
          </a:p>
        </p:txBody>
      </p:sp>
    </p:spTree>
    <p:extLst>
      <p:ext uri="{BB962C8B-B14F-4D97-AF65-F5344CB8AC3E}">
        <p14:creationId xmlns:p14="http://schemas.microsoft.com/office/powerpoint/2010/main" val="1629848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9980095-04BA-41A6-85A5-3FBDB69F1E71}"/>
              </a:ext>
            </a:extLst>
          </p:cNvPr>
          <p:cNvSpPr>
            <a:spLocks noGrp="1"/>
          </p:cNvSpPr>
          <p:nvPr>
            <p:ph sz="quarter" idx="4294967295"/>
          </p:nvPr>
        </p:nvSpPr>
        <p:spPr>
          <a:xfrm>
            <a:off x="656640" y="1855308"/>
            <a:ext cx="10058400" cy="3987800"/>
          </a:xfrm>
        </p:spPr>
        <p:txBody>
          <a:bodyPr/>
          <a:lstStyle/>
          <a:p>
            <a:pPr marL="0" indent="0">
              <a:lnSpc>
                <a:spcPct val="100000"/>
              </a:lnSpc>
              <a:buNone/>
            </a:pPr>
            <a:r>
              <a:rPr lang="da-DK" dirty="0"/>
              <a:t>Du arbejder på en restaurant.</a:t>
            </a:r>
          </a:p>
          <a:p>
            <a:pPr marL="0" indent="0">
              <a:lnSpc>
                <a:spcPct val="100000"/>
              </a:lnSpc>
              <a:buNone/>
            </a:pPr>
            <a:r>
              <a:rPr lang="da-DK" dirty="0"/>
              <a:t>En af dine kolleger faldt i sidste uge i baglokalet på grund af et glat gulv.</a:t>
            </a:r>
          </a:p>
          <a:p>
            <a:pPr marL="0" indent="0">
              <a:lnSpc>
                <a:spcPct val="100000"/>
              </a:lnSpc>
              <a:buNone/>
            </a:pPr>
            <a:r>
              <a:rPr lang="da-DK" dirty="0"/>
              <a:t>Du skal nu selv arbejde i baglokalet og kan se, at gulvet er vådt på grund af gulvvask. </a:t>
            </a:r>
          </a:p>
          <a:p>
            <a:pPr marL="0" indent="0">
              <a:lnSpc>
                <a:spcPct val="100000"/>
              </a:lnSpc>
              <a:buNone/>
            </a:pPr>
            <a:endParaRPr lang="da-DK" dirty="0"/>
          </a:p>
          <a:p>
            <a:pPr>
              <a:lnSpc>
                <a:spcPct val="100000"/>
              </a:lnSpc>
              <a:spcBef>
                <a:spcPts val="0"/>
              </a:spcBef>
              <a:spcAft>
                <a:spcPts val="0"/>
              </a:spcAft>
              <a:buClr>
                <a:srgbClr val="FC6B4F"/>
              </a:buClr>
              <a:buFont typeface="Arial" panose="020B0604020202020204" pitchFamily="34" charset="0"/>
              <a:buChar char="•"/>
            </a:pPr>
            <a:r>
              <a:rPr lang="da-DK" sz="1800" dirty="0"/>
              <a:t> Hvad vil du tænke?</a:t>
            </a:r>
          </a:p>
          <a:p>
            <a:pPr>
              <a:lnSpc>
                <a:spcPct val="100000"/>
              </a:lnSpc>
              <a:spcBef>
                <a:spcPts val="0"/>
              </a:spcBef>
              <a:spcAft>
                <a:spcPts val="0"/>
              </a:spcAft>
              <a:buClr>
                <a:srgbClr val="FC6B4F"/>
              </a:buClr>
              <a:buFont typeface="Arial" panose="020B0604020202020204" pitchFamily="34" charset="0"/>
              <a:buChar char="•"/>
            </a:pPr>
            <a:r>
              <a:rPr lang="da-DK" sz="1800" dirty="0"/>
              <a:t> Hvad vil du sige?</a:t>
            </a:r>
          </a:p>
          <a:p>
            <a:pPr>
              <a:lnSpc>
                <a:spcPct val="100000"/>
              </a:lnSpc>
              <a:spcBef>
                <a:spcPts val="0"/>
              </a:spcBef>
              <a:spcAft>
                <a:spcPts val="0"/>
              </a:spcAft>
              <a:buClr>
                <a:srgbClr val="FC6B4F"/>
              </a:buClr>
              <a:buFont typeface="Arial" panose="020B0604020202020204" pitchFamily="34" charset="0"/>
              <a:buChar char="•"/>
            </a:pPr>
            <a:r>
              <a:rPr lang="da-DK" sz="1800" dirty="0"/>
              <a:t> Hvad vil du gøre?</a:t>
            </a:r>
          </a:p>
          <a:p>
            <a:pPr>
              <a:lnSpc>
                <a:spcPct val="100000"/>
              </a:lnSpc>
              <a:spcBef>
                <a:spcPts val="0"/>
              </a:spcBef>
              <a:spcAft>
                <a:spcPts val="0"/>
              </a:spcAft>
              <a:buClr>
                <a:srgbClr val="FC6B4F"/>
              </a:buClr>
              <a:buFont typeface="Arial" panose="020B0604020202020204" pitchFamily="34" charset="0"/>
              <a:buChar char="•"/>
            </a:pPr>
            <a:r>
              <a:rPr lang="da-DK" sz="1800" dirty="0"/>
              <a:t> Hvad kan din arbejdsplads gøre? </a:t>
            </a:r>
          </a:p>
          <a:p>
            <a:pPr marL="0" indent="0">
              <a:lnSpc>
                <a:spcPct val="100000"/>
              </a:lnSpc>
              <a:buNone/>
            </a:pPr>
            <a:r>
              <a:rPr lang="da-DK" dirty="0"/>
              <a:t> </a:t>
            </a:r>
          </a:p>
        </p:txBody>
      </p:sp>
      <p:sp>
        <p:nvSpPr>
          <p:cNvPr id="6" name="TextBox 3">
            <a:extLst>
              <a:ext uri="{FF2B5EF4-FFF2-40B4-BE49-F238E27FC236}">
                <a16:creationId xmlns:a16="http://schemas.microsoft.com/office/drawing/2014/main" id="{F099283C-67EA-435B-9950-497FF7663EE4}"/>
              </a:ext>
            </a:extLst>
          </p:cNvPr>
          <p:cNvSpPr txBox="1"/>
          <p:nvPr/>
        </p:nvSpPr>
        <p:spPr>
          <a:xfrm>
            <a:off x="210064" y="6497824"/>
            <a:ext cx="4114285" cy="369332"/>
          </a:xfrm>
          <a:prstGeom prst="rect">
            <a:avLst/>
          </a:prstGeom>
          <a:noFill/>
        </p:spPr>
        <p:txBody>
          <a:bodyPr wrap="square" rtlCol="0">
            <a:spAutoFit/>
          </a:bodyPr>
          <a:lstStyle/>
          <a:p>
            <a:r>
              <a:rPr lang="da-DK" dirty="0">
                <a:solidFill>
                  <a:schemeClr val="bg1"/>
                </a:solidFill>
              </a:rPr>
              <a:t>Del 4. Dilemmaer du kan komme ud for</a:t>
            </a:r>
          </a:p>
        </p:txBody>
      </p:sp>
      <p:sp>
        <p:nvSpPr>
          <p:cNvPr id="4" name="Parallelogram 3">
            <a:extLst>
              <a:ext uri="{FF2B5EF4-FFF2-40B4-BE49-F238E27FC236}">
                <a16:creationId xmlns:a16="http://schemas.microsoft.com/office/drawing/2014/main" id="{394BA520-8D94-367E-00AD-2A26D33EC897}"/>
              </a:ext>
            </a:extLst>
          </p:cNvPr>
          <p:cNvSpPr/>
          <p:nvPr/>
        </p:nvSpPr>
        <p:spPr>
          <a:xfrm>
            <a:off x="656640" y="548653"/>
            <a:ext cx="7728408"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2">
            <a:extLst>
              <a:ext uri="{FF2B5EF4-FFF2-40B4-BE49-F238E27FC236}">
                <a16:creationId xmlns:a16="http://schemas.microsoft.com/office/drawing/2014/main" id="{ABC7D6EC-6B7C-872A-6651-8B58377D2B4A}"/>
              </a:ext>
            </a:extLst>
          </p:cNvPr>
          <p:cNvSpPr txBox="1">
            <a:spLocks/>
          </p:cNvSpPr>
          <p:nvPr/>
        </p:nvSpPr>
        <p:spPr>
          <a:xfrm>
            <a:off x="838200" y="408789"/>
            <a:ext cx="8068056"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DILEMMAER DU KAN KOMME UD FOR</a:t>
            </a:r>
          </a:p>
        </p:txBody>
      </p:sp>
      <p:sp>
        <p:nvSpPr>
          <p:cNvPr id="7" name="Parallelogram 6">
            <a:extLst>
              <a:ext uri="{FF2B5EF4-FFF2-40B4-BE49-F238E27FC236}">
                <a16:creationId xmlns:a16="http://schemas.microsoft.com/office/drawing/2014/main" id="{80B3FCAA-2529-0E53-7AEF-0B7142DA3646}"/>
              </a:ext>
            </a:extLst>
          </p:cNvPr>
          <p:cNvSpPr/>
          <p:nvPr/>
        </p:nvSpPr>
        <p:spPr>
          <a:xfrm>
            <a:off x="8275320" y="557797"/>
            <a:ext cx="538831" cy="442609"/>
          </a:xfrm>
          <a:prstGeom prst="parallelogram">
            <a:avLst/>
          </a:prstGeom>
          <a:noFill/>
          <a:ln>
            <a:solidFill>
              <a:srgbClr val="FC6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4AECFD25-7AD5-EBA1-1902-3372AEBF4330}"/>
              </a:ext>
            </a:extLst>
          </p:cNvPr>
          <p:cNvSpPr txBox="1">
            <a:spLocks/>
          </p:cNvSpPr>
          <p:nvPr/>
        </p:nvSpPr>
        <p:spPr>
          <a:xfrm>
            <a:off x="8355607"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rgbClr val="FC6B4F"/>
                </a:solidFill>
                <a:latin typeface="Arial Black" panose="020B0604020202020204" pitchFamily="34" charset="0"/>
                <a:cs typeface="Arial Black" panose="020B0604020202020204" pitchFamily="34" charset="0"/>
              </a:rPr>
              <a:t>7</a:t>
            </a:r>
          </a:p>
        </p:txBody>
      </p:sp>
    </p:spTree>
    <p:extLst>
      <p:ext uri="{BB962C8B-B14F-4D97-AF65-F5344CB8AC3E}">
        <p14:creationId xmlns:p14="http://schemas.microsoft.com/office/powerpoint/2010/main" val="220380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9980095-04BA-41A6-85A5-3FBDB69F1E71}"/>
              </a:ext>
            </a:extLst>
          </p:cNvPr>
          <p:cNvSpPr>
            <a:spLocks noGrp="1"/>
          </p:cNvSpPr>
          <p:nvPr>
            <p:ph sz="quarter" idx="4294967295"/>
          </p:nvPr>
        </p:nvSpPr>
        <p:spPr>
          <a:xfrm>
            <a:off x="656640" y="1855308"/>
            <a:ext cx="10058400" cy="3987800"/>
          </a:xfrm>
        </p:spPr>
        <p:txBody>
          <a:bodyPr/>
          <a:lstStyle/>
          <a:p>
            <a:pPr marL="0" indent="0">
              <a:lnSpc>
                <a:spcPct val="100000"/>
              </a:lnSpc>
              <a:buNone/>
            </a:pPr>
            <a:r>
              <a:rPr lang="da-DK" dirty="0"/>
              <a:t>Du arbejder i et køkken.</a:t>
            </a:r>
          </a:p>
          <a:p>
            <a:pPr marL="0" indent="0">
              <a:lnSpc>
                <a:spcPct val="100000"/>
              </a:lnSpc>
              <a:buNone/>
            </a:pPr>
            <a:r>
              <a:rPr lang="da-DK" dirty="0"/>
              <a:t>Du bliver bedt  om at skære pålæg.</a:t>
            </a:r>
          </a:p>
          <a:p>
            <a:pPr marL="0" indent="0">
              <a:lnSpc>
                <a:spcPct val="100000"/>
              </a:lnSpc>
              <a:buNone/>
            </a:pPr>
            <a:r>
              <a:rPr lang="da-DK" dirty="0"/>
              <a:t>Du har ikke prøvet det før og kender ikke maskinen.</a:t>
            </a:r>
          </a:p>
          <a:p>
            <a:pPr marL="0" indent="0">
              <a:lnSpc>
                <a:spcPct val="100000"/>
              </a:lnSpc>
              <a:buNone/>
            </a:pPr>
            <a:endParaRPr lang="da-DK" dirty="0"/>
          </a:p>
          <a:p>
            <a:pPr>
              <a:lnSpc>
                <a:spcPct val="100000"/>
              </a:lnSpc>
              <a:spcBef>
                <a:spcPts val="0"/>
              </a:spcBef>
              <a:spcAft>
                <a:spcPts val="0"/>
              </a:spcAft>
              <a:buClr>
                <a:srgbClr val="FC6B4F"/>
              </a:buClr>
              <a:buFont typeface="Arial" panose="020B0604020202020204" pitchFamily="34" charset="0"/>
              <a:buChar char="•"/>
            </a:pPr>
            <a:r>
              <a:rPr lang="da-DK" sz="1800" dirty="0"/>
              <a:t> Hvad vil du tænke?</a:t>
            </a:r>
          </a:p>
          <a:p>
            <a:pPr>
              <a:lnSpc>
                <a:spcPct val="100000"/>
              </a:lnSpc>
              <a:spcBef>
                <a:spcPts val="0"/>
              </a:spcBef>
              <a:spcAft>
                <a:spcPts val="0"/>
              </a:spcAft>
              <a:buClr>
                <a:srgbClr val="FC6B4F"/>
              </a:buClr>
              <a:buFont typeface="Arial" panose="020B0604020202020204" pitchFamily="34" charset="0"/>
              <a:buChar char="•"/>
            </a:pPr>
            <a:r>
              <a:rPr lang="da-DK" sz="1800" dirty="0"/>
              <a:t> Hvad vil du sige?</a:t>
            </a:r>
          </a:p>
          <a:p>
            <a:pPr>
              <a:lnSpc>
                <a:spcPct val="100000"/>
              </a:lnSpc>
              <a:spcBef>
                <a:spcPts val="0"/>
              </a:spcBef>
              <a:spcAft>
                <a:spcPts val="0"/>
              </a:spcAft>
              <a:buClr>
                <a:srgbClr val="FC6B4F"/>
              </a:buClr>
              <a:buFont typeface="Arial" panose="020B0604020202020204" pitchFamily="34" charset="0"/>
              <a:buChar char="•"/>
            </a:pPr>
            <a:r>
              <a:rPr lang="da-DK" sz="1800" dirty="0"/>
              <a:t> Hvad vil du gøre?</a:t>
            </a:r>
          </a:p>
          <a:p>
            <a:pPr>
              <a:lnSpc>
                <a:spcPct val="100000"/>
              </a:lnSpc>
              <a:spcBef>
                <a:spcPts val="0"/>
              </a:spcBef>
              <a:spcAft>
                <a:spcPts val="0"/>
              </a:spcAft>
              <a:buClr>
                <a:srgbClr val="FC6B4F"/>
              </a:buClr>
              <a:buFont typeface="Arial" panose="020B0604020202020204" pitchFamily="34" charset="0"/>
              <a:buChar char="•"/>
            </a:pPr>
            <a:r>
              <a:rPr lang="da-DK" sz="1800" dirty="0"/>
              <a:t> Hvad kan din arbejdsplads gøre? </a:t>
            </a:r>
          </a:p>
          <a:p>
            <a:pPr marL="0" indent="0">
              <a:lnSpc>
                <a:spcPct val="100000"/>
              </a:lnSpc>
              <a:buNone/>
            </a:pPr>
            <a:endParaRPr lang="da-DK" dirty="0"/>
          </a:p>
        </p:txBody>
      </p:sp>
      <p:sp>
        <p:nvSpPr>
          <p:cNvPr id="6" name="TextBox 3">
            <a:extLst>
              <a:ext uri="{FF2B5EF4-FFF2-40B4-BE49-F238E27FC236}">
                <a16:creationId xmlns:a16="http://schemas.microsoft.com/office/drawing/2014/main" id="{F099283C-67EA-435B-9950-497FF7663EE4}"/>
              </a:ext>
            </a:extLst>
          </p:cNvPr>
          <p:cNvSpPr txBox="1"/>
          <p:nvPr/>
        </p:nvSpPr>
        <p:spPr>
          <a:xfrm>
            <a:off x="210064" y="6497824"/>
            <a:ext cx="4114285" cy="369332"/>
          </a:xfrm>
          <a:prstGeom prst="rect">
            <a:avLst/>
          </a:prstGeom>
          <a:noFill/>
        </p:spPr>
        <p:txBody>
          <a:bodyPr wrap="square" rtlCol="0">
            <a:spAutoFit/>
          </a:bodyPr>
          <a:lstStyle/>
          <a:p>
            <a:r>
              <a:rPr lang="da-DK" dirty="0">
                <a:solidFill>
                  <a:schemeClr val="bg1"/>
                </a:solidFill>
              </a:rPr>
              <a:t>Del 4. Dilemmaer du kan komme ud for</a:t>
            </a:r>
          </a:p>
        </p:txBody>
      </p:sp>
      <p:sp>
        <p:nvSpPr>
          <p:cNvPr id="4" name="Parallelogram 3">
            <a:extLst>
              <a:ext uri="{FF2B5EF4-FFF2-40B4-BE49-F238E27FC236}">
                <a16:creationId xmlns:a16="http://schemas.microsoft.com/office/drawing/2014/main" id="{DC691E29-5F48-A1B0-668F-17E7D7432015}"/>
              </a:ext>
            </a:extLst>
          </p:cNvPr>
          <p:cNvSpPr/>
          <p:nvPr/>
        </p:nvSpPr>
        <p:spPr>
          <a:xfrm>
            <a:off x="656640" y="548653"/>
            <a:ext cx="7728408"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2">
            <a:extLst>
              <a:ext uri="{FF2B5EF4-FFF2-40B4-BE49-F238E27FC236}">
                <a16:creationId xmlns:a16="http://schemas.microsoft.com/office/drawing/2014/main" id="{F7122C4D-D8CC-C073-2F0F-932D42C946D3}"/>
              </a:ext>
            </a:extLst>
          </p:cNvPr>
          <p:cNvSpPr txBox="1">
            <a:spLocks/>
          </p:cNvSpPr>
          <p:nvPr/>
        </p:nvSpPr>
        <p:spPr>
          <a:xfrm>
            <a:off x="838200" y="408789"/>
            <a:ext cx="8068056"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DILEMMAER DU KAN KOMME UD FOR</a:t>
            </a:r>
          </a:p>
        </p:txBody>
      </p:sp>
      <p:sp>
        <p:nvSpPr>
          <p:cNvPr id="7" name="Parallelogram 6">
            <a:extLst>
              <a:ext uri="{FF2B5EF4-FFF2-40B4-BE49-F238E27FC236}">
                <a16:creationId xmlns:a16="http://schemas.microsoft.com/office/drawing/2014/main" id="{10D99EA1-24D9-9C73-6B3D-6DAE4C12E4B8}"/>
              </a:ext>
            </a:extLst>
          </p:cNvPr>
          <p:cNvSpPr/>
          <p:nvPr/>
        </p:nvSpPr>
        <p:spPr>
          <a:xfrm>
            <a:off x="8275320" y="557797"/>
            <a:ext cx="538831" cy="442609"/>
          </a:xfrm>
          <a:prstGeom prst="parallelogram">
            <a:avLst/>
          </a:prstGeom>
          <a:noFill/>
          <a:ln>
            <a:solidFill>
              <a:srgbClr val="FC6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E79AA7D8-6305-EF45-378C-DF4C7A2FACC4}"/>
              </a:ext>
            </a:extLst>
          </p:cNvPr>
          <p:cNvSpPr txBox="1">
            <a:spLocks/>
          </p:cNvSpPr>
          <p:nvPr/>
        </p:nvSpPr>
        <p:spPr>
          <a:xfrm>
            <a:off x="8355607"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rgbClr val="FC6B4F"/>
                </a:solidFill>
                <a:latin typeface="Arial Black" panose="020B0604020202020204" pitchFamily="34" charset="0"/>
                <a:cs typeface="Arial Black" panose="020B0604020202020204" pitchFamily="34" charset="0"/>
              </a:rPr>
              <a:t>8</a:t>
            </a:r>
          </a:p>
        </p:txBody>
      </p:sp>
    </p:spTree>
    <p:extLst>
      <p:ext uri="{BB962C8B-B14F-4D97-AF65-F5344CB8AC3E}">
        <p14:creationId xmlns:p14="http://schemas.microsoft.com/office/powerpoint/2010/main" val="3899671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F065474-7128-4E13-A082-01B8298F2C74}"/>
              </a:ext>
            </a:extLst>
          </p:cNvPr>
          <p:cNvSpPr>
            <a:spLocks noGrp="1"/>
          </p:cNvSpPr>
          <p:nvPr>
            <p:ph sz="quarter" idx="4294967295"/>
          </p:nvPr>
        </p:nvSpPr>
        <p:spPr>
          <a:xfrm>
            <a:off x="656640" y="2322363"/>
            <a:ext cx="9447480" cy="2012188"/>
          </a:xfrm>
        </p:spPr>
        <p:txBody>
          <a:bodyPr>
            <a:noAutofit/>
          </a:bodyPr>
          <a:lstStyle/>
          <a:p>
            <a:pPr marL="0" indent="0">
              <a:buNone/>
            </a:pPr>
            <a:r>
              <a:rPr lang="da-DK" dirty="0"/>
              <a:t>Arbejdsmiljø er de fysiske, psykiske og sociale faktorer, der påvirker den ansatte i </a:t>
            </a:r>
            <a:br>
              <a:rPr lang="da-DK" dirty="0"/>
            </a:br>
            <a:r>
              <a:rPr lang="da-DK" dirty="0"/>
              <a:t>forbindelse med jobbet. </a:t>
            </a:r>
          </a:p>
          <a:p>
            <a:pPr marL="0" indent="0">
              <a:buNone/>
            </a:pPr>
            <a:r>
              <a:rPr lang="da-DK" dirty="0"/>
              <a:t>Arbejdsmiljø er et samspil af de relationer, påvirkninger og vilkår, som ansatte arbejder under.</a:t>
            </a:r>
          </a:p>
          <a:p>
            <a:pPr marL="0" indent="0">
              <a:buNone/>
            </a:pPr>
            <a:r>
              <a:rPr lang="da-DK" dirty="0"/>
              <a:t>Med andre ord er det de relationer og vilkår, som gælder på arbejdspladsen. </a:t>
            </a:r>
          </a:p>
        </p:txBody>
      </p:sp>
      <p:sp>
        <p:nvSpPr>
          <p:cNvPr id="4" name="Rectangle 3">
            <a:extLst>
              <a:ext uri="{FF2B5EF4-FFF2-40B4-BE49-F238E27FC236}">
                <a16:creationId xmlns:a16="http://schemas.microsoft.com/office/drawing/2014/main" id="{4EB8F6FE-2BAF-4D9B-A165-E497CD45F483}"/>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Hvad er arbejdsmiljø? </a:t>
            </a:r>
          </a:p>
        </p:txBody>
      </p:sp>
      <p:sp>
        <p:nvSpPr>
          <p:cNvPr id="5" name="Parallelogram 4">
            <a:extLst>
              <a:ext uri="{FF2B5EF4-FFF2-40B4-BE49-F238E27FC236}">
                <a16:creationId xmlns:a16="http://schemas.microsoft.com/office/drawing/2014/main" id="{7649CBE1-A1B3-799E-132C-B79852634CC0}"/>
              </a:ext>
            </a:extLst>
          </p:cNvPr>
          <p:cNvSpPr/>
          <p:nvPr/>
        </p:nvSpPr>
        <p:spPr>
          <a:xfrm>
            <a:off x="656640" y="548653"/>
            <a:ext cx="5643576"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0B3BF33E-DF22-FB24-B97E-FBC64232226D}"/>
              </a:ext>
            </a:extLst>
          </p:cNvPr>
          <p:cNvSpPr txBox="1">
            <a:spLocks/>
          </p:cNvSpPr>
          <p:nvPr/>
        </p:nvSpPr>
        <p:spPr>
          <a:xfrm>
            <a:off x="838200" y="408789"/>
            <a:ext cx="6146800"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HVAD ER ARBEJDSMILJØ?</a:t>
            </a:r>
          </a:p>
        </p:txBody>
      </p:sp>
      <p:sp>
        <p:nvSpPr>
          <p:cNvPr id="7" name="Parallelogram 6">
            <a:extLst>
              <a:ext uri="{FF2B5EF4-FFF2-40B4-BE49-F238E27FC236}">
                <a16:creationId xmlns:a16="http://schemas.microsoft.com/office/drawing/2014/main" id="{C43C704D-8E65-E86C-7962-201896FDC851}"/>
              </a:ext>
            </a:extLst>
          </p:cNvPr>
          <p:cNvSpPr/>
          <p:nvPr/>
        </p:nvSpPr>
        <p:spPr>
          <a:xfrm>
            <a:off x="6190488"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FBD5B278-8DB5-6E2E-AB2E-9361FD229B9C}"/>
              </a:ext>
            </a:extLst>
          </p:cNvPr>
          <p:cNvSpPr txBox="1">
            <a:spLocks/>
          </p:cNvSpPr>
          <p:nvPr/>
        </p:nvSpPr>
        <p:spPr>
          <a:xfrm>
            <a:off x="6270775"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5</a:t>
            </a:r>
          </a:p>
        </p:txBody>
      </p:sp>
    </p:spTree>
    <p:extLst>
      <p:ext uri="{BB962C8B-B14F-4D97-AF65-F5344CB8AC3E}">
        <p14:creationId xmlns:p14="http://schemas.microsoft.com/office/powerpoint/2010/main" val="1942437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1">
            <a:extLst>
              <a:ext uri="{FF2B5EF4-FFF2-40B4-BE49-F238E27FC236}">
                <a16:creationId xmlns:a16="http://schemas.microsoft.com/office/drawing/2014/main" id="{07FAE22D-54F8-42FE-BBB9-C733657A5A21}"/>
              </a:ext>
            </a:extLst>
          </p:cNvPr>
          <p:cNvSpPr txBox="1">
            <a:spLocks/>
          </p:cNvSpPr>
          <p:nvPr/>
        </p:nvSpPr>
        <p:spPr>
          <a:xfrm>
            <a:off x="4500881" y="4443635"/>
            <a:ext cx="2979419" cy="160782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da-DK" dirty="0"/>
          </a:p>
        </p:txBody>
      </p:sp>
      <p:sp>
        <p:nvSpPr>
          <p:cNvPr id="8" name="Pladsholder til indhold 1">
            <a:extLst>
              <a:ext uri="{FF2B5EF4-FFF2-40B4-BE49-F238E27FC236}">
                <a16:creationId xmlns:a16="http://schemas.microsoft.com/office/drawing/2014/main" id="{500ADD9C-8024-4489-8193-97D2F2B9D4DE}"/>
              </a:ext>
            </a:extLst>
          </p:cNvPr>
          <p:cNvSpPr txBox="1">
            <a:spLocks/>
          </p:cNvSpPr>
          <p:nvPr/>
        </p:nvSpPr>
        <p:spPr>
          <a:xfrm>
            <a:off x="7802881" y="4405535"/>
            <a:ext cx="2979419" cy="160782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da-DK" dirty="0"/>
          </a:p>
        </p:txBody>
      </p:sp>
      <p:sp>
        <p:nvSpPr>
          <p:cNvPr id="16" name="Rectangle 15">
            <a:extLst>
              <a:ext uri="{FF2B5EF4-FFF2-40B4-BE49-F238E27FC236}">
                <a16:creationId xmlns:a16="http://schemas.microsoft.com/office/drawing/2014/main" id="{ADCA3BE1-7467-4496-87B2-1CC21C64BBEA}"/>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Hvad er arbejdsmiljø?</a:t>
            </a:r>
          </a:p>
        </p:txBody>
      </p:sp>
      <p:sp>
        <p:nvSpPr>
          <p:cNvPr id="4" name="Parallelogram 3">
            <a:extLst>
              <a:ext uri="{FF2B5EF4-FFF2-40B4-BE49-F238E27FC236}">
                <a16:creationId xmlns:a16="http://schemas.microsoft.com/office/drawing/2014/main" id="{36069832-4B0E-FCB8-CCDC-FF3F20A8A8EA}"/>
              </a:ext>
            </a:extLst>
          </p:cNvPr>
          <p:cNvSpPr/>
          <p:nvPr/>
        </p:nvSpPr>
        <p:spPr>
          <a:xfrm>
            <a:off x="656640" y="548653"/>
            <a:ext cx="9511488"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558D5CFB-EA4C-1C67-1F37-5C24C87EA4D7}"/>
              </a:ext>
            </a:extLst>
          </p:cNvPr>
          <p:cNvSpPr txBox="1">
            <a:spLocks/>
          </p:cNvSpPr>
          <p:nvPr/>
        </p:nvSpPr>
        <p:spPr>
          <a:xfrm>
            <a:off x="838200" y="408789"/>
            <a:ext cx="9613392"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ARBEJDSMILJØ KAN DELES OP I KATEGORIER</a:t>
            </a:r>
          </a:p>
        </p:txBody>
      </p:sp>
      <p:sp>
        <p:nvSpPr>
          <p:cNvPr id="10" name="Parallelogram 9">
            <a:extLst>
              <a:ext uri="{FF2B5EF4-FFF2-40B4-BE49-F238E27FC236}">
                <a16:creationId xmlns:a16="http://schemas.microsoft.com/office/drawing/2014/main" id="{156D2B53-999B-8501-3A10-F0BA7F8E5CA6}"/>
              </a:ext>
            </a:extLst>
          </p:cNvPr>
          <p:cNvSpPr/>
          <p:nvPr/>
        </p:nvSpPr>
        <p:spPr>
          <a:xfrm>
            <a:off x="10061984"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Undertitel 2">
            <a:extLst>
              <a:ext uri="{FF2B5EF4-FFF2-40B4-BE49-F238E27FC236}">
                <a16:creationId xmlns:a16="http://schemas.microsoft.com/office/drawing/2014/main" id="{EFF78FDE-015C-A408-0A04-86E045CB4F3F}"/>
              </a:ext>
            </a:extLst>
          </p:cNvPr>
          <p:cNvSpPr txBox="1">
            <a:spLocks/>
          </p:cNvSpPr>
          <p:nvPr/>
        </p:nvSpPr>
        <p:spPr>
          <a:xfrm>
            <a:off x="10142271"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6</a:t>
            </a:r>
          </a:p>
        </p:txBody>
      </p:sp>
      <p:sp>
        <p:nvSpPr>
          <p:cNvPr id="14" name="Pladsholder til indhold 1">
            <a:extLst>
              <a:ext uri="{FF2B5EF4-FFF2-40B4-BE49-F238E27FC236}">
                <a16:creationId xmlns:a16="http://schemas.microsoft.com/office/drawing/2014/main" id="{AE779BAB-8C3A-2F28-5DD2-E29AEC801C6A}"/>
              </a:ext>
            </a:extLst>
          </p:cNvPr>
          <p:cNvSpPr txBox="1">
            <a:spLocks/>
          </p:cNvSpPr>
          <p:nvPr/>
        </p:nvSpPr>
        <p:spPr>
          <a:xfrm>
            <a:off x="2193829" y="4584422"/>
            <a:ext cx="2979419" cy="6515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da-DK" sz="1600" b="1" dirty="0"/>
              <a:t>FYSISK ARBEJDSMILJØ</a:t>
            </a:r>
          </a:p>
          <a:p>
            <a:pPr algn="ctr"/>
            <a:endParaRPr lang="da-DK" sz="1600" dirty="0"/>
          </a:p>
        </p:txBody>
      </p:sp>
      <p:sp>
        <p:nvSpPr>
          <p:cNvPr id="15" name="Pladsholder til indhold 1">
            <a:extLst>
              <a:ext uri="{FF2B5EF4-FFF2-40B4-BE49-F238E27FC236}">
                <a16:creationId xmlns:a16="http://schemas.microsoft.com/office/drawing/2014/main" id="{88012DE6-A020-164F-5810-20E5D0A45174}"/>
              </a:ext>
            </a:extLst>
          </p:cNvPr>
          <p:cNvSpPr txBox="1">
            <a:spLocks/>
          </p:cNvSpPr>
          <p:nvPr/>
        </p:nvSpPr>
        <p:spPr>
          <a:xfrm>
            <a:off x="6313171" y="4584422"/>
            <a:ext cx="2979419" cy="4068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da-DK" sz="1600" b="1" dirty="0">
                <a:latin typeface="Arial" panose="020B0604020202020204" pitchFamily="34" charset="0"/>
                <a:cs typeface="Arial" panose="020B0604020202020204" pitchFamily="34" charset="0"/>
              </a:rPr>
              <a:t>PSYKISK ARBEJDSMILJØ</a:t>
            </a:r>
          </a:p>
        </p:txBody>
      </p:sp>
      <p:pic>
        <p:nvPicPr>
          <p:cNvPr id="17" name="Billede 16">
            <a:extLst>
              <a:ext uri="{FF2B5EF4-FFF2-40B4-BE49-F238E27FC236}">
                <a16:creationId xmlns:a16="http://schemas.microsoft.com/office/drawing/2014/main" id="{39A49DC9-ED0F-101D-C29E-485FFD735322}"/>
              </a:ext>
            </a:extLst>
          </p:cNvPr>
          <p:cNvPicPr>
            <a:picLocks noChangeAspect="1"/>
          </p:cNvPicPr>
          <p:nvPr/>
        </p:nvPicPr>
        <p:blipFill>
          <a:blip r:embed="rId3"/>
          <a:srcRect l="18126" r="18126"/>
          <a:stretch/>
        </p:blipFill>
        <p:spPr>
          <a:xfrm>
            <a:off x="6620104" y="2396521"/>
            <a:ext cx="2340557" cy="1882831"/>
          </a:xfrm>
          <a:prstGeom prst="rect">
            <a:avLst/>
          </a:prstGeom>
        </p:spPr>
      </p:pic>
      <p:pic>
        <p:nvPicPr>
          <p:cNvPr id="18" name="Billede 17">
            <a:extLst>
              <a:ext uri="{FF2B5EF4-FFF2-40B4-BE49-F238E27FC236}">
                <a16:creationId xmlns:a16="http://schemas.microsoft.com/office/drawing/2014/main" id="{EC5A2CFD-C324-F8F1-544C-D95EA69D373F}"/>
              </a:ext>
            </a:extLst>
          </p:cNvPr>
          <p:cNvPicPr>
            <a:picLocks noChangeAspect="1"/>
          </p:cNvPicPr>
          <p:nvPr/>
        </p:nvPicPr>
        <p:blipFill>
          <a:blip r:embed="rId4"/>
          <a:srcRect l="25862" r="25862"/>
          <a:stretch/>
        </p:blipFill>
        <p:spPr>
          <a:xfrm>
            <a:off x="2513260" y="2396521"/>
            <a:ext cx="2340557" cy="1882831"/>
          </a:xfrm>
          <a:prstGeom prst="rect">
            <a:avLst/>
          </a:prstGeom>
        </p:spPr>
      </p:pic>
    </p:spTree>
    <p:extLst>
      <p:ext uri="{BB962C8B-B14F-4D97-AF65-F5344CB8AC3E}">
        <p14:creationId xmlns:p14="http://schemas.microsoft.com/office/powerpoint/2010/main" val="532520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8729B-3960-4697-82F1-D388B0F8D52B}"/>
              </a:ext>
            </a:extLst>
          </p:cNvPr>
          <p:cNvSpPr>
            <a:spLocks noGrp="1"/>
          </p:cNvSpPr>
          <p:nvPr>
            <p:ph idx="4294967295"/>
          </p:nvPr>
        </p:nvSpPr>
        <p:spPr>
          <a:xfrm>
            <a:off x="357272" y="1763482"/>
            <a:ext cx="8878824" cy="4023360"/>
          </a:xfrm>
        </p:spPr>
        <p:txBody>
          <a:bodyPr>
            <a:normAutofit/>
          </a:bodyPr>
          <a:lstStyle/>
          <a:p>
            <a:pPr marL="749808" lvl="1" indent="-457200">
              <a:lnSpc>
                <a:spcPct val="120000"/>
              </a:lnSpc>
              <a:buClr>
                <a:schemeClr val="accent5"/>
              </a:buClr>
              <a:buFont typeface="Arial" panose="020B0604020202020204" pitchFamily="34" charset="0"/>
              <a:buChar char="•"/>
            </a:pPr>
            <a:r>
              <a:rPr lang="da-DK" sz="2000" dirty="0"/>
              <a:t>Arbejdsstillinger/ergonomi </a:t>
            </a:r>
          </a:p>
          <a:p>
            <a:pPr marL="749808" lvl="1" indent="-457200">
              <a:lnSpc>
                <a:spcPct val="120000"/>
              </a:lnSpc>
              <a:buClr>
                <a:schemeClr val="accent5"/>
              </a:buClr>
              <a:buFont typeface="Arial" panose="020B0604020202020204" pitchFamily="34" charset="0"/>
              <a:buChar char="•"/>
            </a:pPr>
            <a:r>
              <a:rPr lang="da-DK" sz="2000" dirty="0"/>
              <a:t>Tunge løft</a:t>
            </a:r>
          </a:p>
          <a:p>
            <a:pPr marL="749808" lvl="1" indent="-457200">
              <a:lnSpc>
                <a:spcPct val="120000"/>
              </a:lnSpc>
              <a:buClr>
                <a:schemeClr val="accent5"/>
              </a:buClr>
              <a:buFont typeface="Arial" panose="020B0604020202020204" pitchFamily="34" charset="0"/>
              <a:buChar char="•"/>
            </a:pPr>
            <a:r>
              <a:rPr lang="da-DK" sz="2000" dirty="0"/>
              <a:t>Vådt arbejde, fx at du vasker hænder hyppigt, arbejder med hænder i vand som fx opvasker, rengøring</a:t>
            </a:r>
          </a:p>
          <a:p>
            <a:pPr marL="749808" lvl="1" indent="-457200">
              <a:lnSpc>
                <a:spcPct val="120000"/>
              </a:lnSpc>
              <a:buClr>
                <a:schemeClr val="accent5"/>
              </a:buClr>
              <a:buFont typeface="Arial" panose="020B0604020202020204" pitchFamily="34" charset="0"/>
              <a:buChar char="•"/>
            </a:pPr>
            <a:r>
              <a:rPr lang="da-DK" sz="2000" dirty="0"/>
              <a:t>Kemi, fx arbejde med rengøring </a:t>
            </a:r>
          </a:p>
          <a:p>
            <a:pPr marL="749808" lvl="1" indent="-457200">
              <a:lnSpc>
                <a:spcPct val="120000"/>
              </a:lnSpc>
              <a:buClr>
                <a:schemeClr val="accent5"/>
              </a:buClr>
              <a:buFont typeface="Arial" panose="020B0604020202020204" pitchFamily="34" charset="0"/>
              <a:buChar char="•"/>
            </a:pPr>
            <a:r>
              <a:rPr lang="da-DK" sz="2000" dirty="0"/>
              <a:t>Indeklima, herunder varme, kulde og træk</a:t>
            </a:r>
          </a:p>
          <a:p>
            <a:pPr marL="749808" lvl="1" indent="-457200">
              <a:lnSpc>
                <a:spcPct val="120000"/>
              </a:lnSpc>
              <a:buClr>
                <a:schemeClr val="accent5"/>
              </a:buClr>
              <a:buFont typeface="Arial" panose="020B0604020202020204" pitchFamily="34" charset="0"/>
              <a:buChar char="•"/>
            </a:pPr>
            <a:r>
              <a:rPr lang="da-DK" sz="2000" dirty="0"/>
              <a:t>Støj</a:t>
            </a:r>
          </a:p>
          <a:p>
            <a:pPr marL="749808" lvl="1" indent="-457200">
              <a:lnSpc>
                <a:spcPct val="110000"/>
              </a:lnSpc>
              <a:buClr>
                <a:schemeClr val="accent5"/>
              </a:buClr>
              <a:buFont typeface="Arial" panose="020B0604020202020204" pitchFamily="34" charset="0"/>
              <a:buChar char="•"/>
            </a:pPr>
            <a:r>
              <a:rPr lang="da-DK" sz="2000" dirty="0"/>
              <a:t>Ulykker, fx fald- og snuble ulykker, forbrændinger, stik, klemme og sårskader, løfteskader</a:t>
            </a:r>
          </a:p>
          <a:p>
            <a:pPr marL="635508" lvl="1" indent="-342900">
              <a:lnSpc>
                <a:spcPct val="110000"/>
              </a:lnSpc>
              <a:buClr>
                <a:schemeClr val="accent5"/>
              </a:buClr>
              <a:buFont typeface="Arial" panose="020B0604020202020204" pitchFamily="34" charset="0"/>
              <a:buChar char="•"/>
            </a:pPr>
            <a:endParaRPr lang="da-DK" sz="2000" dirty="0"/>
          </a:p>
          <a:p>
            <a:pPr marL="749808" lvl="1" indent="-457200">
              <a:lnSpc>
                <a:spcPct val="120000"/>
              </a:lnSpc>
              <a:buClr>
                <a:schemeClr val="accent5"/>
              </a:buClr>
              <a:buFont typeface="Arial" panose="020B0604020202020204" pitchFamily="34" charset="0"/>
              <a:buChar char="•"/>
            </a:pPr>
            <a:endParaRPr lang="da-DK" sz="2000" dirty="0"/>
          </a:p>
        </p:txBody>
      </p:sp>
      <p:sp>
        <p:nvSpPr>
          <p:cNvPr id="4" name="Rectangle 3">
            <a:extLst>
              <a:ext uri="{FF2B5EF4-FFF2-40B4-BE49-F238E27FC236}">
                <a16:creationId xmlns:a16="http://schemas.microsoft.com/office/drawing/2014/main" id="{9B512B0E-0BE4-4045-8DAC-2F766D34B869}"/>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Hvad er arbejdsmiljø? </a:t>
            </a:r>
          </a:p>
        </p:txBody>
      </p:sp>
      <p:sp>
        <p:nvSpPr>
          <p:cNvPr id="5" name="Parallelogram 4">
            <a:extLst>
              <a:ext uri="{FF2B5EF4-FFF2-40B4-BE49-F238E27FC236}">
                <a16:creationId xmlns:a16="http://schemas.microsoft.com/office/drawing/2014/main" id="{8B4AB323-B86B-9FFC-42D5-41EFE4669CED}"/>
              </a:ext>
            </a:extLst>
          </p:cNvPr>
          <p:cNvSpPr/>
          <p:nvPr/>
        </p:nvSpPr>
        <p:spPr>
          <a:xfrm>
            <a:off x="656640" y="548653"/>
            <a:ext cx="510408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8EEBB6D2-5AF2-0CED-8D37-3E36591378FC}"/>
              </a:ext>
            </a:extLst>
          </p:cNvPr>
          <p:cNvSpPr txBox="1">
            <a:spLocks/>
          </p:cNvSpPr>
          <p:nvPr/>
        </p:nvSpPr>
        <p:spPr>
          <a:xfrm>
            <a:off x="838200" y="408789"/>
            <a:ext cx="9613392"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FYSISK ARBEJDSMILJØ</a:t>
            </a:r>
          </a:p>
        </p:txBody>
      </p:sp>
    </p:spTree>
    <p:extLst>
      <p:ext uri="{BB962C8B-B14F-4D97-AF65-F5344CB8AC3E}">
        <p14:creationId xmlns:p14="http://schemas.microsoft.com/office/powerpoint/2010/main" val="135463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9531433-67AE-D00B-9BBC-B686D5F2F5B4}"/>
              </a:ext>
            </a:extLst>
          </p:cNvPr>
          <p:cNvSpPr/>
          <p:nvPr/>
        </p:nvSpPr>
        <p:spPr>
          <a:xfrm>
            <a:off x="0" y="0"/>
            <a:ext cx="12192000" cy="6861634"/>
          </a:xfrm>
          <a:prstGeom prst="rect">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Parallelogram 13">
            <a:extLst>
              <a:ext uri="{FF2B5EF4-FFF2-40B4-BE49-F238E27FC236}">
                <a16:creationId xmlns:a16="http://schemas.microsoft.com/office/drawing/2014/main" id="{70A2DEF0-3369-09F9-57D0-A560EF59DD3A}"/>
              </a:ext>
            </a:extLst>
          </p:cNvPr>
          <p:cNvSpPr/>
          <p:nvPr/>
        </p:nvSpPr>
        <p:spPr>
          <a:xfrm>
            <a:off x="1002085" y="2084324"/>
            <a:ext cx="4203383" cy="371894"/>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arallelogram 12">
            <a:extLst>
              <a:ext uri="{FF2B5EF4-FFF2-40B4-BE49-F238E27FC236}">
                <a16:creationId xmlns:a16="http://schemas.microsoft.com/office/drawing/2014/main" id="{F896BC9E-2004-91D5-57B5-D7151F7C86BB}"/>
              </a:ext>
            </a:extLst>
          </p:cNvPr>
          <p:cNvSpPr/>
          <p:nvPr/>
        </p:nvSpPr>
        <p:spPr>
          <a:xfrm>
            <a:off x="1394547" y="2084324"/>
            <a:ext cx="6443429" cy="371894"/>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arallelogram 9">
            <a:extLst>
              <a:ext uri="{FF2B5EF4-FFF2-40B4-BE49-F238E27FC236}">
                <a16:creationId xmlns:a16="http://schemas.microsoft.com/office/drawing/2014/main" id="{080A67C2-11CD-7105-CD01-EAF39B8691CC}"/>
              </a:ext>
            </a:extLst>
          </p:cNvPr>
          <p:cNvSpPr/>
          <p:nvPr/>
        </p:nvSpPr>
        <p:spPr>
          <a:xfrm>
            <a:off x="1097280" y="1037493"/>
            <a:ext cx="2872421" cy="722336"/>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indhold 1">
            <a:extLst>
              <a:ext uri="{FF2B5EF4-FFF2-40B4-BE49-F238E27FC236}">
                <a16:creationId xmlns:a16="http://schemas.microsoft.com/office/drawing/2014/main" id="{968EB2F8-7311-A3AF-0738-5D65D3C1D519}"/>
              </a:ext>
            </a:extLst>
          </p:cNvPr>
          <p:cNvSpPr txBox="1">
            <a:spLocks/>
          </p:cNvSpPr>
          <p:nvPr/>
        </p:nvSpPr>
        <p:spPr>
          <a:xfrm>
            <a:off x="1536287" y="2026784"/>
            <a:ext cx="6319890" cy="383262"/>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rgbClr val="FC6B4F"/>
                </a:solidFill>
                <a:latin typeface="Arial Black" panose="020B0604020202020204" pitchFamily="34" charset="0"/>
                <a:cs typeface="Arial Black" panose="020B0604020202020204" pitchFamily="34" charset="0"/>
              </a:rPr>
              <a:t>HVORFOR SKAL DU VIDE NOGET OM ARBEJDSMILJØ?</a:t>
            </a:r>
          </a:p>
        </p:txBody>
      </p:sp>
      <p:sp>
        <p:nvSpPr>
          <p:cNvPr id="5" name="Titel 2">
            <a:extLst>
              <a:ext uri="{FF2B5EF4-FFF2-40B4-BE49-F238E27FC236}">
                <a16:creationId xmlns:a16="http://schemas.microsoft.com/office/drawing/2014/main" id="{C5FBF42B-041E-88F6-72A5-E264E20E9597}"/>
              </a:ext>
            </a:extLst>
          </p:cNvPr>
          <p:cNvSpPr>
            <a:spLocks noGrp="1"/>
          </p:cNvSpPr>
          <p:nvPr>
            <p:ph type="title" idx="4294967295"/>
          </p:nvPr>
        </p:nvSpPr>
        <p:spPr>
          <a:xfrm>
            <a:off x="1264334" y="985799"/>
            <a:ext cx="4379229" cy="722336"/>
          </a:xfrm>
        </p:spPr>
        <p:txBody>
          <a:bodyPr>
            <a:noAutofit/>
          </a:bodyPr>
          <a:lstStyle/>
          <a:p>
            <a:r>
              <a:rPr lang="da-DK" sz="3200" b="1" dirty="0">
                <a:solidFill>
                  <a:schemeClr val="bg1"/>
                </a:solidFill>
                <a:latin typeface="Arial Black" panose="020B0604020202020204" pitchFamily="34" charset="0"/>
                <a:cs typeface="Arial Black" panose="020B0604020202020204" pitchFamily="34" charset="0"/>
              </a:rPr>
              <a:t>OVERBLIK</a:t>
            </a:r>
          </a:p>
        </p:txBody>
      </p:sp>
      <p:sp>
        <p:nvSpPr>
          <p:cNvPr id="15" name="Pladsholder til indhold 1">
            <a:extLst>
              <a:ext uri="{FF2B5EF4-FFF2-40B4-BE49-F238E27FC236}">
                <a16:creationId xmlns:a16="http://schemas.microsoft.com/office/drawing/2014/main" id="{A920612D-121A-CB4B-E26C-89F9E54AF3DA}"/>
              </a:ext>
            </a:extLst>
          </p:cNvPr>
          <p:cNvSpPr txBox="1">
            <a:spLocks/>
          </p:cNvSpPr>
          <p:nvPr/>
        </p:nvSpPr>
        <p:spPr>
          <a:xfrm>
            <a:off x="1078205" y="2026766"/>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chemeClr val="bg1"/>
                </a:solidFill>
                <a:latin typeface="Arial Black" panose="020B0604020202020204" pitchFamily="34" charset="0"/>
                <a:cs typeface="Arial Black" panose="020B0604020202020204" pitchFamily="34" charset="0"/>
              </a:rPr>
              <a:t>1</a:t>
            </a:r>
          </a:p>
        </p:txBody>
      </p:sp>
      <p:sp>
        <p:nvSpPr>
          <p:cNvPr id="16" name="Parallelogram 15">
            <a:extLst>
              <a:ext uri="{FF2B5EF4-FFF2-40B4-BE49-F238E27FC236}">
                <a16:creationId xmlns:a16="http://schemas.microsoft.com/office/drawing/2014/main" id="{CF0FD1B2-3377-1F3B-4BBF-3FB8C079A53C}"/>
              </a:ext>
            </a:extLst>
          </p:cNvPr>
          <p:cNvSpPr/>
          <p:nvPr/>
        </p:nvSpPr>
        <p:spPr>
          <a:xfrm>
            <a:off x="1002085" y="3274589"/>
            <a:ext cx="1815084" cy="371894"/>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Parallelogram 16">
            <a:extLst>
              <a:ext uri="{FF2B5EF4-FFF2-40B4-BE49-F238E27FC236}">
                <a16:creationId xmlns:a16="http://schemas.microsoft.com/office/drawing/2014/main" id="{4BB57D13-7B3E-ACFC-EF2B-83CFB55D6FE7}"/>
              </a:ext>
            </a:extLst>
          </p:cNvPr>
          <p:cNvSpPr/>
          <p:nvPr/>
        </p:nvSpPr>
        <p:spPr>
          <a:xfrm>
            <a:off x="1394547" y="3274589"/>
            <a:ext cx="2053386" cy="371894"/>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Pladsholder til indhold 1">
            <a:extLst>
              <a:ext uri="{FF2B5EF4-FFF2-40B4-BE49-F238E27FC236}">
                <a16:creationId xmlns:a16="http://schemas.microsoft.com/office/drawing/2014/main" id="{A8DD42AE-6BAD-DB62-BDA0-0C09790D35AA}"/>
              </a:ext>
            </a:extLst>
          </p:cNvPr>
          <p:cNvSpPr txBox="1">
            <a:spLocks/>
          </p:cNvSpPr>
          <p:nvPr/>
        </p:nvSpPr>
        <p:spPr>
          <a:xfrm>
            <a:off x="1554574" y="3231119"/>
            <a:ext cx="1911561" cy="31878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rgbClr val="FC6B4F"/>
                </a:solidFill>
                <a:latin typeface="Arial Black" panose="020B0604020202020204" pitchFamily="34" charset="0"/>
                <a:cs typeface="Arial Black" panose="020B0604020202020204" pitchFamily="34" charset="0"/>
              </a:rPr>
              <a:t>VIDEO-OPLÆG</a:t>
            </a:r>
          </a:p>
        </p:txBody>
      </p:sp>
      <p:sp>
        <p:nvSpPr>
          <p:cNvPr id="19" name="Pladsholder til indhold 1">
            <a:extLst>
              <a:ext uri="{FF2B5EF4-FFF2-40B4-BE49-F238E27FC236}">
                <a16:creationId xmlns:a16="http://schemas.microsoft.com/office/drawing/2014/main" id="{71371E1A-471D-FB3D-E960-29597DC3F83D}"/>
              </a:ext>
            </a:extLst>
          </p:cNvPr>
          <p:cNvSpPr txBox="1">
            <a:spLocks/>
          </p:cNvSpPr>
          <p:nvPr/>
        </p:nvSpPr>
        <p:spPr>
          <a:xfrm>
            <a:off x="1078205" y="3226175"/>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chemeClr val="bg1"/>
                </a:solidFill>
                <a:latin typeface="Arial Black" panose="020B0604020202020204" pitchFamily="34" charset="0"/>
                <a:cs typeface="Arial Black" panose="020B0604020202020204" pitchFamily="34" charset="0"/>
              </a:rPr>
              <a:t>3</a:t>
            </a:r>
          </a:p>
        </p:txBody>
      </p:sp>
      <p:sp>
        <p:nvSpPr>
          <p:cNvPr id="20" name="Parallelogram 19">
            <a:extLst>
              <a:ext uri="{FF2B5EF4-FFF2-40B4-BE49-F238E27FC236}">
                <a16:creationId xmlns:a16="http://schemas.microsoft.com/office/drawing/2014/main" id="{C03E061C-CFAD-1D5F-EF25-86DB5EEF74B0}"/>
              </a:ext>
            </a:extLst>
          </p:cNvPr>
          <p:cNvSpPr/>
          <p:nvPr/>
        </p:nvSpPr>
        <p:spPr>
          <a:xfrm>
            <a:off x="1002085" y="3864190"/>
            <a:ext cx="4203383" cy="371894"/>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Parallelogram 20">
            <a:extLst>
              <a:ext uri="{FF2B5EF4-FFF2-40B4-BE49-F238E27FC236}">
                <a16:creationId xmlns:a16="http://schemas.microsoft.com/office/drawing/2014/main" id="{4807DFA5-7AF2-6094-0FBA-D35FA946E0A3}"/>
              </a:ext>
            </a:extLst>
          </p:cNvPr>
          <p:cNvSpPr/>
          <p:nvPr/>
        </p:nvSpPr>
        <p:spPr>
          <a:xfrm>
            <a:off x="1394547" y="3864190"/>
            <a:ext cx="4655820" cy="371894"/>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Pladsholder til indhold 1">
            <a:extLst>
              <a:ext uri="{FF2B5EF4-FFF2-40B4-BE49-F238E27FC236}">
                <a16:creationId xmlns:a16="http://schemas.microsoft.com/office/drawing/2014/main" id="{CF49244A-FE6A-F78B-6626-E401728C4120}"/>
              </a:ext>
            </a:extLst>
          </p:cNvPr>
          <p:cNvSpPr txBox="1">
            <a:spLocks/>
          </p:cNvSpPr>
          <p:nvPr/>
        </p:nvSpPr>
        <p:spPr>
          <a:xfrm>
            <a:off x="1554574" y="3825864"/>
            <a:ext cx="4375450" cy="29235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rgbClr val="FC6B4F"/>
                </a:solidFill>
                <a:latin typeface="Arial Black" panose="020B0604020202020204" pitchFamily="34" charset="0"/>
                <a:cs typeface="Arial Black" panose="020B0604020202020204" pitchFamily="34" charset="0"/>
              </a:rPr>
              <a:t>DILEMMAER DU KAN KOMME UD FOR</a:t>
            </a:r>
          </a:p>
        </p:txBody>
      </p:sp>
      <p:sp>
        <p:nvSpPr>
          <p:cNvPr id="23" name="Pladsholder til indhold 1">
            <a:extLst>
              <a:ext uri="{FF2B5EF4-FFF2-40B4-BE49-F238E27FC236}">
                <a16:creationId xmlns:a16="http://schemas.microsoft.com/office/drawing/2014/main" id="{AA2D65E1-11BB-936A-B2DB-3052B3803721}"/>
              </a:ext>
            </a:extLst>
          </p:cNvPr>
          <p:cNvSpPr txBox="1">
            <a:spLocks/>
          </p:cNvSpPr>
          <p:nvPr/>
        </p:nvSpPr>
        <p:spPr>
          <a:xfrm>
            <a:off x="1078205" y="3815776"/>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chemeClr val="bg1"/>
                </a:solidFill>
                <a:latin typeface="Arial Black" panose="020B0604020202020204" pitchFamily="34" charset="0"/>
                <a:cs typeface="Arial Black" panose="020B0604020202020204" pitchFamily="34" charset="0"/>
              </a:rPr>
              <a:t>4</a:t>
            </a:r>
          </a:p>
        </p:txBody>
      </p:sp>
      <p:sp>
        <p:nvSpPr>
          <p:cNvPr id="24" name="Parallelogram 23">
            <a:extLst>
              <a:ext uri="{FF2B5EF4-FFF2-40B4-BE49-F238E27FC236}">
                <a16:creationId xmlns:a16="http://schemas.microsoft.com/office/drawing/2014/main" id="{8554F6AF-B0B5-BF9F-8D52-0D1A1F128C07}"/>
              </a:ext>
            </a:extLst>
          </p:cNvPr>
          <p:cNvSpPr/>
          <p:nvPr/>
        </p:nvSpPr>
        <p:spPr>
          <a:xfrm>
            <a:off x="1002085" y="4477040"/>
            <a:ext cx="880261" cy="371894"/>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Parallelogram 24">
            <a:extLst>
              <a:ext uri="{FF2B5EF4-FFF2-40B4-BE49-F238E27FC236}">
                <a16:creationId xmlns:a16="http://schemas.microsoft.com/office/drawing/2014/main" id="{73B85766-DDB9-C6F1-BBD6-78BE8748343E}"/>
              </a:ext>
            </a:extLst>
          </p:cNvPr>
          <p:cNvSpPr/>
          <p:nvPr/>
        </p:nvSpPr>
        <p:spPr>
          <a:xfrm>
            <a:off x="1394547" y="4477040"/>
            <a:ext cx="3421604" cy="371894"/>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Pladsholder til indhold 1">
            <a:extLst>
              <a:ext uri="{FF2B5EF4-FFF2-40B4-BE49-F238E27FC236}">
                <a16:creationId xmlns:a16="http://schemas.microsoft.com/office/drawing/2014/main" id="{43CC359C-010B-E2AA-6F92-FE647F597867}"/>
              </a:ext>
            </a:extLst>
          </p:cNvPr>
          <p:cNvSpPr txBox="1">
            <a:spLocks/>
          </p:cNvSpPr>
          <p:nvPr/>
        </p:nvSpPr>
        <p:spPr>
          <a:xfrm>
            <a:off x="1582006" y="4433358"/>
            <a:ext cx="4468625"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rgbClr val="FC6B4F"/>
                </a:solidFill>
                <a:latin typeface="Arial Black" panose="020B0604020202020204" pitchFamily="34" charset="0"/>
                <a:cs typeface="Arial Black" panose="020B0604020202020204" pitchFamily="34" charset="0"/>
              </a:rPr>
              <a:t>HVAD ER ARBEJDSMILJØ?</a:t>
            </a:r>
          </a:p>
        </p:txBody>
      </p:sp>
      <p:sp>
        <p:nvSpPr>
          <p:cNvPr id="27" name="Pladsholder til indhold 1">
            <a:extLst>
              <a:ext uri="{FF2B5EF4-FFF2-40B4-BE49-F238E27FC236}">
                <a16:creationId xmlns:a16="http://schemas.microsoft.com/office/drawing/2014/main" id="{A15B5C7C-C087-CB2F-7C45-FD1A1D1E5D11}"/>
              </a:ext>
            </a:extLst>
          </p:cNvPr>
          <p:cNvSpPr txBox="1">
            <a:spLocks/>
          </p:cNvSpPr>
          <p:nvPr/>
        </p:nvSpPr>
        <p:spPr>
          <a:xfrm>
            <a:off x="1078205" y="4428626"/>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chemeClr val="bg1"/>
                </a:solidFill>
                <a:latin typeface="Arial Black" panose="020B0604020202020204" pitchFamily="34" charset="0"/>
                <a:cs typeface="Arial Black" panose="020B0604020202020204" pitchFamily="34" charset="0"/>
              </a:rPr>
              <a:t>5</a:t>
            </a:r>
          </a:p>
        </p:txBody>
      </p:sp>
      <p:sp>
        <p:nvSpPr>
          <p:cNvPr id="28" name="Parallelogram 27">
            <a:extLst>
              <a:ext uri="{FF2B5EF4-FFF2-40B4-BE49-F238E27FC236}">
                <a16:creationId xmlns:a16="http://schemas.microsoft.com/office/drawing/2014/main" id="{CE3C215E-9F00-5740-9490-05503F312355}"/>
              </a:ext>
            </a:extLst>
          </p:cNvPr>
          <p:cNvSpPr/>
          <p:nvPr/>
        </p:nvSpPr>
        <p:spPr>
          <a:xfrm>
            <a:off x="1002085" y="5117431"/>
            <a:ext cx="1082748" cy="371894"/>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Parallelogram 28">
            <a:extLst>
              <a:ext uri="{FF2B5EF4-FFF2-40B4-BE49-F238E27FC236}">
                <a16:creationId xmlns:a16="http://schemas.microsoft.com/office/drawing/2014/main" id="{8681773E-DC14-DD60-B5B3-82BAF5DD879A}"/>
              </a:ext>
            </a:extLst>
          </p:cNvPr>
          <p:cNvSpPr/>
          <p:nvPr/>
        </p:nvSpPr>
        <p:spPr>
          <a:xfrm>
            <a:off x="1394547" y="5117431"/>
            <a:ext cx="6130965" cy="371894"/>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Pladsholder til indhold 1">
            <a:extLst>
              <a:ext uri="{FF2B5EF4-FFF2-40B4-BE49-F238E27FC236}">
                <a16:creationId xmlns:a16="http://schemas.microsoft.com/office/drawing/2014/main" id="{83A0CCC9-233A-ED7F-A9DE-F850CECCE3B4}"/>
              </a:ext>
            </a:extLst>
          </p:cNvPr>
          <p:cNvSpPr txBox="1">
            <a:spLocks/>
          </p:cNvSpPr>
          <p:nvPr/>
        </p:nvSpPr>
        <p:spPr>
          <a:xfrm>
            <a:off x="1490653" y="5074177"/>
            <a:ext cx="7508884" cy="447029"/>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rgbClr val="FC6B4F"/>
                </a:solidFill>
                <a:latin typeface="Arial Black" panose="020B0604020202020204" pitchFamily="34" charset="0"/>
                <a:cs typeface="Arial Black" panose="020B0604020202020204" pitchFamily="34" charset="0"/>
              </a:rPr>
              <a:t>DEN DANSKE MODEL PÅ ARBEJDSMILJØOMRÅDET</a:t>
            </a:r>
          </a:p>
        </p:txBody>
      </p:sp>
      <p:sp>
        <p:nvSpPr>
          <p:cNvPr id="31" name="Pladsholder til indhold 1">
            <a:extLst>
              <a:ext uri="{FF2B5EF4-FFF2-40B4-BE49-F238E27FC236}">
                <a16:creationId xmlns:a16="http://schemas.microsoft.com/office/drawing/2014/main" id="{DBC37AC0-4838-0D73-BEFF-C9E098454084}"/>
              </a:ext>
            </a:extLst>
          </p:cNvPr>
          <p:cNvSpPr txBox="1">
            <a:spLocks/>
          </p:cNvSpPr>
          <p:nvPr/>
        </p:nvSpPr>
        <p:spPr>
          <a:xfrm>
            <a:off x="1078205" y="5069017"/>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chemeClr val="bg1"/>
                </a:solidFill>
                <a:latin typeface="Arial Black" panose="020B0604020202020204" pitchFamily="34" charset="0"/>
                <a:cs typeface="Arial Black" panose="020B0604020202020204" pitchFamily="34" charset="0"/>
              </a:rPr>
              <a:t>6</a:t>
            </a:r>
          </a:p>
        </p:txBody>
      </p:sp>
      <p:sp>
        <p:nvSpPr>
          <p:cNvPr id="32" name="Parallelogram 31">
            <a:extLst>
              <a:ext uri="{FF2B5EF4-FFF2-40B4-BE49-F238E27FC236}">
                <a16:creationId xmlns:a16="http://schemas.microsoft.com/office/drawing/2014/main" id="{F4186E37-0FB5-80C1-04A1-EDDAA8D4A15B}"/>
              </a:ext>
            </a:extLst>
          </p:cNvPr>
          <p:cNvSpPr/>
          <p:nvPr/>
        </p:nvSpPr>
        <p:spPr>
          <a:xfrm>
            <a:off x="6455751" y="2726862"/>
            <a:ext cx="1868647" cy="371894"/>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Parallelogram 32">
            <a:extLst>
              <a:ext uri="{FF2B5EF4-FFF2-40B4-BE49-F238E27FC236}">
                <a16:creationId xmlns:a16="http://schemas.microsoft.com/office/drawing/2014/main" id="{DD0CF80D-502B-77A5-0101-5A6E86CE0664}"/>
              </a:ext>
            </a:extLst>
          </p:cNvPr>
          <p:cNvSpPr/>
          <p:nvPr/>
        </p:nvSpPr>
        <p:spPr>
          <a:xfrm>
            <a:off x="6839069" y="2726862"/>
            <a:ext cx="4712333" cy="371894"/>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Pladsholder til indhold 1">
            <a:extLst>
              <a:ext uri="{FF2B5EF4-FFF2-40B4-BE49-F238E27FC236}">
                <a16:creationId xmlns:a16="http://schemas.microsoft.com/office/drawing/2014/main" id="{241772FB-FE4E-7068-1368-E4BE13F171CC}"/>
              </a:ext>
            </a:extLst>
          </p:cNvPr>
          <p:cNvSpPr txBox="1">
            <a:spLocks/>
          </p:cNvSpPr>
          <p:nvPr/>
        </p:nvSpPr>
        <p:spPr>
          <a:xfrm>
            <a:off x="6980937" y="2672968"/>
            <a:ext cx="5194380"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rgbClr val="FC6B4F"/>
                </a:solidFill>
                <a:latin typeface="Arial Black" panose="020B0604020202020204" pitchFamily="34" charset="0"/>
                <a:cs typeface="Arial Black" panose="020B0604020202020204" pitchFamily="34" charset="0"/>
              </a:rPr>
              <a:t>REGLER FOR UNGE UNDER 18 ÅR</a:t>
            </a:r>
          </a:p>
        </p:txBody>
      </p:sp>
      <p:sp>
        <p:nvSpPr>
          <p:cNvPr id="35" name="Pladsholder til indhold 1">
            <a:extLst>
              <a:ext uri="{FF2B5EF4-FFF2-40B4-BE49-F238E27FC236}">
                <a16:creationId xmlns:a16="http://schemas.microsoft.com/office/drawing/2014/main" id="{A2F46593-9045-8CA1-D78F-20575C9DD3CD}"/>
              </a:ext>
            </a:extLst>
          </p:cNvPr>
          <p:cNvSpPr txBox="1">
            <a:spLocks/>
          </p:cNvSpPr>
          <p:nvPr/>
        </p:nvSpPr>
        <p:spPr>
          <a:xfrm>
            <a:off x="6524758" y="2678448"/>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chemeClr val="bg1"/>
                </a:solidFill>
                <a:latin typeface="Arial Black" panose="020B0604020202020204" pitchFamily="34" charset="0"/>
                <a:cs typeface="Arial Black" panose="020B0604020202020204" pitchFamily="34" charset="0"/>
              </a:rPr>
              <a:t>7</a:t>
            </a:r>
          </a:p>
        </p:txBody>
      </p:sp>
      <p:sp>
        <p:nvSpPr>
          <p:cNvPr id="36" name="Parallelogram 35">
            <a:extLst>
              <a:ext uri="{FF2B5EF4-FFF2-40B4-BE49-F238E27FC236}">
                <a16:creationId xmlns:a16="http://schemas.microsoft.com/office/drawing/2014/main" id="{6AF5A070-57CB-51BC-8556-C802D0A70AB6}"/>
              </a:ext>
            </a:extLst>
          </p:cNvPr>
          <p:cNvSpPr/>
          <p:nvPr/>
        </p:nvSpPr>
        <p:spPr>
          <a:xfrm>
            <a:off x="6455751" y="3315226"/>
            <a:ext cx="1253506" cy="371894"/>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Pladsholder til indhold 1">
            <a:extLst>
              <a:ext uri="{FF2B5EF4-FFF2-40B4-BE49-F238E27FC236}">
                <a16:creationId xmlns:a16="http://schemas.microsoft.com/office/drawing/2014/main" id="{57F4ED2F-859B-E52F-020B-0B1FC005F6FD}"/>
              </a:ext>
            </a:extLst>
          </p:cNvPr>
          <p:cNvSpPr txBox="1">
            <a:spLocks/>
          </p:cNvSpPr>
          <p:nvPr/>
        </p:nvSpPr>
        <p:spPr>
          <a:xfrm>
            <a:off x="6524758" y="3266812"/>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chemeClr val="bg1"/>
                </a:solidFill>
                <a:latin typeface="Arial Black" panose="020B0604020202020204" pitchFamily="34" charset="0"/>
                <a:cs typeface="Arial Black" panose="020B0604020202020204" pitchFamily="34" charset="0"/>
              </a:rPr>
              <a:t>8</a:t>
            </a:r>
          </a:p>
        </p:txBody>
      </p:sp>
      <p:sp>
        <p:nvSpPr>
          <p:cNvPr id="39" name="Parallelogram 38">
            <a:extLst>
              <a:ext uri="{FF2B5EF4-FFF2-40B4-BE49-F238E27FC236}">
                <a16:creationId xmlns:a16="http://schemas.microsoft.com/office/drawing/2014/main" id="{639F601D-6264-2784-4AD0-8F9BCFDA94CB}"/>
              </a:ext>
            </a:extLst>
          </p:cNvPr>
          <p:cNvSpPr/>
          <p:nvPr/>
        </p:nvSpPr>
        <p:spPr>
          <a:xfrm>
            <a:off x="6839069" y="3315226"/>
            <a:ext cx="1574481" cy="371894"/>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Pladsholder til indhold 1">
            <a:extLst>
              <a:ext uri="{FF2B5EF4-FFF2-40B4-BE49-F238E27FC236}">
                <a16:creationId xmlns:a16="http://schemas.microsoft.com/office/drawing/2014/main" id="{7FE0B0E4-64E6-78DA-87D8-31952A9473C3}"/>
              </a:ext>
            </a:extLst>
          </p:cNvPr>
          <p:cNvSpPr txBox="1">
            <a:spLocks/>
          </p:cNvSpPr>
          <p:nvPr/>
        </p:nvSpPr>
        <p:spPr>
          <a:xfrm>
            <a:off x="6980937" y="3266812"/>
            <a:ext cx="4468625" cy="27286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rgbClr val="FC6B4F"/>
                </a:solidFill>
                <a:latin typeface="Arial Black" panose="020B0604020202020204" pitchFamily="34" charset="0"/>
                <a:cs typeface="Arial Black" panose="020B0604020202020204" pitchFamily="34" charset="0"/>
              </a:rPr>
              <a:t>KAHOOT</a:t>
            </a:r>
          </a:p>
        </p:txBody>
      </p:sp>
      <p:pic>
        <p:nvPicPr>
          <p:cNvPr id="41" name="Grafik 40">
            <a:extLst>
              <a:ext uri="{FF2B5EF4-FFF2-40B4-BE49-F238E27FC236}">
                <a16:creationId xmlns:a16="http://schemas.microsoft.com/office/drawing/2014/main" id="{FD80CDE8-99F7-F980-413B-A56483473F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23581" y="5788802"/>
            <a:ext cx="1397703" cy="896458"/>
          </a:xfrm>
          <a:prstGeom prst="rect">
            <a:avLst/>
          </a:prstGeom>
        </p:spPr>
      </p:pic>
      <p:sp>
        <p:nvSpPr>
          <p:cNvPr id="2" name="Parallelogram 1">
            <a:extLst>
              <a:ext uri="{FF2B5EF4-FFF2-40B4-BE49-F238E27FC236}">
                <a16:creationId xmlns:a16="http://schemas.microsoft.com/office/drawing/2014/main" id="{E8E826A2-B155-542B-E462-3CA1F7D810F3}"/>
              </a:ext>
            </a:extLst>
          </p:cNvPr>
          <p:cNvSpPr/>
          <p:nvPr/>
        </p:nvSpPr>
        <p:spPr>
          <a:xfrm>
            <a:off x="1002085" y="2692139"/>
            <a:ext cx="2561736" cy="371894"/>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arallelogram 2">
            <a:extLst>
              <a:ext uri="{FF2B5EF4-FFF2-40B4-BE49-F238E27FC236}">
                <a16:creationId xmlns:a16="http://schemas.microsoft.com/office/drawing/2014/main" id="{46AE7663-0C5A-25DF-5496-D5696AE44DE9}"/>
              </a:ext>
            </a:extLst>
          </p:cNvPr>
          <p:cNvSpPr/>
          <p:nvPr/>
        </p:nvSpPr>
        <p:spPr>
          <a:xfrm>
            <a:off x="1394547" y="2692139"/>
            <a:ext cx="3737767" cy="371894"/>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indhold 1">
            <a:extLst>
              <a:ext uri="{FF2B5EF4-FFF2-40B4-BE49-F238E27FC236}">
                <a16:creationId xmlns:a16="http://schemas.microsoft.com/office/drawing/2014/main" id="{DD74DE4F-E278-2F97-90AB-1C337119A6EF}"/>
              </a:ext>
            </a:extLst>
          </p:cNvPr>
          <p:cNvSpPr txBox="1">
            <a:spLocks/>
          </p:cNvSpPr>
          <p:nvPr/>
        </p:nvSpPr>
        <p:spPr>
          <a:xfrm>
            <a:off x="1554574" y="2641469"/>
            <a:ext cx="3503693" cy="310486"/>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rgbClr val="FC6B4F"/>
                </a:solidFill>
                <a:latin typeface="Arial Black" panose="020B0604020202020204" pitchFamily="34" charset="0"/>
                <a:cs typeface="Arial Black" panose="020B0604020202020204" pitchFamily="34" charset="0"/>
              </a:rPr>
              <a:t>STATUS PÅ FRITIDSJOBBERE</a:t>
            </a:r>
          </a:p>
        </p:txBody>
      </p:sp>
      <p:sp>
        <p:nvSpPr>
          <p:cNvPr id="8" name="Pladsholder til indhold 1">
            <a:extLst>
              <a:ext uri="{FF2B5EF4-FFF2-40B4-BE49-F238E27FC236}">
                <a16:creationId xmlns:a16="http://schemas.microsoft.com/office/drawing/2014/main" id="{36E6AF93-4B5D-CAFA-124C-CB6C311879EB}"/>
              </a:ext>
            </a:extLst>
          </p:cNvPr>
          <p:cNvSpPr txBox="1">
            <a:spLocks/>
          </p:cNvSpPr>
          <p:nvPr/>
        </p:nvSpPr>
        <p:spPr>
          <a:xfrm>
            <a:off x="1078205" y="2643725"/>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chemeClr val="bg1"/>
                </a:solidFill>
                <a:latin typeface="Arial Black" panose="020B0604020202020204" pitchFamily="34" charset="0"/>
                <a:cs typeface="Arial Black" panose="020B0604020202020204" pitchFamily="34" charset="0"/>
              </a:rPr>
              <a:t>2</a:t>
            </a:r>
          </a:p>
        </p:txBody>
      </p:sp>
      <p:sp>
        <p:nvSpPr>
          <p:cNvPr id="9" name="Parallelogram 8">
            <a:extLst>
              <a:ext uri="{FF2B5EF4-FFF2-40B4-BE49-F238E27FC236}">
                <a16:creationId xmlns:a16="http://schemas.microsoft.com/office/drawing/2014/main" id="{253D7EAE-D3E5-10F2-9326-AFFA0C35CDEC}"/>
              </a:ext>
            </a:extLst>
          </p:cNvPr>
          <p:cNvSpPr/>
          <p:nvPr/>
        </p:nvSpPr>
        <p:spPr>
          <a:xfrm>
            <a:off x="6455751" y="3885775"/>
            <a:ext cx="2867672" cy="371894"/>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Pladsholder til indhold 1">
            <a:extLst>
              <a:ext uri="{FF2B5EF4-FFF2-40B4-BE49-F238E27FC236}">
                <a16:creationId xmlns:a16="http://schemas.microsoft.com/office/drawing/2014/main" id="{D722BC8F-54F0-1920-4AFE-EEF7E2B79769}"/>
              </a:ext>
            </a:extLst>
          </p:cNvPr>
          <p:cNvSpPr txBox="1">
            <a:spLocks/>
          </p:cNvSpPr>
          <p:nvPr/>
        </p:nvSpPr>
        <p:spPr>
          <a:xfrm>
            <a:off x="6524758" y="3837361"/>
            <a:ext cx="426308"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chemeClr val="bg1"/>
                </a:solidFill>
                <a:latin typeface="Arial Black" panose="020B0604020202020204" pitchFamily="34" charset="0"/>
                <a:cs typeface="Arial Black" panose="020B0604020202020204" pitchFamily="34" charset="0"/>
              </a:rPr>
              <a:t>9</a:t>
            </a:r>
          </a:p>
        </p:txBody>
      </p:sp>
      <p:sp>
        <p:nvSpPr>
          <p:cNvPr id="43" name="Parallelogram 42">
            <a:extLst>
              <a:ext uri="{FF2B5EF4-FFF2-40B4-BE49-F238E27FC236}">
                <a16:creationId xmlns:a16="http://schemas.microsoft.com/office/drawing/2014/main" id="{E92FAC43-7665-33F2-484F-B1A824951275}"/>
              </a:ext>
            </a:extLst>
          </p:cNvPr>
          <p:cNvSpPr/>
          <p:nvPr/>
        </p:nvSpPr>
        <p:spPr>
          <a:xfrm>
            <a:off x="6839069" y="3885775"/>
            <a:ext cx="3125153" cy="371894"/>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Pladsholder til indhold 1">
            <a:extLst>
              <a:ext uri="{FF2B5EF4-FFF2-40B4-BE49-F238E27FC236}">
                <a16:creationId xmlns:a16="http://schemas.microsoft.com/office/drawing/2014/main" id="{A8EBB332-FA55-E86C-FB76-CF37C03975CC}"/>
              </a:ext>
            </a:extLst>
          </p:cNvPr>
          <p:cNvSpPr txBox="1">
            <a:spLocks/>
          </p:cNvSpPr>
          <p:nvPr/>
        </p:nvSpPr>
        <p:spPr>
          <a:xfrm>
            <a:off x="6980937" y="3822310"/>
            <a:ext cx="4468625" cy="496570"/>
          </a:xfrm>
          <a:prstGeom prst="rect">
            <a:avLst/>
          </a:prstGeom>
        </p:spPr>
        <p:txBody>
          <a:bodyPr vert="horz" lIns="91440" tIns="45720" rIns="91440" bIns="45720" rtlCol="0" anchor="t">
            <a:noAutofit/>
          </a:bodyPr>
          <a:lstStyle>
            <a:defPPr>
              <a:defRPr lang="da-DK"/>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buClr>
                <a:schemeClr val="tx1"/>
              </a:buClr>
            </a:pPr>
            <a:r>
              <a:rPr lang="da-DK" sz="1600" b="1" dirty="0">
                <a:solidFill>
                  <a:srgbClr val="FC6B4F"/>
                </a:solidFill>
                <a:latin typeface="Arial Black" panose="020B0604020202020204" pitchFamily="34" charset="0"/>
                <a:cs typeface="Arial Black" panose="020B0604020202020204" pitchFamily="34" charset="0"/>
              </a:rPr>
              <a:t>HVAD TAGER I MED?</a:t>
            </a:r>
          </a:p>
        </p:txBody>
      </p:sp>
    </p:spTree>
    <p:extLst>
      <p:ext uri="{BB962C8B-B14F-4D97-AF65-F5344CB8AC3E}">
        <p14:creationId xmlns:p14="http://schemas.microsoft.com/office/powerpoint/2010/main" val="52393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8729B-3960-4697-82F1-D388B0F8D52B}"/>
              </a:ext>
            </a:extLst>
          </p:cNvPr>
          <p:cNvSpPr>
            <a:spLocks noGrp="1"/>
          </p:cNvSpPr>
          <p:nvPr>
            <p:ph idx="4294967295"/>
          </p:nvPr>
        </p:nvSpPr>
        <p:spPr>
          <a:xfrm>
            <a:off x="329060" y="1832950"/>
            <a:ext cx="10058400" cy="4023360"/>
          </a:xfrm>
        </p:spPr>
        <p:txBody>
          <a:bodyPr/>
          <a:lstStyle/>
          <a:p>
            <a:pPr marL="749808" lvl="1" indent="-457200">
              <a:lnSpc>
                <a:spcPct val="110000"/>
              </a:lnSpc>
              <a:buClr>
                <a:schemeClr val="accent5"/>
              </a:buClr>
              <a:buFont typeface="Arial" panose="020B0604020202020204" pitchFamily="34" charset="0"/>
              <a:buChar char="•"/>
            </a:pPr>
            <a:r>
              <a:rPr lang="da-DK" sz="2000" dirty="0"/>
              <a:t>Mobning</a:t>
            </a:r>
          </a:p>
          <a:p>
            <a:pPr marL="749808" lvl="1" indent="-457200">
              <a:lnSpc>
                <a:spcPct val="110000"/>
              </a:lnSpc>
              <a:buClr>
                <a:schemeClr val="accent5"/>
              </a:buClr>
              <a:buFont typeface="Arial" panose="020B0604020202020204" pitchFamily="34" charset="0"/>
              <a:buChar char="•"/>
            </a:pPr>
            <a:r>
              <a:rPr lang="da-DK" sz="2000" dirty="0"/>
              <a:t>Stor arbejdsmængde og tidspres </a:t>
            </a:r>
          </a:p>
          <a:p>
            <a:pPr marL="749808" lvl="1" indent="-457200">
              <a:lnSpc>
                <a:spcPct val="110000"/>
              </a:lnSpc>
              <a:buClr>
                <a:schemeClr val="accent5"/>
              </a:buClr>
              <a:buFont typeface="Arial" panose="020B0604020202020204" pitchFamily="34" charset="0"/>
              <a:buChar char="•"/>
            </a:pPr>
            <a:r>
              <a:rPr lang="da-DK" sz="2000" dirty="0"/>
              <a:t>Vold og trusler om vold</a:t>
            </a:r>
          </a:p>
          <a:p>
            <a:pPr marL="749808" lvl="1" indent="-457200">
              <a:lnSpc>
                <a:spcPct val="110000"/>
              </a:lnSpc>
              <a:buClr>
                <a:schemeClr val="accent5"/>
              </a:buClr>
              <a:buFont typeface="Arial" panose="020B0604020202020204" pitchFamily="34" charset="0"/>
              <a:buChar char="•"/>
            </a:pPr>
            <a:r>
              <a:rPr lang="da-DK" sz="2000" dirty="0"/>
              <a:t>Trivsel</a:t>
            </a:r>
          </a:p>
          <a:p>
            <a:pPr marL="749808" lvl="1" indent="-457200">
              <a:lnSpc>
                <a:spcPct val="110000"/>
              </a:lnSpc>
              <a:buClr>
                <a:schemeClr val="accent5"/>
              </a:buClr>
              <a:buFont typeface="Arial" panose="020B0604020202020204" pitchFamily="34" charset="0"/>
              <a:buChar char="•"/>
            </a:pPr>
            <a:r>
              <a:rPr lang="da-DK" sz="2000" dirty="0"/>
              <a:t>Konflikter</a:t>
            </a:r>
          </a:p>
          <a:p>
            <a:pPr marL="749808" lvl="1" indent="-457200">
              <a:lnSpc>
                <a:spcPct val="110000"/>
              </a:lnSpc>
              <a:buClr>
                <a:schemeClr val="accent5"/>
              </a:buClr>
              <a:buFont typeface="Arial" panose="020B0604020202020204" pitchFamily="34" charset="0"/>
              <a:buChar char="•"/>
            </a:pPr>
            <a:r>
              <a:rPr lang="da-DK" sz="2000" dirty="0"/>
              <a:t>Støtte fra leder og kolleger</a:t>
            </a:r>
          </a:p>
          <a:p>
            <a:pPr marL="749808" lvl="1" indent="-457200">
              <a:lnSpc>
                <a:spcPct val="110000"/>
              </a:lnSpc>
              <a:buClr>
                <a:schemeClr val="accent5"/>
              </a:buClr>
              <a:buFont typeface="Arial" panose="020B0604020202020204" pitchFamily="34" charset="0"/>
              <a:buChar char="•"/>
            </a:pPr>
            <a:r>
              <a:rPr lang="da-DK" sz="2000" dirty="0"/>
              <a:t>Seksuel chikane</a:t>
            </a:r>
          </a:p>
        </p:txBody>
      </p:sp>
      <p:sp>
        <p:nvSpPr>
          <p:cNvPr id="6" name="Rectangle 3">
            <a:extLst>
              <a:ext uri="{FF2B5EF4-FFF2-40B4-BE49-F238E27FC236}">
                <a16:creationId xmlns:a16="http://schemas.microsoft.com/office/drawing/2014/main" id="{475E03B3-949B-40EE-8049-4AC4A321E610}"/>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5. Hvad er arbejdsmiljø? </a:t>
            </a:r>
          </a:p>
        </p:txBody>
      </p:sp>
      <p:sp>
        <p:nvSpPr>
          <p:cNvPr id="4" name="Parallelogram 3">
            <a:extLst>
              <a:ext uri="{FF2B5EF4-FFF2-40B4-BE49-F238E27FC236}">
                <a16:creationId xmlns:a16="http://schemas.microsoft.com/office/drawing/2014/main" id="{F6213E3D-85F0-98CB-619C-56B4A0701D77}"/>
              </a:ext>
            </a:extLst>
          </p:cNvPr>
          <p:cNvSpPr/>
          <p:nvPr/>
        </p:nvSpPr>
        <p:spPr>
          <a:xfrm>
            <a:off x="656640" y="548653"/>
            <a:ext cx="54393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2">
            <a:extLst>
              <a:ext uri="{FF2B5EF4-FFF2-40B4-BE49-F238E27FC236}">
                <a16:creationId xmlns:a16="http://schemas.microsoft.com/office/drawing/2014/main" id="{617A46A8-10C1-461E-5AAA-BD1B6A95CB03}"/>
              </a:ext>
            </a:extLst>
          </p:cNvPr>
          <p:cNvSpPr txBox="1">
            <a:spLocks/>
          </p:cNvSpPr>
          <p:nvPr/>
        </p:nvSpPr>
        <p:spPr>
          <a:xfrm>
            <a:off x="838200" y="408789"/>
            <a:ext cx="9613392"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PSYKISK ARBEJDSMILJØ</a:t>
            </a:r>
          </a:p>
        </p:txBody>
      </p:sp>
    </p:spTree>
    <p:extLst>
      <p:ext uri="{BB962C8B-B14F-4D97-AF65-F5344CB8AC3E}">
        <p14:creationId xmlns:p14="http://schemas.microsoft.com/office/powerpoint/2010/main" val="510885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8729B-3960-4697-82F1-D388B0F8D52B}"/>
              </a:ext>
            </a:extLst>
          </p:cNvPr>
          <p:cNvSpPr>
            <a:spLocks noGrp="1"/>
          </p:cNvSpPr>
          <p:nvPr>
            <p:ph idx="4294967295"/>
          </p:nvPr>
        </p:nvSpPr>
        <p:spPr>
          <a:xfrm>
            <a:off x="656640" y="2934547"/>
            <a:ext cx="8006379" cy="988906"/>
          </a:xfrm>
        </p:spPr>
        <p:txBody>
          <a:bodyPr>
            <a:noAutofit/>
          </a:bodyPr>
          <a:lstStyle/>
          <a:p>
            <a:r>
              <a:rPr lang="da-DK" dirty="0"/>
              <a:t>Start med at se filmen om den danske model fra DR: </a:t>
            </a:r>
          </a:p>
          <a:p>
            <a:r>
              <a:rPr lang="da-DK" u="sng" dirty="0">
                <a:hlinkClick r:id="rId3"/>
              </a:rPr>
              <a:t>https://www.youtube.com/watch?v=vX0KJLXR6Mw</a:t>
            </a:r>
            <a:r>
              <a:rPr lang="da-DK" u="sng" dirty="0"/>
              <a:t> </a:t>
            </a:r>
            <a:endParaRPr lang="en-GB" baseline="30000" dirty="0"/>
          </a:p>
        </p:txBody>
      </p:sp>
      <p:sp>
        <p:nvSpPr>
          <p:cNvPr id="4" name="Rectangle 3">
            <a:extLst>
              <a:ext uri="{FF2B5EF4-FFF2-40B4-BE49-F238E27FC236}">
                <a16:creationId xmlns:a16="http://schemas.microsoft.com/office/drawing/2014/main" id="{475E03B3-949B-40EE-8049-4AC4A321E610}"/>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6. Den danske model</a:t>
            </a:r>
          </a:p>
        </p:txBody>
      </p:sp>
      <p:sp>
        <p:nvSpPr>
          <p:cNvPr id="5" name="Parallelogram 4">
            <a:extLst>
              <a:ext uri="{FF2B5EF4-FFF2-40B4-BE49-F238E27FC236}">
                <a16:creationId xmlns:a16="http://schemas.microsoft.com/office/drawing/2014/main" id="{765E178A-9BE9-45D0-8C22-3D830070B1EC}"/>
              </a:ext>
            </a:extLst>
          </p:cNvPr>
          <p:cNvSpPr/>
          <p:nvPr/>
        </p:nvSpPr>
        <p:spPr>
          <a:xfrm>
            <a:off x="656640" y="548653"/>
            <a:ext cx="4586619"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D3188441-EFC6-19A9-AFE2-E0D36634C69C}"/>
              </a:ext>
            </a:extLst>
          </p:cNvPr>
          <p:cNvSpPr txBox="1">
            <a:spLocks/>
          </p:cNvSpPr>
          <p:nvPr/>
        </p:nvSpPr>
        <p:spPr>
          <a:xfrm>
            <a:off x="838200" y="408789"/>
            <a:ext cx="6146800"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DEN DANSKE MODEL</a:t>
            </a:r>
          </a:p>
        </p:txBody>
      </p:sp>
      <p:sp>
        <p:nvSpPr>
          <p:cNvPr id="7" name="Parallelogram 6">
            <a:extLst>
              <a:ext uri="{FF2B5EF4-FFF2-40B4-BE49-F238E27FC236}">
                <a16:creationId xmlns:a16="http://schemas.microsoft.com/office/drawing/2014/main" id="{15FD7F61-2F36-B733-8BF4-79711BFECA7B}"/>
              </a:ext>
            </a:extLst>
          </p:cNvPr>
          <p:cNvSpPr/>
          <p:nvPr/>
        </p:nvSpPr>
        <p:spPr>
          <a:xfrm>
            <a:off x="5127971"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16F3B566-47A2-A9E2-A0AB-5275535391A8}"/>
              </a:ext>
            </a:extLst>
          </p:cNvPr>
          <p:cNvSpPr txBox="1">
            <a:spLocks/>
          </p:cNvSpPr>
          <p:nvPr/>
        </p:nvSpPr>
        <p:spPr>
          <a:xfrm>
            <a:off x="5208258"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6</a:t>
            </a:r>
          </a:p>
        </p:txBody>
      </p:sp>
    </p:spTree>
    <p:extLst>
      <p:ext uri="{BB962C8B-B14F-4D97-AF65-F5344CB8AC3E}">
        <p14:creationId xmlns:p14="http://schemas.microsoft.com/office/powerpoint/2010/main" val="3071315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8729B-3960-4697-82F1-D388B0F8D52B}"/>
              </a:ext>
            </a:extLst>
          </p:cNvPr>
          <p:cNvSpPr>
            <a:spLocks noGrp="1"/>
          </p:cNvSpPr>
          <p:nvPr>
            <p:ph idx="4294967295"/>
          </p:nvPr>
        </p:nvSpPr>
        <p:spPr>
          <a:xfrm>
            <a:off x="656640" y="1845734"/>
            <a:ext cx="3946993" cy="4023360"/>
          </a:xfrm>
        </p:spPr>
        <p:txBody>
          <a:bodyPr>
            <a:noAutofit/>
          </a:bodyPr>
          <a:lstStyle/>
          <a:p>
            <a:pPr>
              <a:buClr>
                <a:srgbClr val="FC6B4F"/>
              </a:buClr>
              <a:buFont typeface="Arial" panose="020B0604020202020204" pitchFamily="34" charset="0"/>
              <a:buChar char="•"/>
            </a:pPr>
            <a:r>
              <a:rPr lang="da-DK" dirty="0"/>
              <a:t> Arbejdsmarkedets parter samarbejder for gode vilkår på de danske arbejdspladser.</a:t>
            </a:r>
          </a:p>
          <a:p>
            <a:pPr>
              <a:buClr>
                <a:srgbClr val="FC6B4F"/>
              </a:buClr>
              <a:buFont typeface="Arial" panose="020B0604020202020204" pitchFamily="34" charset="0"/>
              <a:buChar char="•"/>
            </a:pPr>
            <a:endParaRPr lang="da-DK" dirty="0"/>
          </a:p>
          <a:p>
            <a:pPr>
              <a:buClr>
                <a:srgbClr val="FC6B4F"/>
              </a:buClr>
              <a:buFont typeface="Arial" panose="020B0604020202020204" pitchFamily="34" charset="0"/>
              <a:buChar char="•"/>
            </a:pPr>
            <a:r>
              <a:rPr lang="da-DK" dirty="0"/>
              <a:t> Arbejdstilsynet sørger for, at lovgivningen overholdes.</a:t>
            </a:r>
          </a:p>
          <a:p>
            <a:pPr>
              <a:buClr>
                <a:srgbClr val="FC6B4F"/>
              </a:buClr>
              <a:buFont typeface="Arial" panose="020B0604020202020204" pitchFamily="34" charset="0"/>
              <a:buChar char="•"/>
            </a:pPr>
            <a:endParaRPr lang="da-DK" dirty="0"/>
          </a:p>
          <a:p>
            <a:pPr>
              <a:buClr>
                <a:srgbClr val="FC6B4F"/>
              </a:buClr>
              <a:buFont typeface="Arial" panose="020B0604020202020204" pitchFamily="34" charset="0"/>
              <a:buChar char="•"/>
            </a:pPr>
            <a:r>
              <a:rPr lang="da-DK" dirty="0"/>
              <a:t> De kan på hver sin måde hjælpe jer til en god start på arbejdslivet.</a:t>
            </a:r>
            <a:endParaRPr lang="en-GB" baseline="30000" dirty="0"/>
          </a:p>
          <a:p>
            <a:pPr marL="292608" lvl="1" indent="0">
              <a:lnSpc>
                <a:spcPct val="120000"/>
              </a:lnSpc>
              <a:buClr>
                <a:schemeClr val="accent5"/>
              </a:buClr>
              <a:buNone/>
            </a:pPr>
            <a:endParaRPr lang="da-DK" sz="2000" dirty="0"/>
          </a:p>
        </p:txBody>
      </p:sp>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3573" y="3929021"/>
            <a:ext cx="708434" cy="708434"/>
          </a:xfrm>
          <a:prstGeom prst="rect">
            <a:avLst/>
          </a:prstGeom>
        </p:spPr>
      </p:pic>
      <p:pic>
        <p:nvPicPr>
          <p:cNvPr id="9" name="Billed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5941" y="4057132"/>
            <a:ext cx="552450" cy="564856"/>
          </a:xfrm>
          <a:prstGeom prst="rect">
            <a:avLst/>
          </a:prstGeom>
        </p:spPr>
      </p:pic>
      <p:pic>
        <p:nvPicPr>
          <p:cNvPr id="10" name="Billede 9"/>
          <p:cNvPicPr>
            <a:picLocks noChangeAspect="1"/>
          </p:cNvPicPr>
          <p:nvPr/>
        </p:nvPicPr>
        <p:blipFill rotWithShape="1">
          <a:blip r:embed="rId5" cstate="print">
            <a:extLst>
              <a:ext uri="{28A0092B-C50C-407E-A947-70E740481C1C}">
                <a14:useLocalDpi xmlns:a14="http://schemas.microsoft.com/office/drawing/2010/main" val="0"/>
              </a:ext>
            </a:extLst>
          </a:blip>
          <a:srcRect l="12942" t="12712" r="5334" b="13782"/>
          <a:stretch/>
        </p:blipFill>
        <p:spPr>
          <a:xfrm>
            <a:off x="7942615" y="2107628"/>
            <a:ext cx="567870" cy="526942"/>
          </a:xfrm>
          <a:prstGeom prst="rect">
            <a:avLst/>
          </a:prstGeom>
        </p:spPr>
      </p:pic>
      <p:sp>
        <p:nvSpPr>
          <p:cNvPr id="11" name="Rectangle 3">
            <a:extLst>
              <a:ext uri="{FF2B5EF4-FFF2-40B4-BE49-F238E27FC236}">
                <a16:creationId xmlns:a16="http://schemas.microsoft.com/office/drawing/2014/main" id="{475E03B3-949B-40EE-8049-4AC4A321E610}"/>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6. Den danske model</a:t>
            </a:r>
          </a:p>
        </p:txBody>
      </p:sp>
      <p:sp>
        <p:nvSpPr>
          <p:cNvPr id="4" name="Parallelogram 3">
            <a:extLst>
              <a:ext uri="{FF2B5EF4-FFF2-40B4-BE49-F238E27FC236}">
                <a16:creationId xmlns:a16="http://schemas.microsoft.com/office/drawing/2014/main" id="{021E705E-A51B-196D-36EE-9126BFC8F191}"/>
              </a:ext>
            </a:extLst>
          </p:cNvPr>
          <p:cNvSpPr/>
          <p:nvPr/>
        </p:nvSpPr>
        <p:spPr>
          <a:xfrm>
            <a:off x="656640" y="548653"/>
            <a:ext cx="10252152"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F489D7EA-0484-33F7-5455-D744482F222F}"/>
              </a:ext>
            </a:extLst>
          </p:cNvPr>
          <p:cNvSpPr txBox="1">
            <a:spLocks/>
          </p:cNvSpPr>
          <p:nvPr/>
        </p:nvSpPr>
        <p:spPr>
          <a:xfrm>
            <a:off x="838200" y="408789"/>
            <a:ext cx="10372344"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DEN DANSKE MODEL PÅ ARBEJDSMILJØOMRÅDET</a:t>
            </a:r>
          </a:p>
        </p:txBody>
      </p:sp>
      <p:sp>
        <p:nvSpPr>
          <p:cNvPr id="12" name="Pladsholder til indhold 1">
            <a:extLst>
              <a:ext uri="{FF2B5EF4-FFF2-40B4-BE49-F238E27FC236}">
                <a16:creationId xmlns:a16="http://schemas.microsoft.com/office/drawing/2014/main" id="{BBA0AD52-182D-6792-BE91-F013888A5D34}"/>
              </a:ext>
            </a:extLst>
          </p:cNvPr>
          <p:cNvSpPr txBox="1">
            <a:spLocks/>
          </p:cNvSpPr>
          <p:nvPr/>
        </p:nvSpPr>
        <p:spPr>
          <a:xfrm>
            <a:off x="6736841" y="2867285"/>
            <a:ext cx="2979419" cy="6515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da-DK" sz="1600" b="1" dirty="0"/>
              <a:t>ARBEJDSGIVER</a:t>
            </a:r>
            <a:br>
              <a:rPr lang="da-DK" sz="1600" b="1" dirty="0"/>
            </a:br>
            <a:r>
              <a:rPr lang="da-DK" sz="1600" b="1" dirty="0"/>
              <a:t>-FORENING</a:t>
            </a:r>
          </a:p>
          <a:p>
            <a:pPr algn="ctr"/>
            <a:endParaRPr lang="da-DK" sz="1600" dirty="0"/>
          </a:p>
        </p:txBody>
      </p:sp>
      <p:sp>
        <p:nvSpPr>
          <p:cNvPr id="13" name="Pladsholder til indhold 1">
            <a:extLst>
              <a:ext uri="{FF2B5EF4-FFF2-40B4-BE49-F238E27FC236}">
                <a16:creationId xmlns:a16="http://schemas.microsoft.com/office/drawing/2014/main" id="{015A5D44-81FE-2229-1207-176EDCEA560B}"/>
              </a:ext>
            </a:extLst>
          </p:cNvPr>
          <p:cNvSpPr txBox="1">
            <a:spLocks/>
          </p:cNvSpPr>
          <p:nvPr/>
        </p:nvSpPr>
        <p:spPr>
          <a:xfrm>
            <a:off x="5820601" y="4763366"/>
            <a:ext cx="2979419" cy="6515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da-DK" sz="1600" b="1" dirty="0"/>
              <a:t>FAGFORENING</a:t>
            </a:r>
          </a:p>
          <a:p>
            <a:pPr algn="ctr"/>
            <a:endParaRPr lang="da-DK" sz="1600" dirty="0"/>
          </a:p>
        </p:txBody>
      </p:sp>
      <p:sp>
        <p:nvSpPr>
          <p:cNvPr id="14" name="Pladsholder til indhold 1">
            <a:extLst>
              <a:ext uri="{FF2B5EF4-FFF2-40B4-BE49-F238E27FC236}">
                <a16:creationId xmlns:a16="http://schemas.microsoft.com/office/drawing/2014/main" id="{6D2E3C94-C053-6E8A-B3CC-B63A65C45C35}"/>
              </a:ext>
            </a:extLst>
          </p:cNvPr>
          <p:cNvSpPr txBox="1">
            <a:spLocks/>
          </p:cNvSpPr>
          <p:nvPr/>
        </p:nvSpPr>
        <p:spPr>
          <a:xfrm>
            <a:off x="7832457" y="4763366"/>
            <a:ext cx="2979419" cy="6515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da-DK" sz="1600" b="1" dirty="0"/>
              <a:t>ARBEJDSTILSYN</a:t>
            </a:r>
          </a:p>
          <a:p>
            <a:pPr algn="ctr"/>
            <a:endParaRPr lang="da-DK" sz="1600" dirty="0"/>
          </a:p>
        </p:txBody>
      </p:sp>
      <p:sp>
        <p:nvSpPr>
          <p:cNvPr id="15" name="Ellipse 14">
            <a:extLst>
              <a:ext uri="{FF2B5EF4-FFF2-40B4-BE49-F238E27FC236}">
                <a16:creationId xmlns:a16="http://schemas.microsoft.com/office/drawing/2014/main" id="{7B5E1C00-A31A-F9C4-A9CF-45C5CA99DCA3}"/>
              </a:ext>
            </a:extLst>
          </p:cNvPr>
          <p:cNvSpPr/>
          <p:nvPr/>
        </p:nvSpPr>
        <p:spPr>
          <a:xfrm>
            <a:off x="6986833" y="1748603"/>
            <a:ext cx="2456120" cy="2456120"/>
          </a:xfrm>
          <a:prstGeom prst="ellipse">
            <a:avLst/>
          </a:prstGeom>
          <a:noFill/>
          <a:ln>
            <a:solidFill>
              <a:srgbClr val="FC6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a:extLst>
              <a:ext uri="{FF2B5EF4-FFF2-40B4-BE49-F238E27FC236}">
                <a16:creationId xmlns:a16="http://schemas.microsoft.com/office/drawing/2014/main" id="{6B49E195-C43D-8D01-1146-C5317823725E}"/>
              </a:ext>
            </a:extLst>
          </p:cNvPr>
          <p:cNvSpPr/>
          <p:nvPr/>
        </p:nvSpPr>
        <p:spPr>
          <a:xfrm>
            <a:off x="6096000" y="3349342"/>
            <a:ext cx="2456120" cy="2456120"/>
          </a:xfrm>
          <a:prstGeom prst="ellipse">
            <a:avLst/>
          </a:prstGeom>
          <a:noFill/>
          <a:ln>
            <a:solidFill>
              <a:srgbClr val="FC6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 name="Ellipse 16">
            <a:extLst>
              <a:ext uri="{FF2B5EF4-FFF2-40B4-BE49-F238E27FC236}">
                <a16:creationId xmlns:a16="http://schemas.microsoft.com/office/drawing/2014/main" id="{0E44F2EA-62D9-E235-F458-ABF3AB54C50C}"/>
              </a:ext>
            </a:extLst>
          </p:cNvPr>
          <p:cNvSpPr/>
          <p:nvPr/>
        </p:nvSpPr>
        <p:spPr>
          <a:xfrm>
            <a:off x="8031126" y="3349342"/>
            <a:ext cx="2456120" cy="2456120"/>
          </a:xfrm>
          <a:prstGeom prst="ellipse">
            <a:avLst/>
          </a:prstGeom>
          <a:noFill/>
          <a:ln>
            <a:solidFill>
              <a:srgbClr val="FC6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9899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279" y="1230506"/>
            <a:ext cx="8372549" cy="3798611"/>
          </a:xfrm>
          <a:prstGeom prst="rect">
            <a:avLst/>
          </a:prstGeom>
        </p:spPr>
      </p:pic>
      <p:sp>
        <p:nvSpPr>
          <p:cNvPr id="10" name="Afrundet rektangel 9"/>
          <p:cNvSpPr/>
          <p:nvPr/>
        </p:nvSpPr>
        <p:spPr>
          <a:xfrm>
            <a:off x="7573021" y="5079021"/>
            <a:ext cx="2464114" cy="6594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dirty="0"/>
              <a:t>Arbejdsmiljørådgiverne</a:t>
            </a:r>
          </a:p>
          <a:p>
            <a:pPr algn="ctr"/>
            <a:r>
              <a:rPr lang="da-DK" sz="1200" dirty="0"/>
              <a:t>Arbejdsmedicinske klinikker</a:t>
            </a:r>
          </a:p>
          <a:p>
            <a:pPr algn="ctr"/>
            <a:r>
              <a:rPr lang="da-DK" sz="1200" dirty="0"/>
              <a:t>Arbejdsmiljøklagenævnet</a:t>
            </a:r>
          </a:p>
        </p:txBody>
      </p:sp>
      <p:sp>
        <p:nvSpPr>
          <p:cNvPr id="11" name="Afrundet rektangel 10"/>
          <p:cNvSpPr/>
          <p:nvPr/>
        </p:nvSpPr>
        <p:spPr>
          <a:xfrm>
            <a:off x="7573021" y="4235151"/>
            <a:ext cx="2464114" cy="659491"/>
          </a:xfrm>
          <a:prstGeom prst="roundRect">
            <a:avLst/>
          </a:prstGeom>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dirty="0"/>
              <a:t>Det Nationale Forskningscenter for Arbejdsmiljø</a:t>
            </a:r>
          </a:p>
        </p:txBody>
      </p:sp>
      <p:sp>
        <p:nvSpPr>
          <p:cNvPr id="6" name="Rectangle 3">
            <a:extLst>
              <a:ext uri="{FF2B5EF4-FFF2-40B4-BE49-F238E27FC236}">
                <a16:creationId xmlns:a16="http://schemas.microsoft.com/office/drawing/2014/main" id="{475E03B3-949B-40EE-8049-4AC4A321E610}"/>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6. Den danske model</a:t>
            </a:r>
          </a:p>
        </p:txBody>
      </p:sp>
      <p:sp>
        <p:nvSpPr>
          <p:cNvPr id="2" name="Parallelogram 1">
            <a:extLst>
              <a:ext uri="{FF2B5EF4-FFF2-40B4-BE49-F238E27FC236}">
                <a16:creationId xmlns:a16="http://schemas.microsoft.com/office/drawing/2014/main" id="{CFC91FEF-3C0D-BF8A-26DF-D3458173663E}"/>
              </a:ext>
            </a:extLst>
          </p:cNvPr>
          <p:cNvSpPr/>
          <p:nvPr/>
        </p:nvSpPr>
        <p:spPr>
          <a:xfrm>
            <a:off x="656641" y="548653"/>
            <a:ext cx="565910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itel 2">
            <a:extLst>
              <a:ext uri="{FF2B5EF4-FFF2-40B4-BE49-F238E27FC236}">
                <a16:creationId xmlns:a16="http://schemas.microsoft.com/office/drawing/2014/main" id="{FAF3CA71-616B-E587-36C4-CC6478D5BB20}"/>
              </a:ext>
            </a:extLst>
          </p:cNvPr>
          <p:cNvSpPr txBox="1">
            <a:spLocks/>
          </p:cNvSpPr>
          <p:nvPr/>
        </p:nvSpPr>
        <p:spPr>
          <a:xfrm>
            <a:off x="838200" y="408789"/>
            <a:ext cx="10372344"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ARBEJDSMILJØSYSTEMET</a:t>
            </a:r>
          </a:p>
        </p:txBody>
      </p:sp>
    </p:spTree>
    <p:extLst>
      <p:ext uri="{BB962C8B-B14F-4D97-AF65-F5344CB8AC3E}">
        <p14:creationId xmlns:p14="http://schemas.microsoft.com/office/powerpoint/2010/main" val="2434724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6C23040-A599-4D6B-9D96-28ECF5F559A8}"/>
              </a:ext>
            </a:extLst>
          </p:cNvPr>
          <p:cNvSpPr>
            <a:spLocks noGrp="1"/>
          </p:cNvSpPr>
          <p:nvPr>
            <p:ph sz="quarter" idx="4294967295"/>
          </p:nvPr>
        </p:nvSpPr>
        <p:spPr>
          <a:xfrm>
            <a:off x="656640" y="1781262"/>
            <a:ext cx="10058400" cy="3987800"/>
          </a:xfrm>
        </p:spPr>
        <p:txBody>
          <a:bodyPr/>
          <a:lstStyle/>
          <a:p>
            <a:pPr>
              <a:lnSpc>
                <a:spcPct val="100000"/>
              </a:lnSpc>
              <a:buClr>
                <a:schemeClr val="accent5"/>
              </a:buClr>
              <a:buFont typeface="Arial" panose="020B0604020202020204" pitchFamily="34" charset="0"/>
              <a:buChar char="•"/>
            </a:pPr>
            <a:r>
              <a:rPr lang="da-DK" dirty="0"/>
              <a:t> at medarbejderne ikke bliver syge på grund af hverken det fysiske eller det psykiske </a:t>
            </a:r>
            <a:br>
              <a:rPr lang="da-DK" dirty="0"/>
            </a:br>
            <a:r>
              <a:rPr lang="da-DK" dirty="0"/>
              <a:t>arbejdsmiljø.</a:t>
            </a:r>
          </a:p>
          <a:p>
            <a:pPr>
              <a:lnSpc>
                <a:spcPct val="100000"/>
              </a:lnSpc>
              <a:buClr>
                <a:schemeClr val="accent5"/>
              </a:buClr>
              <a:buFont typeface="Arial" panose="020B0604020202020204" pitchFamily="34" charset="0"/>
              <a:buChar char="•"/>
            </a:pPr>
            <a:r>
              <a:rPr lang="da-DK" dirty="0"/>
              <a:t> at oplære og instruere medarbejderne, så de kan udføre deres arbejde forsvarligt, så de ikke kommer til skade, samt føre tilsyn med arbejdet.</a:t>
            </a:r>
          </a:p>
          <a:p>
            <a:pPr>
              <a:lnSpc>
                <a:spcPct val="100000"/>
              </a:lnSpc>
              <a:buClr>
                <a:schemeClr val="accent5"/>
              </a:buClr>
              <a:buFont typeface="Arial" panose="020B0604020202020204" pitchFamily="34" charset="0"/>
              <a:buChar char="•"/>
            </a:pPr>
            <a:r>
              <a:rPr lang="da-DK" dirty="0"/>
              <a:t> at indrette arbejdsstedet, så ingen kommer til skade.</a:t>
            </a:r>
          </a:p>
          <a:p>
            <a:pPr>
              <a:lnSpc>
                <a:spcPct val="100000"/>
              </a:lnSpc>
              <a:buClr>
                <a:schemeClr val="accent5"/>
              </a:buClr>
              <a:buFont typeface="Arial" panose="020B0604020202020204" pitchFamily="34" charset="0"/>
              <a:buChar char="•"/>
            </a:pPr>
            <a:r>
              <a:rPr lang="da-DK" dirty="0"/>
              <a:t> at det fornødne sikkerhedsudstyr og værnemidler, fx sikkerhedssko eller hjelm, er til stede og anvendes efter den instruktion, der er givet. </a:t>
            </a:r>
          </a:p>
          <a:p>
            <a:pPr>
              <a:lnSpc>
                <a:spcPct val="100000"/>
              </a:lnSpc>
              <a:buClr>
                <a:schemeClr val="accent5"/>
              </a:buClr>
              <a:buFont typeface="Arial" panose="020B0604020202020204" pitchFamily="34" charset="0"/>
              <a:buChar char="•"/>
            </a:pPr>
            <a:r>
              <a:rPr lang="da-DK" dirty="0"/>
              <a:t> at der er en arbejdsmiljøorganisation og en valgt arbejdsmiljørepræsentant, hvis der er 10 eller flere ansatte. </a:t>
            </a:r>
          </a:p>
        </p:txBody>
      </p:sp>
      <p:sp>
        <p:nvSpPr>
          <p:cNvPr id="4" name="Rectangle 3">
            <a:extLst>
              <a:ext uri="{FF2B5EF4-FFF2-40B4-BE49-F238E27FC236}">
                <a16:creationId xmlns:a16="http://schemas.microsoft.com/office/drawing/2014/main" id="{82D9E34A-A64A-4054-A2C8-7057F0B55E09}"/>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6. Den danske model</a:t>
            </a:r>
          </a:p>
        </p:txBody>
      </p:sp>
      <p:sp>
        <p:nvSpPr>
          <p:cNvPr id="5" name="Parallelogram 4">
            <a:extLst>
              <a:ext uri="{FF2B5EF4-FFF2-40B4-BE49-F238E27FC236}">
                <a16:creationId xmlns:a16="http://schemas.microsoft.com/office/drawing/2014/main" id="{81AD4D9E-7239-5B3D-487D-84160D3F38EC}"/>
              </a:ext>
            </a:extLst>
          </p:cNvPr>
          <p:cNvSpPr/>
          <p:nvPr/>
        </p:nvSpPr>
        <p:spPr>
          <a:xfrm>
            <a:off x="656640" y="548653"/>
            <a:ext cx="10252152"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E7968A3F-E28E-6E86-E33B-9E09275D9B9D}"/>
              </a:ext>
            </a:extLst>
          </p:cNvPr>
          <p:cNvSpPr txBox="1">
            <a:spLocks/>
          </p:cNvSpPr>
          <p:nvPr/>
        </p:nvSpPr>
        <p:spPr>
          <a:xfrm>
            <a:off x="838200" y="408789"/>
            <a:ext cx="10372344"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ARBEJDSGIVEREN HAR PLIGT TIL AT SØRGE FOR</a:t>
            </a:r>
          </a:p>
        </p:txBody>
      </p:sp>
    </p:spTree>
    <p:extLst>
      <p:ext uri="{BB962C8B-B14F-4D97-AF65-F5344CB8AC3E}">
        <p14:creationId xmlns:p14="http://schemas.microsoft.com/office/powerpoint/2010/main" val="195867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2D75753-EFDC-499E-AE93-604828C8ABB0}"/>
              </a:ext>
            </a:extLst>
          </p:cNvPr>
          <p:cNvSpPr>
            <a:spLocks noGrp="1"/>
          </p:cNvSpPr>
          <p:nvPr>
            <p:ph sz="quarter" idx="4294967295"/>
          </p:nvPr>
        </p:nvSpPr>
        <p:spPr>
          <a:xfrm>
            <a:off x="656640" y="1888841"/>
            <a:ext cx="10058400" cy="3987800"/>
          </a:xfrm>
        </p:spPr>
        <p:txBody>
          <a:bodyPr>
            <a:normAutofit/>
          </a:bodyPr>
          <a:lstStyle/>
          <a:p>
            <a:pPr lvl="0">
              <a:lnSpc>
                <a:spcPct val="100000"/>
              </a:lnSpc>
              <a:buClr>
                <a:schemeClr val="accent5"/>
              </a:buClr>
              <a:buFont typeface="Arial" panose="020B0604020202020204" pitchFamily="34" charset="0"/>
              <a:buChar char="•"/>
            </a:pPr>
            <a:r>
              <a:rPr lang="da-DK" dirty="0"/>
              <a:t> at rette sig efter den instruktion og oplæring, man har modtaget.</a:t>
            </a:r>
          </a:p>
          <a:p>
            <a:pPr lvl="0">
              <a:lnSpc>
                <a:spcPct val="100000"/>
              </a:lnSpc>
              <a:buClr>
                <a:schemeClr val="accent5"/>
              </a:buClr>
              <a:buFont typeface="Arial" panose="020B0604020202020204" pitchFamily="34" charset="0"/>
              <a:buChar char="•"/>
            </a:pPr>
            <a:r>
              <a:rPr lang="da-DK" dirty="0"/>
              <a:t> at anvende de hjælpemidler og værnemidler, man har fået anvist.</a:t>
            </a:r>
          </a:p>
          <a:p>
            <a:pPr lvl="0">
              <a:lnSpc>
                <a:spcPct val="100000"/>
              </a:lnSpc>
              <a:buClr>
                <a:schemeClr val="accent5"/>
              </a:buClr>
              <a:buFont typeface="Arial" panose="020B0604020202020204" pitchFamily="34" charset="0"/>
              <a:buChar char="•"/>
            </a:pPr>
            <a:r>
              <a:rPr lang="da-DK" dirty="0"/>
              <a:t> at meddele det til arbejdspladsens arbejdsmiljørepræsentant, hvis der opstår fejl og mangler, som man selv eller kollegerne ikke selv kan rette.</a:t>
            </a:r>
          </a:p>
          <a:p>
            <a:pPr lvl="0">
              <a:lnSpc>
                <a:spcPct val="100000"/>
              </a:lnSpc>
              <a:buClr>
                <a:schemeClr val="accent5"/>
              </a:buClr>
              <a:buFont typeface="Arial" panose="020B0604020202020204" pitchFamily="34" charset="0"/>
              <a:buChar char="•"/>
            </a:pPr>
            <a:r>
              <a:rPr lang="da-DK" dirty="0"/>
              <a:t> at have en sikker adfærd på arbejdspladsen.</a:t>
            </a:r>
          </a:p>
          <a:p>
            <a:pPr lvl="0">
              <a:lnSpc>
                <a:spcPct val="100000"/>
              </a:lnSpc>
              <a:buClr>
                <a:schemeClr val="accent5"/>
              </a:buClr>
              <a:buFont typeface="Arial" panose="020B0604020202020204" pitchFamily="34" charset="0"/>
              <a:buChar char="•"/>
            </a:pPr>
            <a:r>
              <a:rPr lang="da-DK" dirty="0"/>
              <a:t> at bidrage til at fremme et godt psykisk arbejdsmiljø.</a:t>
            </a:r>
          </a:p>
          <a:p>
            <a:pPr lvl="0">
              <a:lnSpc>
                <a:spcPct val="100000"/>
              </a:lnSpc>
              <a:buClr>
                <a:schemeClr val="accent5"/>
              </a:buClr>
              <a:buFont typeface="Wingdings" panose="05000000000000000000" pitchFamily="2" charset="2"/>
              <a:buChar char="§"/>
            </a:pPr>
            <a:endParaRPr lang="da-DK" dirty="0"/>
          </a:p>
          <a:p>
            <a:pPr marL="0" lvl="0" indent="0">
              <a:lnSpc>
                <a:spcPct val="100000"/>
              </a:lnSpc>
              <a:buClr>
                <a:schemeClr val="accent5"/>
              </a:buClr>
              <a:buNone/>
            </a:pPr>
            <a:r>
              <a:rPr lang="da-DK" dirty="0"/>
              <a:t>Frem for alt: Brug din sunde fornuft  </a:t>
            </a:r>
          </a:p>
        </p:txBody>
      </p:sp>
      <p:sp>
        <p:nvSpPr>
          <p:cNvPr id="4" name="Rectangle 3">
            <a:extLst>
              <a:ext uri="{FF2B5EF4-FFF2-40B4-BE49-F238E27FC236}">
                <a16:creationId xmlns:a16="http://schemas.microsoft.com/office/drawing/2014/main" id="{E48DF5D0-EEBA-489F-9AD0-47052AD41FAD}"/>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6. Den danske model </a:t>
            </a:r>
          </a:p>
        </p:txBody>
      </p:sp>
      <p:sp>
        <p:nvSpPr>
          <p:cNvPr id="5" name="Parallelogram 4">
            <a:extLst>
              <a:ext uri="{FF2B5EF4-FFF2-40B4-BE49-F238E27FC236}">
                <a16:creationId xmlns:a16="http://schemas.microsoft.com/office/drawing/2014/main" id="{6E5F0C9F-F01E-80F2-649A-5FA21C7071FE}"/>
              </a:ext>
            </a:extLst>
          </p:cNvPr>
          <p:cNvSpPr/>
          <p:nvPr/>
        </p:nvSpPr>
        <p:spPr>
          <a:xfrm>
            <a:off x="656639" y="548653"/>
            <a:ext cx="11294355"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82B71121-4218-888B-BE0A-19EF966D261B}"/>
              </a:ext>
            </a:extLst>
          </p:cNvPr>
          <p:cNvSpPr txBox="1">
            <a:spLocks/>
          </p:cNvSpPr>
          <p:nvPr/>
        </p:nvSpPr>
        <p:spPr>
          <a:xfrm>
            <a:off x="838199" y="408789"/>
            <a:ext cx="11112795"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SOM ANSAT – OGSÅ I FRITIDSJOB – HAR MAN PLIGT TIL</a:t>
            </a:r>
          </a:p>
        </p:txBody>
      </p:sp>
    </p:spTree>
    <p:extLst>
      <p:ext uri="{BB962C8B-B14F-4D97-AF65-F5344CB8AC3E}">
        <p14:creationId xmlns:p14="http://schemas.microsoft.com/office/powerpoint/2010/main" val="220067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7AD17CD-FFC9-4735-8691-833A8693C4EA}"/>
              </a:ext>
            </a:extLst>
          </p:cNvPr>
          <p:cNvSpPr>
            <a:spLocks noGrp="1"/>
          </p:cNvSpPr>
          <p:nvPr>
            <p:ph sz="quarter" idx="4294967295"/>
          </p:nvPr>
        </p:nvSpPr>
        <p:spPr>
          <a:xfrm>
            <a:off x="656640" y="2463400"/>
            <a:ext cx="7668653" cy="1247217"/>
          </a:xfrm>
        </p:spPr>
        <p:txBody>
          <a:bodyPr>
            <a:noAutofit/>
          </a:bodyPr>
          <a:lstStyle/>
          <a:p>
            <a:pPr marL="0" indent="0">
              <a:lnSpc>
                <a:spcPct val="110000"/>
              </a:lnSpc>
              <a:spcBef>
                <a:spcPts val="0"/>
              </a:spcBef>
              <a:spcAft>
                <a:spcPts val="0"/>
              </a:spcAft>
              <a:buNone/>
            </a:pPr>
            <a:r>
              <a:rPr lang="da-DK" dirty="0"/>
              <a:t>Der gælder særlige arbejdsmiljøregler for unge under 18 år. </a:t>
            </a:r>
          </a:p>
          <a:p>
            <a:pPr>
              <a:lnSpc>
                <a:spcPct val="110000"/>
              </a:lnSpc>
              <a:spcBef>
                <a:spcPts val="0"/>
              </a:spcBef>
              <a:spcAft>
                <a:spcPts val="0"/>
              </a:spcAft>
            </a:pPr>
            <a:endParaRPr lang="da-DK" dirty="0"/>
          </a:p>
          <a:p>
            <a:pPr marL="0" indent="0">
              <a:lnSpc>
                <a:spcPct val="110000"/>
              </a:lnSpc>
              <a:spcBef>
                <a:spcPts val="0"/>
              </a:spcBef>
              <a:spcAft>
                <a:spcPts val="0"/>
              </a:spcAft>
              <a:buNone/>
            </a:pPr>
            <a:r>
              <a:rPr lang="da-DK" dirty="0"/>
              <a:t>Se Arbejdstilsynets vejledning.</a:t>
            </a:r>
          </a:p>
          <a:p>
            <a:pPr>
              <a:lnSpc>
                <a:spcPct val="110000"/>
              </a:lnSpc>
              <a:spcBef>
                <a:spcPts val="0"/>
              </a:spcBef>
              <a:spcAft>
                <a:spcPts val="0"/>
              </a:spcAft>
            </a:pPr>
            <a:endParaRPr lang="da-DK" sz="1400" i="1" dirty="0"/>
          </a:p>
          <a:p>
            <a:pPr>
              <a:spcBef>
                <a:spcPts val="0"/>
              </a:spcBef>
              <a:spcAft>
                <a:spcPts val="0"/>
              </a:spcAft>
            </a:pPr>
            <a:endParaRPr lang="da-DK" i="1" dirty="0"/>
          </a:p>
          <a:p>
            <a:pPr>
              <a:spcBef>
                <a:spcPts val="0"/>
              </a:spcBef>
              <a:spcAft>
                <a:spcPts val="0"/>
              </a:spcAft>
            </a:pPr>
            <a:endParaRPr lang="da-DK" i="1" dirty="0"/>
          </a:p>
        </p:txBody>
      </p:sp>
      <p:sp>
        <p:nvSpPr>
          <p:cNvPr id="8" name="Rectangle 7">
            <a:extLst>
              <a:ext uri="{FF2B5EF4-FFF2-40B4-BE49-F238E27FC236}">
                <a16:creationId xmlns:a16="http://schemas.microsoft.com/office/drawing/2014/main" id="{AF5009B8-7499-4954-93BA-F49CC5C3C176}"/>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7. Regler for unge under 18 år</a:t>
            </a:r>
          </a:p>
        </p:txBody>
      </p:sp>
      <p:sp>
        <p:nvSpPr>
          <p:cNvPr id="4" name="Parallelogram 3">
            <a:extLst>
              <a:ext uri="{FF2B5EF4-FFF2-40B4-BE49-F238E27FC236}">
                <a16:creationId xmlns:a16="http://schemas.microsoft.com/office/drawing/2014/main" id="{FE08639B-5E64-297E-0DAC-9745625C1CB6}"/>
              </a:ext>
            </a:extLst>
          </p:cNvPr>
          <p:cNvSpPr/>
          <p:nvPr/>
        </p:nvSpPr>
        <p:spPr>
          <a:xfrm>
            <a:off x="656640" y="548653"/>
            <a:ext cx="7009434"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itel 2">
            <a:extLst>
              <a:ext uri="{FF2B5EF4-FFF2-40B4-BE49-F238E27FC236}">
                <a16:creationId xmlns:a16="http://schemas.microsoft.com/office/drawing/2014/main" id="{90D40D9D-3F40-05CE-0341-C9C2C0725B39}"/>
              </a:ext>
            </a:extLst>
          </p:cNvPr>
          <p:cNvSpPr txBox="1">
            <a:spLocks/>
          </p:cNvSpPr>
          <p:nvPr/>
        </p:nvSpPr>
        <p:spPr>
          <a:xfrm>
            <a:off x="838200" y="408789"/>
            <a:ext cx="10372344"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REGLER FOR UNGE UNDER 18 ÅR</a:t>
            </a:r>
          </a:p>
        </p:txBody>
      </p:sp>
      <p:sp>
        <p:nvSpPr>
          <p:cNvPr id="6" name="Parallelogram 5">
            <a:extLst>
              <a:ext uri="{FF2B5EF4-FFF2-40B4-BE49-F238E27FC236}">
                <a16:creationId xmlns:a16="http://schemas.microsoft.com/office/drawing/2014/main" id="{90672A8C-06B8-1D2D-C287-BC0EAA3D80AF}"/>
              </a:ext>
            </a:extLst>
          </p:cNvPr>
          <p:cNvSpPr/>
          <p:nvPr/>
        </p:nvSpPr>
        <p:spPr>
          <a:xfrm>
            <a:off x="7556346"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Undertitel 2">
            <a:extLst>
              <a:ext uri="{FF2B5EF4-FFF2-40B4-BE49-F238E27FC236}">
                <a16:creationId xmlns:a16="http://schemas.microsoft.com/office/drawing/2014/main" id="{B25BA574-9F1A-91B9-1AF4-6AEA689ABE7E}"/>
              </a:ext>
            </a:extLst>
          </p:cNvPr>
          <p:cNvSpPr txBox="1">
            <a:spLocks/>
          </p:cNvSpPr>
          <p:nvPr/>
        </p:nvSpPr>
        <p:spPr>
          <a:xfrm>
            <a:off x="7636633"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7</a:t>
            </a:r>
          </a:p>
        </p:txBody>
      </p:sp>
    </p:spTree>
    <p:extLst>
      <p:ext uri="{BB962C8B-B14F-4D97-AF65-F5344CB8AC3E}">
        <p14:creationId xmlns:p14="http://schemas.microsoft.com/office/powerpoint/2010/main" val="1633065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9D17164-7921-4951-B5AE-640870B35B6B}"/>
              </a:ext>
            </a:extLst>
          </p:cNvPr>
          <p:cNvSpPr>
            <a:spLocks noGrp="1"/>
          </p:cNvSpPr>
          <p:nvPr>
            <p:ph sz="quarter" idx="4294967295"/>
          </p:nvPr>
        </p:nvSpPr>
        <p:spPr>
          <a:xfrm>
            <a:off x="656639" y="1649877"/>
            <a:ext cx="10058400" cy="3987800"/>
          </a:xfrm>
        </p:spPr>
        <p:txBody>
          <a:bodyPr>
            <a:normAutofit fontScale="92500"/>
          </a:bodyPr>
          <a:lstStyle/>
          <a:p>
            <a:pPr fontAlgn="base"/>
            <a:r>
              <a:rPr lang="da-DK" dirty="0"/>
              <a:t>Arbejdstiden for unge, som er fyldt 15 år, og som ikke er omfattet af undervisningspligten, må ikke overstige den sædvanlige arbejdstid for voksne, der er beskæftiget i samme fag.</a:t>
            </a:r>
            <a:br>
              <a:rPr lang="da-DK" dirty="0"/>
            </a:br>
            <a:br>
              <a:rPr lang="da-DK" dirty="0"/>
            </a:br>
            <a:r>
              <a:rPr lang="da-DK" dirty="0"/>
              <a:t>Arbejdstiden må endvidere ikke overstige 8 timer om dagen og 40 timer om ugen. Når den daglige arbejdstid er på 8 timer, skal den ligge samlet.</a:t>
            </a:r>
            <a:br>
              <a:rPr lang="da-DK" dirty="0"/>
            </a:br>
            <a:br>
              <a:rPr lang="da-DK" dirty="0"/>
            </a:br>
            <a:r>
              <a:rPr lang="da-DK" dirty="0"/>
              <a:t>I særlige tilfælde, hvor det er nødvendigt på grund af arbejdets karakter, kan arbejdstiden for unge, som er beskæftiget i landbruget, overstige 8 timer om dagen og 40 timer om ugen.</a:t>
            </a:r>
            <a:br>
              <a:rPr lang="da-DK" dirty="0"/>
            </a:br>
            <a:br>
              <a:rPr lang="da-DK" dirty="0"/>
            </a:br>
            <a:r>
              <a:rPr lang="da-DK" dirty="0"/>
              <a:t>Den ugentlige arbejdstid må dog aldrig overstige 48 timer i gennemsnit over en 4 måneders periode. </a:t>
            </a:r>
          </a:p>
          <a:p>
            <a:pPr fontAlgn="base"/>
            <a:r>
              <a:rPr lang="da-DK" dirty="0"/>
              <a:t>Hvis den daglige arbejdstid overstiger 4,5 timer, skal unge under 18 år have en pause på mindst 30 minutter. Pausen kan ikke placeres ved arbejdets begyndelse eller ved arbejdets slutning.</a:t>
            </a:r>
          </a:p>
          <a:p>
            <a:endParaRPr lang="da-DK" dirty="0"/>
          </a:p>
        </p:txBody>
      </p:sp>
      <p:sp>
        <p:nvSpPr>
          <p:cNvPr id="4" name="Rectangle 3">
            <a:extLst>
              <a:ext uri="{FF2B5EF4-FFF2-40B4-BE49-F238E27FC236}">
                <a16:creationId xmlns:a16="http://schemas.microsoft.com/office/drawing/2014/main" id="{D04FE1FA-E1B6-48F0-BC4A-FF57C565531D}"/>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7. Regler for unge under 18 år</a:t>
            </a:r>
          </a:p>
        </p:txBody>
      </p:sp>
      <p:sp>
        <p:nvSpPr>
          <p:cNvPr id="7" name="Parallelogram 6">
            <a:extLst>
              <a:ext uri="{FF2B5EF4-FFF2-40B4-BE49-F238E27FC236}">
                <a16:creationId xmlns:a16="http://schemas.microsoft.com/office/drawing/2014/main" id="{8B275706-DB8A-6C81-5CD3-BBC4341FA804}"/>
              </a:ext>
            </a:extLst>
          </p:cNvPr>
          <p:cNvSpPr/>
          <p:nvPr/>
        </p:nvSpPr>
        <p:spPr>
          <a:xfrm>
            <a:off x="656639" y="548653"/>
            <a:ext cx="7700552"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2">
            <a:extLst>
              <a:ext uri="{FF2B5EF4-FFF2-40B4-BE49-F238E27FC236}">
                <a16:creationId xmlns:a16="http://schemas.microsoft.com/office/drawing/2014/main" id="{C90F1BCD-44E7-8183-795B-5F0F05BF5418}"/>
              </a:ext>
            </a:extLst>
          </p:cNvPr>
          <p:cNvSpPr txBox="1">
            <a:spLocks/>
          </p:cNvSpPr>
          <p:nvPr/>
        </p:nvSpPr>
        <p:spPr>
          <a:xfrm>
            <a:off x="838200" y="408789"/>
            <a:ext cx="10372344"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ARBEJDSTID, HVILETID OG FRIDØGN</a:t>
            </a:r>
          </a:p>
        </p:txBody>
      </p:sp>
    </p:spTree>
    <p:extLst>
      <p:ext uri="{BB962C8B-B14F-4D97-AF65-F5344CB8AC3E}">
        <p14:creationId xmlns:p14="http://schemas.microsoft.com/office/powerpoint/2010/main" val="1741942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226D24EA-6C02-43E8-95DB-C3B0D0CACEC4}"/>
              </a:ext>
            </a:extLst>
          </p:cNvPr>
          <p:cNvSpPr>
            <a:spLocks noGrp="1"/>
          </p:cNvSpPr>
          <p:nvPr>
            <p:ph sz="quarter" idx="4294967295"/>
          </p:nvPr>
        </p:nvSpPr>
        <p:spPr>
          <a:xfrm>
            <a:off x="656639" y="1579821"/>
            <a:ext cx="10058400" cy="4196080"/>
          </a:xfrm>
        </p:spPr>
        <p:txBody>
          <a:bodyPr>
            <a:normAutofit fontScale="25000" lnSpcReduction="20000"/>
          </a:bodyPr>
          <a:lstStyle/>
          <a:p>
            <a:pPr>
              <a:lnSpc>
                <a:spcPct val="110000"/>
              </a:lnSpc>
            </a:pPr>
            <a:r>
              <a:rPr lang="da-DK" sz="8000" dirty="0"/>
              <a:t>De unge skal have en sammenhængende hvileperiode på mindst 12 timer i døgnet og må ikke arbejde i tidsrummet fra kl. 20.00 til kl. 6.00.  </a:t>
            </a:r>
          </a:p>
          <a:p>
            <a:pPr>
              <a:lnSpc>
                <a:spcPct val="110000"/>
              </a:lnSpc>
            </a:pPr>
            <a:r>
              <a:rPr lang="da-DK" sz="8000" dirty="0"/>
              <a:t>Ikke-undervisningspligtige unge, som er fyldt 15 år, må dog i visse tilfælde starte arbejdet kl. 04 (bagerbutik, staldarbejde), kl. 05 (avisudbringning) eller arbejde længere (til kl. 22 (kontorer, butik, servicestation), kl. 24 (teatre, biografer, koncertsteder o. lign.). </a:t>
            </a:r>
          </a:p>
          <a:p>
            <a:pPr>
              <a:lnSpc>
                <a:spcPct val="110000"/>
              </a:lnSpc>
            </a:pPr>
            <a:r>
              <a:rPr lang="da-DK" sz="8000" dirty="0"/>
              <a:t>De unge skal have 2 sammenhængende fridøgn inden for hver periode på 7 døgn. Der kan dog være undtagelser, hvis den unge er ansat indenfor landbrug eller i sundhedssektoren. </a:t>
            </a:r>
            <a:br>
              <a:rPr lang="da-DK" sz="8000" dirty="0"/>
            </a:br>
            <a:br>
              <a:rPr lang="da-DK" sz="8000" dirty="0"/>
            </a:br>
            <a:r>
              <a:rPr lang="da-DK" sz="8000" dirty="0"/>
              <a:t>Hvis det ikke er muligt at lægge de to fridøgn i sammenhæng, skal det ene fridøgn ligge i umiddelbar tilslutning til en daglig hvileperiode.</a:t>
            </a:r>
            <a:br>
              <a:rPr lang="da-DK" sz="8000" dirty="0"/>
            </a:br>
            <a:br>
              <a:rPr lang="da-DK" sz="8000" dirty="0"/>
            </a:br>
            <a:r>
              <a:rPr lang="da-DK" sz="8000" dirty="0"/>
              <a:t>Et af disse fridøgn skal normalt omfatte søndagen.</a:t>
            </a:r>
          </a:p>
          <a:p>
            <a:pPr marL="0" indent="0">
              <a:buNone/>
            </a:pPr>
            <a:br>
              <a:rPr lang="da-DK" dirty="0"/>
            </a:br>
            <a:endParaRPr lang="da-DK" dirty="0"/>
          </a:p>
        </p:txBody>
      </p:sp>
      <p:sp>
        <p:nvSpPr>
          <p:cNvPr id="4" name="Rectangle 3">
            <a:extLst>
              <a:ext uri="{FF2B5EF4-FFF2-40B4-BE49-F238E27FC236}">
                <a16:creationId xmlns:a16="http://schemas.microsoft.com/office/drawing/2014/main" id="{D04FE1FA-E1B6-48F0-BC4A-FF57C565531D}"/>
              </a:ext>
            </a:extLst>
          </p:cNvPr>
          <p:cNvSpPr/>
          <p:nvPr/>
        </p:nvSpPr>
        <p:spPr>
          <a:xfrm>
            <a:off x="210065" y="6488668"/>
            <a:ext cx="4586619" cy="369332"/>
          </a:xfrm>
          <a:prstGeom prst="rect">
            <a:avLst/>
          </a:prstGeom>
        </p:spPr>
        <p:txBody>
          <a:bodyPr wrap="square">
            <a:spAutoFit/>
          </a:bodyPr>
          <a:lstStyle/>
          <a:p>
            <a:pPr>
              <a:buClr>
                <a:schemeClr val="accent5"/>
              </a:buClr>
            </a:pPr>
            <a:r>
              <a:rPr lang="da-DK" dirty="0">
                <a:solidFill>
                  <a:schemeClr val="bg1"/>
                </a:solidFill>
              </a:rPr>
              <a:t>Del 7. Regler for unge under 18 år</a:t>
            </a:r>
          </a:p>
        </p:txBody>
      </p:sp>
      <p:sp>
        <p:nvSpPr>
          <p:cNvPr id="5" name="Parallelogram 4">
            <a:extLst>
              <a:ext uri="{FF2B5EF4-FFF2-40B4-BE49-F238E27FC236}">
                <a16:creationId xmlns:a16="http://schemas.microsoft.com/office/drawing/2014/main" id="{0BF12CE4-5067-35C7-CBD7-FF6BF8741E31}"/>
              </a:ext>
            </a:extLst>
          </p:cNvPr>
          <p:cNvSpPr/>
          <p:nvPr/>
        </p:nvSpPr>
        <p:spPr>
          <a:xfrm>
            <a:off x="656639" y="548653"/>
            <a:ext cx="9306068"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F2C4318D-8EE8-4A9B-237F-C393E593CCF9}"/>
              </a:ext>
            </a:extLst>
          </p:cNvPr>
          <p:cNvSpPr txBox="1">
            <a:spLocks/>
          </p:cNvSpPr>
          <p:nvPr/>
        </p:nvSpPr>
        <p:spPr>
          <a:xfrm>
            <a:off x="838200" y="408789"/>
            <a:ext cx="10372344"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ARBEJDSTID, HVILETID OG FRIDØGN (fortsat)</a:t>
            </a:r>
          </a:p>
        </p:txBody>
      </p:sp>
    </p:spTree>
    <p:extLst>
      <p:ext uri="{BB962C8B-B14F-4D97-AF65-F5344CB8AC3E}">
        <p14:creationId xmlns:p14="http://schemas.microsoft.com/office/powerpoint/2010/main" val="1448264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122E6EC-0EA9-4B99-900E-0D947E2D710C}"/>
              </a:ext>
            </a:extLst>
          </p:cNvPr>
          <p:cNvSpPr>
            <a:spLocks noGrp="1"/>
          </p:cNvSpPr>
          <p:nvPr>
            <p:ph sz="quarter" idx="4294967295"/>
          </p:nvPr>
        </p:nvSpPr>
        <p:spPr>
          <a:xfrm>
            <a:off x="656640" y="3255394"/>
            <a:ext cx="10058400" cy="536010"/>
          </a:xfrm>
        </p:spPr>
        <p:txBody>
          <a:bodyPr>
            <a:normAutofit/>
          </a:bodyPr>
          <a:lstStyle/>
          <a:p>
            <a:pPr marL="0" indent="0">
              <a:buNone/>
            </a:pPr>
            <a:r>
              <a:rPr lang="da-DK" dirty="0">
                <a:hlinkClick r:id="rId3"/>
              </a:rPr>
              <a:t>https://play.kahoot.it/#/k/d824e119-17be-4c79-a169-ce6294a3fba9</a:t>
            </a:r>
            <a:r>
              <a:rPr lang="da-DK" dirty="0"/>
              <a:t> </a:t>
            </a:r>
          </a:p>
        </p:txBody>
      </p:sp>
      <p:sp>
        <p:nvSpPr>
          <p:cNvPr id="5" name="Parallelogram 4">
            <a:extLst>
              <a:ext uri="{FF2B5EF4-FFF2-40B4-BE49-F238E27FC236}">
                <a16:creationId xmlns:a16="http://schemas.microsoft.com/office/drawing/2014/main" id="{4585B6D6-150D-300F-83D2-753E05ABAA94}"/>
              </a:ext>
            </a:extLst>
          </p:cNvPr>
          <p:cNvSpPr/>
          <p:nvPr/>
        </p:nvSpPr>
        <p:spPr>
          <a:xfrm>
            <a:off x="656640" y="548653"/>
            <a:ext cx="4946718"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889323E8-16D1-1968-C226-BFD3822FD5FE}"/>
              </a:ext>
            </a:extLst>
          </p:cNvPr>
          <p:cNvSpPr txBox="1">
            <a:spLocks/>
          </p:cNvSpPr>
          <p:nvPr/>
        </p:nvSpPr>
        <p:spPr>
          <a:xfrm>
            <a:off x="838200" y="408789"/>
            <a:ext cx="10372344"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OG SÅ TIL KAHOOT’EN</a:t>
            </a:r>
          </a:p>
        </p:txBody>
      </p:sp>
      <p:sp>
        <p:nvSpPr>
          <p:cNvPr id="7" name="Parallelogram 6">
            <a:extLst>
              <a:ext uri="{FF2B5EF4-FFF2-40B4-BE49-F238E27FC236}">
                <a16:creationId xmlns:a16="http://schemas.microsoft.com/office/drawing/2014/main" id="{97248B4E-1730-5B29-46FD-6DA4CAFC225B}"/>
              </a:ext>
            </a:extLst>
          </p:cNvPr>
          <p:cNvSpPr/>
          <p:nvPr/>
        </p:nvSpPr>
        <p:spPr>
          <a:xfrm>
            <a:off x="5493630"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44376161-27F9-3D1F-9FCD-ED94742F2E31}"/>
              </a:ext>
            </a:extLst>
          </p:cNvPr>
          <p:cNvSpPr txBox="1">
            <a:spLocks/>
          </p:cNvSpPr>
          <p:nvPr/>
        </p:nvSpPr>
        <p:spPr>
          <a:xfrm>
            <a:off x="5573917"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8</a:t>
            </a:r>
          </a:p>
        </p:txBody>
      </p:sp>
    </p:spTree>
    <p:extLst>
      <p:ext uri="{BB962C8B-B14F-4D97-AF65-F5344CB8AC3E}">
        <p14:creationId xmlns:p14="http://schemas.microsoft.com/office/powerpoint/2010/main" val="20893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B6BB798-4124-494F-BE49-F61F69EB22C3}"/>
              </a:ext>
            </a:extLst>
          </p:cNvPr>
          <p:cNvSpPr>
            <a:spLocks noGrp="1"/>
          </p:cNvSpPr>
          <p:nvPr>
            <p:ph sz="quarter" idx="4294967295"/>
          </p:nvPr>
        </p:nvSpPr>
        <p:spPr>
          <a:xfrm>
            <a:off x="565200" y="2000683"/>
            <a:ext cx="10058400" cy="3987800"/>
          </a:xfrm>
        </p:spPr>
        <p:txBody>
          <a:bodyPr>
            <a:normAutofit/>
          </a:bodyPr>
          <a:lstStyle/>
          <a:p>
            <a:pPr marL="354013" indent="-354013">
              <a:buClr>
                <a:srgbClr val="FC6B4F"/>
              </a:buClr>
              <a:buFont typeface="Arial" panose="020B0604020202020204" pitchFamily="34" charset="0"/>
              <a:buChar char="•"/>
            </a:pPr>
            <a:r>
              <a:rPr lang="da-DK" dirty="0">
                <a:latin typeface="Arial" panose="020B0604020202020204" pitchFamily="34" charset="0"/>
                <a:cs typeface="Arial" panose="020B0604020202020204" pitchFamily="34" charset="0"/>
              </a:rPr>
              <a:t>Flere end 100.000 unge har fritidsjob, og mange af dem går i gymnasiet. </a:t>
            </a:r>
          </a:p>
          <a:p>
            <a:pPr marL="354013" indent="-354013">
              <a:buClr>
                <a:srgbClr val="FC6B4F"/>
              </a:buClr>
              <a:buFont typeface="Arial" panose="020B0604020202020204" pitchFamily="34" charset="0"/>
              <a:buChar char="•"/>
            </a:pPr>
            <a:r>
              <a:rPr lang="da-DK" dirty="0">
                <a:latin typeface="Arial" panose="020B0604020202020204" pitchFamily="34" charset="0"/>
                <a:cs typeface="Arial" panose="020B0604020202020204" pitchFamily="34" charset="0"/>
              </a:rPr>
              <a:t>De fleste gymnasieelever arbejder i supermarkeder, cafeer og restauranter, bagerier og konditorier, sommerlande og turistattraktioner.</a:t>
            </a:r>
          </a:p>
          <a:p>
            <a:pPr marL="354013" indent="-354013">
              <a:buClr>
                <a:srgbClr val="FC6B4F"/>
              </a:buClr>
              <a:buFont typeface="Arial" panose="020B0604020202020204" pitchFamily="34" charset="0"/>
              <a:buChar char="•"/>
            </a:pPr>
            <a:r>
              <a:rPr lang="da-DK" dirty="0">
                <a:latin typeface="Arial" panose="020B0604020202020204" pitchFamily="34" charset="0"/>
                <a:cs typeface="Arial" panose="020B0604020202020204" pitchFamily="34" charset="0"/>
              </a:rPr>
              <a:t>Langt de fleste er glade for deres fritidsjob og arbejder under de sunde og sikre forhold, som arbejdsmiljøloven foreskriver. </a:t>
            </a:r>
          </a:p>
          <a:p>
            <a:pPr marL="354013" indent="-354013">
              <a:buClr>
                <a:srgbClr val="FC6B4F"/>
              </a:buClr>
              <a:buFont typeface="Arial" panose="020B0604020202020204" pitchFamily="34" charset="0"/>
              <a:buChar char="•"/>
            </a:pPr>
            <a:r>
              <a:rPr lang="da-DK" dirty="0">
                <a:latin typeface="Arial" panose="020B0604020202020204" pitchFamily="34" charset="0"/>
                <a:cs typeface="Arial" panose="020B0604020202020204" pitchFamily="34" charset="0"/>
              </a:rPr>
              <a:t>Der kan dog være problemer med unge, som arbejder længere tid, end de må, ikke får de pauser, de har krav på, løfter og skubber for meget samt mangler instruktion i, hvordan de undgår arbejdsskader. </a:t>
            </a:r>
          </a:p>
          <a:p>
            <a:pPr marL="354013" indent="-354013">
              <a:buClr>
                <a:srgbClr val="FC6B4F"/>
              </a:buClr>
              <a:buFont typeface="Arial" panose="020B0604020202020204" pitchFamily="34" charset="0"/>
              <a:buChar char="•"/>
            </a:pPr>
            <a:r>
              <a:rPr lang="da-DK" dirty="0">
                <a:latin typeface="Arial" panose="020B0604020202020204" pitchFamily="34" charset="0"/>
                <a:cs typeface="Arial" panose="020B0604020202020204" pitchFamily="34" charset="0"/>
              </a:rPr>
              <a:t>Derfor dette materiale - det er vigtigt at vide noget om arbejdsmiljø!</a:t>
            </a:r>
          </a:p>
          <a:p>
            <a:pPr>
              <a:buClr>
                <a:srgbClr val="FC6B4F"/>
              </a:buClr>
            </a:pPr>
            <a:endParaRPr lang="da-DK" dirty="0"/>
          </a:p>
          <a:p>
            <a:pPr marL="0" indent="0">
              <a:buClr>
                <a:srgbClr val="FC6B4F"/>
              </a:buClr>
              <a:buNone/>
            </a:pPr>
            <a:endParaRPr lang="da-DK" b="1" dirty="0"/>
          </a:p>
          <a:p>
            <a:pPr>
              <a:buClr>
                <a:srgbClr val="FC6B4F"/>
              </a:buClr>
            </a:pPr>
            <a:endParaRPr lang="da-DK" dirty="0"/>
          </a:p>
          <a:p>
            <a:pPr>
              <a:buClr>
                <a:srgbClr val="FC6B4F"/>
              </a:buClr>
            </a:pPr>
            <a:endParaRPr lang="da-DK" dirty="0"/>
          </a:p>
        </p:txBody>
      </p:sp>
      <p:sp>
        <p:nvSpPr>
          <p:cNvPr id="4" name="TextBox 4">
            <a:extLst>
              <a:ext uri="{FF2B5EF4-FFF2-40B4-BE49-F238E27FC236}">
                <a16:creationId xmlns:a16="http://schemas.microsoft.com/office/drawing/2014/main" id="{130191DC-0E3B-4152-9E88-329682EA50B9}"/>
              </a:ext>
            </a:extLst>
          </p:cNvPr>
          <p:cNvSpPr txBox="1"/>
          <p:nvPr/>
        </p:nvSpPr>
        <p:spPr>
          <a:xfrm>
            <a:off x="210064" y="6468534"/>
            <a:ext cx="6270745" cy="369332"/>
          </a:xfrm>
          <a:prstGeom prst="rect">
            <a:avLst/>
          </a:prstGeom>
          <a:noFill/>
        </p:spPr>
        <p:txBody>
          <a:bodyPr wrap="square" rtlCol="0">
            <a:spAutoFit/>
          </a:bodyPr>
          <a:lstStyle/>
          <a:p>
            <a:r>
              <a:rPr lang="da-DK" dirty="0">
                <a:solidFill>
                  <a:schemeClr val="bg1"/>
                </a:solidFill>
              </a:rPr>
              <a:t>Del 1. Hvorfor skal du vide noget om arbejdsmiljø</a:t>
            </a:r>
          </a:p>
        </p:txBody>
      </p:sp>
      <p:sp>
        <p:nvSpPr>
          <p:cNvPr id="5" name="Parallelogram 4">
            <a:extLst>
              <a:ext uri="{FF2B5EF4-FFF2-40B4-BE49-F238E27FC236}">
                <a16:creationId xmlns:a16="http://schemas.microsoft.com/office/drawing/2014/main" id="{793DF544-B8A6-BA1B-FF48-EA3124985A52}"/>
              </a:ext>
            </a:extLst>
          </p:cNvPr>
          <p:cNvSpPr/>
          <p:nvPr/>
        </p:nvSpPr>
        <p:spPr>
          <a:xfrm>
            <a:off x="656639" y="548653"/>
            <a:ext cx="5716729"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arallelogram 8">
            <a:extLst>
              <a:ext uri="{FF2B5EF4-FFF2-40B4-BE49-F238E27FC236}">
                <a16:creationId xmlns:a16="http://schemas.microsoft.com/office/drawing/2014/main" id="{97E1540A-A0D2-988A-6E92-D683880A343C}"/>
              </a:ext>
            </a:extLst>
          </p:cNvPr>
          <p:cNvSpPr/>
          <p:nvPr/>
        </p:nvSpPr>
        <p:spPr>
          <a:xfrm>
            <a:off x="574344" y="868693"/>
            <a:ext cx="7774128"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8661DF90-26BA-58E1-A288-5C2E529ED6F0}"/>
              </a:ext>
            </a:extLst>
          </p:cNvPr>
          <p:cNvSpPr txBox="1">
            <a:spLocks/>
          </p:cNvSpPr>
          <p:nvPr/>
        </p:nvSpPr>
        <p:spPr>
          <a:xfrm>
            <a:off x="838200" y="679206"/>
            <a:ext cx="7684008" cy="65193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rgbClr val="000000"/>
                </a:solidFill>
                <a:latin typeface="+mj-lt"/>
                <a:ea typeface="+mj-ea"/>
                <a:cs typeface="+mj-cs"/>
              </a:defRPr>
            </a:lvl1pPr>
          </a:lstStyle>
          <a:p>
            <a:r>
              <a:rPr lang="da-DK" sz="2800" b="1" dirty="0">
                <a:solidFill>
                  <a:schemeClr val="bg1"/>
                </a:solidFill>
                <a:latin typeface="Arial Black" panose="020B0604020202020204" pitchFamily="34" charset="0"/>
                <a:cs typeface="Arial Black" panose="020B0604020202020204" pitchFamily="34" charset="0"/>
              </a:rPr>
              <a:t>HVORFOR ER DER VIGTIGT </a:t>
            </a:r>
            <a:br>
              <a:rPr lang="da-DK" sz="2800" b="1" dirty="0">
                <a:solidFill>
                  <a:schemeClr val="bg1"/>
                </a:solidFill>
                <a:latin typeface="Arial Black" panose="020B0604020202020204" pitchFamily="34" charset="0"/>
                <a:cs typeface="Arial Black" panose="020B0604020202020204" pitchFamily="34" charset="0"/>
              </a:rPr>
            </a:br>
            <a:r>
              <a:rPr lang="da-DK" sz="2800" b="1" dirty="0">
                <a:solidFill>
                  <a:schemeClr val="bg1"/>
                </a:solidFill>
                <a:latin typeface="Arial Black" panose="020B0604020202020204" pitchFamily="34" charset="0"/>
                <a:cs typeface="Arial Black" panose="020B0604020202020204" pitchFamily="34" charset="0"/>
              </a:rPr>
              <a:t>AT VIDE NOGET OM ARBEJDSMILJØ?</a:t>
            </a:r>
          </a:p>
        </p:txBody>
      </p:sp>
      <p:sp>
        <p:nvSpPr>
          <p:cNvPr id="7" name="Parallelogram 6">
            <a:extLst>
              <a:ext uri="{FF2B5EF4-FFF2-40B4-BE49-F238E27FC236}">
                <a16:creationId xmlns:a16="http://schemas.microsoft.com/office/drawing/2014/main" id="{553512EA-6FD2-EFAD-EE81-D0F2BE7AFD9F}"/>
              </a:ext>
            </a:extLst>
          </p:cNvPr>
          <p:cNvSpPr/>
          <p:nvPr/>
        </p:nvSpPr>
        <p:spPr>
          <a:xfrm>
            <a:off x="8233185" y="86869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018FE71C-3670-B1BC-E376-6078C581AA95}"/>
              </a:ext>
            </a:extLst>
          </p:cNvPr>
          <p:cNvSpPr txBox="1">
            <a:spLocks/>
          </p:cNvSpPr>
          <p:nvPr/>
        </p:nvSpPr>
        <p:spPr>
          <a:xfrm>
            <a:off x="8313472" y="93397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1</a:t>
            </a:r>
          </a:p>
        </p:txBody>
      </p:sp>
    </p:spTree>
    <p:extLst>
      <p:ext uri="{BB962C8B-B14F-4D97-AF65-F5344CB8AC3E}">
        <p14:creationId xmlns:p14="http://schemas.microsoft.com/office/powerpoint/2010/main" val="1274950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6FE03DB-41E1-47A5-9705-B9DE1E5C43D7}"/>
              </a:ext>
            </a:extLst>
          </p:cNvPr>
          <p:cNvSpPr>
            <a:spLocks noGrp="1"/>
          </p:cNvSpPr>
          <p:nvPr>
            <p:ph sz="quarter" idx="4294967295"/>
          </p:nvPr>
        </p:nvSpPr>
        <p:spPr>
          <a:xfrm>
            <a:off x="656639" y="1649877"/>
            <a:ext cx="10058400" cy="3987800"/>
          </a:xfrm>
        </p:spPr>
        <p:txBody>
          <a:bodyPr>
            <a:normAutofit fontScale="25000" lnSpcReduction="20000"/>
          </a:bodyPr>
          <a:lstStyle/>
          <a:p>
            <a:r>
              <a:rPr lang="da-DK" sz="8000" b="1" dirty="0"/>
              <a:t>Evaluering i klassen: </a:t>
            </a:r>
          </a:p>
          <a:p>
            <a:r>
              <a:rPr lang="da-DK" sz="8000" dirty="0"/>
              <a:t>Er I blevet klogere på arbejdsmiljø? </a:t>
            </a:r>
          </a:p>
          <a:p>
            <a:r>
              <a:rPr lang="da-DK" sz="8000" dirty="0"/>
              <a:t>Var der noget, I ikke vidste i forvejen? </a:t>
            </a:r>
          </a:p>
          <a:p>
            <a:r>
              <a:rPr lang="da-DK" sz="8000" dirty="0"/>
              <a:t>Var der noget, der undrede jer? </a:t>
            </a:r>
          </a:p>
          <a:p>
            <a:r>
              <a:rPr lang="da-DK" sz="8000" dirty="0"/>
              <a:t>Var der noget, der fremover vil få jer til at gøre ting anderledes, når I er på job?</a:t>
            </a:r>
          </a:p>
          <a:p>
            <a:r>
              <a:rPr lang="da-DK" sz="8000" dirty="0"/>
              <a:t>Er der noget, I gerne vil vide mere om? </a:t>
            </a:r>
          </a:p>
          <a:p>
            <a:r>
              <a:rPr lang="da-DK" sz="8000" dirty="0"/>
              <a:t>Hvordan var præsentationen?</a:t>
            </a:r>
          </a:p>
          <a:p>
            <a:r>
              <a:rPr lang="da-DK" sz="8000" dirty="0"/>
              <a:t>Hvordan var </a:t>
            </a:r>
            <a:r>
              <a:rPr lang="da-DK" sz="8000" dirty="0" err="1"/>
              <a:t>Kahooten</a:t>
            </a:r>
            <a:r>
              <a:rPr lang="da-DK" sz="8000" dirty="0"/>
              <a:t>? - var den for svær? - for let?</a:t>
            </a:r>
          </a:p>
          <a:p>
            <a:endParaRPr lang="da-DK" sz="8000" dirty="0"/>
          </a:p>
          <a:p>
            <a:r>
              <a:rPr lang="da-DK" sz="8000" dirty="0"/>
              <a:t>Find mere om unge og arbejdsmiljø her: </a:t>
            </a:r>
            <a:r>
              <a:rPr lang="da-DK" sz="8000" dirty="0">
                <a:hlinkClick r:id="rId3"/>
              </a:rPr>
              <a:t>www.ungmedjob.dk</a:t>
            </a:r>
            <a:r>
              <a:rPr lang="da-DK" sz="8000" dirty="0"/>
              <a:t> </a:t>
            </a:r>
          </a:p>
          <a:p>
            <a:endParaRPr lang="da-DK" dirty="0"/>
          </a:p>
          <a:p>
            <a:pPr marL="0" indent="0">
              <a:buNone/>
            </a:pPr>
            <a:r>
              <a:rPr lang="da-DK" dirty="0"/>
              <a:t> </a:t>
            </a:r>
          </a:p>
          <a:p>
            <a:endParaRPr lang="da-DK" dirty="0"/>
          </a:p>
          <a:p>
            <a:endParaRPr lang="da-DK" dirty="0"/>
          </a:p>
          <a:p>
            <a:endParaRPr lang="da-DK" dirty="0"/>
          </a:p>
          <a:p>
            <a:endParaRPr lang="da-DK" dirty="0"/>
          </a:p>
          <a:p>
            <a:endParaRPr lang="da-DK" dirty="0"/>
          </a:p>
          <a:p>
            <a:endParaRPr lang="da-DK" dirty="0"/>
          </a:p>
        </p:txBody>
      </p:sp>
      <p:sp>
        <p:nvSpPr>
          <p:cNvPr id="5" name="Parallelogram 4">
            <a:extLst>
              <a:ext uri="{FF2B5EF4-FFF2-40B4-BE49-F238E27FC236}">
                <a16:creationId xmlns:a16="http://schemas.microsoft.com/office/drawing/2014/main" id="{78162D0D-FE91-5059-F28D-B10D9EAA4F9B}"/>
              </a:ext>
            </a:extLst>
          </p:cNvPr>
          <p:cNvSpPr/>
          <p:nvPr/>
        </p:nvSpPr>
        <p:spPr>
          <a:xfrm>
            <a:off x="656639" y="548653"/>
            <a:ext cx="7519798"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047F148D-1008-C6A8-5562-28464728F775}"/>
              </a:ext>
            </a:extLst>
          </p:cNvPr>
          <p:cNvSpPr txBox="1">
            <a:spLocks/>
          </p:cNvSpPr>
          <p:nvPr/>
        </p:nvSpPr>
        <p:spPr>
          <a:xfrm>
            <a:off x="838200" y="408789"/>
            <a:ext cx="10372344"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TIL SLUT EN RÆKKE SPØRGSMÅL…</a:t>
            </a:r>
          </a:p>
        </p:txBody>
      </p:sp>
      <p:sp>
        <p:nvSpPr>
          <p:cNvPr id="7" name="Parallelogram 6">
            <a:extLst>
              <a:ext uri="{FF2B5EF4-FFF2-40B4-BE49-F238E27FC236}">
                <a16:creationId xmlns:a16="http://schemas.microsoft.com/office/drawing/2014/main" id="{D373072B-67A5-6133-3A6D-3A201ED5E6E3}"/>
              </a:ext>
            </a:extLst>
          </p:cNvPr>
          <p:cNvSpPr/>
          <p:nvPr/>
        </p:nvSpPr>
        <p:spPr>
          <a:xfrm>
            <a:off x="8067316"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23CEB55D-DA2D-172C-4A37-FDFC14DD41C7}"/>
              </a:ext>
            </a:extLst>
          </p:cNvPr>
          <p:cNvSpPr txBox="1">
            <a:spLocks/>
          </p:cNvSpPr>
          <p:nvPr/>
        </p:nvSpPr>
        <p:spPr>
          <a:xfrm>
            <a:off x="8147603"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9</a:t>
            </a:r>
          </a:p>
        </p:txBody>
      </p:sp>
    </p:spTree>
    <p:extLst>
      <p:ext uri="{BB962C8B-B14F-4D97-AF65-F5344CB8AC3E}">
        <p14:creationId xmlns:p14="http://schemas.microsoft.com/office/powerpoint/2010/main" val="247515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0191DC-0E3B-4152-9E88-329682EA50B9}"/>
              </a:ext>
            </a:extLst>
          </p:cNvPr>
          <p:cNvSpPr txBox="1"/>
          <p:nvPr/>
        </p:nvSpPr>
        <p:spPr>
          <a:xfrm>
            <a:off x="274430" y="7163490"/>
            <a:ext cx="3546390" cy="369332"/>
          </a:xfrm>
          <a:prstGeom prst="rect">
            <a:avLst/>
          </a:prstGeom>
          <a:noFill/>
        </p:spPr>
        <p:txBody>
          <a:bodyPr wrap="square" rtlCol="0">
            <a:spAutoFit/>
          </a:bodyPr>
          <a:lstStyle/>
          <a:p>
            <a:r>
              <a:rPr lang="da-DK" dirty="0">
                <a:solidFill>
                  <a:schemeClr val="bg1"/>
                </a:solidFill>
              </a:rPr>
              <a:t>Del 1. Status på fritidsjobbere</a:t>
            </a:r>
          </a:p>
        </p:txBody>
      </p:sp>
      <p:sp>
        <p:nvSpPr>
          <p:cNvPr id="2" name="Tekstfelt 1">
            <a:extLst>
              <a:ext uri="{FF2B5EF4-FFF2-40B4-BE49-F238E27FC236}">
                <a16:creationId xmlns:a16="http://schemas.microsoft.com/office/drawing/2014/main" id="{CDF08392-0288-47DB-9160-5ECE34C1B859}"/>
              </a:ext>
            </a:extLst>
          </p:cNvPr>
          <p:cNvSpPr txBox="1"/>
          <p:nvPr/>
        </p:nvSpPr>
        <p:spPr>
          <a:xfrm>
            <a:off x="838200" y="1903255"/>
            <a:ext cx="4660248" cy="3170099"/>
          </a:xfrm>
          <a:prstGeom prst="rect">
            <a:avLst/>
          </a:prstGeom>
          <a:noFill/>
        </p:spPr>
        <p:txBody>
          <a:bodyPr wrap="square" rtlCol="0">
            <a:spAutoFit/>
          </a:bodyPr>
          <a:lstStyle/>
          <a:p>
            <a:r>
              <a:rPr lang="da-DK" sz="2000" dirty="0">
                <a:solidFill>
                  <a:srgbClr val="000000"/>
                </a:solidFill>
                <a:latin typeface="Arial" panose="020B0604020202020204" pitchFamily="34" charset="0"/>
                <a:cs typeface="Arial" panose="020B0604020202020204" pitchFamily="34" charset="0"/>
              </a:rPr>
              <a:t>Over 100.000 unge mellem 13 og 17 </a:t>
            </a:r>
            <a:br>
              <a:rPr lang="da-DK" sz="2000" dirty="0">
                <a:solidFill>
                  <a:srgbClr val="000000"/>
                </a:solidFill>
                <a:latin typeface="Arial" panose="020B0604020202020204" pitchFamily="34" charset="0"/>
                <a:cs typeface="Arial" panose="020B0604020202020204" pitchFamily="34" charset="0"/>
              </a:rPr>
            </a:br>
            <a:r>
              <a:rPr lang="da-DK" sz="2000" dirty="0">
                <a:solidFill>
                  <a:srgbClr val="000000"/>
                </a:solidFill>
                <a:latin typeface="Arial" panose="020B0604020202020204" pitchFamily="34" charset="0"/>
                <a:cs typeface="Arial" panose="020B0604020202020204" pitchFamily="34" charset="0"/>
              </a:rPr>
              <a:t>år har fritidsjob. </a:t>
            </a: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a:p>
            <a:endParaRPr lang="da-DK" sz="2000" dirty="0">
              <a:solidFill>
                <a:srgbClr val="000000"/>
              </a:solidFill>
              <a:latin typeface="Arial" panose="020B0604020202020204" pitchFamily="34" charset="0"/>
              <a:cs typeface="Arial" panose="020B0604020202020204" pitchFamily="34" charset="0"/>
            </a:endParaRPr>
          </a:p>
        </p:txBody>
      </p:sp>
      <p:sp>
        <p:nvSpPr>
          <p:cNvPr id="7" name="Parallelogram 6">
            <a:extLst>
              <a:ext uri="{FF2B5EF4-FFF2-40B4-BE49-F238E27FC236}">
                <a16:creationId xmlns:a16="http://schemas.microsoft.com/office/drawing/2014/main" id="{D8CBAECF-70CB-28AA-9AC0-E97DF1F76922}"/>
              </a:ext>
            </a:extLst>
          </p:cNvPr>
          <p:cNvSpPr/>
          <p:nvPr/>
        </p:nvSpPr>
        <p:spPr>
          <a:xfrm>
            <a:off x="656640" y="548653"/>
            <a:ext cx="63283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itel 2">
            <a:extLst>
              <a:ext uri="{FF2B5EF4-FFF2-40B4-BE49-F238E27FC236}">
                <a16:creationId xmlns:a16="http://schemas.microsoft.com/office/drawing/2014/main" id="{AA885322-4E25-46BD-9023-0566D8B17D75}"/>
              </a:ext>
            </a:extLst>
          </p:cNvPr>
          <p:cNvSpPr>
            <a:spLocks noGrp="1"/>
          </p:cNvSpPr>
          <p:nvPr>
            <p:ph type="title" idx="4294967295"/>
          </p:nvPr>
        </p:nvSpPr>
        <p:spPr>
          <a:xfrm>
            <a:off x="838200" y="408789"/>
            <a:ext cx="6146800" cy="722336"/>
          </a:xfrm>
        </p:spPr>
        <p:txBody>
          <a:bodyPr>
            <a:noAutofit/>
          </a:bodyPr>
          <a:lstStyle/>
          <a:p>
            <a:r>
              <a:rPr lang="da-DK" sz="2800" dirty="0">
                <a:solidFill>
                  <a:schemeClr val="bg1"/>
                </a:solidFill>
              </a:rPr>
              <a:t>STATUS PÅ FRITIDSJOBBERE</a:t>
            </a:r>
          </a:p>
        </p:txBody>
      </p:sp>
      <p:pic>
        <p:nvPicPr>
          <p:cNvPr id="4" name="Content Placeholder 12">
            <a:extLst>
              <a:ext uri="{FF2B5EF4-FFF2-40B4-BE49-F238E27FC236}">
                <a16:creationId xmlns:a16="http://schemas.microsoft.com/office/drawing/2014/main" id="{AD3C0D00-16D8-BE9C-EB87-00616D5A69B4}"/>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83461" t="68600" r="573" b="16645"/>
          <a:stretch/>
        </p:blipFill>
        <p:spPr>
          <a:xfrm>
            <a:off x="9144925" y="1270989"/>
            <a:ext cx="1112304" cy="810229"/>
          </a:xfrm>
          <a:prstGeom prst="rect">
            <a:avLst/>
          </a:prstGeom>
        </p:spPr>
      </p:pic>
      <p:pic>
        <p:nvPicPr>
          <p:cNvPr id="11" name="Billede 10">
            <a:extLst>
              <a:ext uri="{FF2B5EF4-FFF2-40B4-BE49-F238E27FC236}">
                <a16:creationId xmlns:a16="http://schemas.microsoft.com/office/drawing/2014/main" id="{C8920234-86D2-B01F-699C-D4FF88B2CBA0}"/>
              </a:ext>
            </a:extLst>
          </p:cNvPr>
          <p:cNvPicPr>
            <a:picLocks noChangeAspect="1"/>
          </p:cNvPicPr>
          <p:nvPr/>
        </p:nvPicPr>
        <p:blipFill>
          <a:blip r:embed="rId5"/>
          <a:stretch>
            <a:fillRect/>
          </a:stretch>
        </p:blipFill>
        <p:spPr>
          <a:xfrm>
            <a:off x="-5264150" y="-1649693"/>
            <a:ext cx="7061200" cy="381000"/>
          </a:xfrm>
          <a:prstGeom prst="rect">
            <a:avLst/>
          </a:prstGeom>
        </p:spPr>
      </p:pic>
      <p:pic>
        <p:nvPicPr>
          <p:cNvPr id="16" name="Billede 15">
            <a:extLst>
              <a:ext uri="{FF2B5EF4-FFF2-40B4-BE49-F238E27FC236}">
                <a16:creationId xmlns:a16="http://schemas.microsoft.com/office/drawing/2014/main" id="{CDCE0500-0F1F-6430-701E-E8F423F3022F}"/>
              </a:ext>
            </a:extLst>
          </p:cNvPr>
          <p:cNvPicPr>
            <a:picLocks noChangeAspect="1"/>
          </p:cNvPicPr>
          <p:nvPr/>
        </p:nvPicPr>
        <p:blipFill>
          <a:blip r:embed="rId6"/>
          <a:stretch>
            <a:fillRect/>
          </a:stretch>
        </p:blipFill>
        <p:spPr>
          <a:xfrm>
            <a:off x="656640" y="6118847"/>
            <a:ext cx="7061200" cy="381000"/>
          </a:xfrm>
          <a:prstGeom prst="rect">
            <a:avLst/>
          </a:prstGeom>
        </p:spPr>
      </p:pic>
      <p:sp>
        <p:nvSpPr>
          <p:cNvPr id="8" name="Parallelogram 7">
            <a:extLst>
              <a:ext uri="{FF2B5EF4-FFF2-40B4-BE49-F238E27FC236}">
                <a16:creationId xmlns:a16="http://schemas.microsoft.com/office/drawing/2014/main" id="{126111D8-81F0-17F2-EF6B-CA7D2725573C}"/>
              </a:ext>
            </a:extLst>
          </p:cNvPr>
          <p:cNvSpPr/>
          <p:nvPr/>
        </p:nvSpPr>
        <p:spPr>
          <a:xfrm>
            <a:off x="6875272"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Undertitel 2">
            <a:extLst>
              <a:ext uri="{FF2B5EF4-FFF2-40B4-BE49-F238E27FC236}">
                <a16:creationId xmlns:a16="http://schemas.microsoft.com/office/drawing/2014/main" id="{440EA48F-4B2D-4A36-1459-41FFD96FBF8F}"/>
              </a:ext>
            </a:extLst>
          </p:cNvPr>
          <p:cNvSpPr txBox="1">
            <a:spLocks/>
          </p:cNvSpPr>
          <p:nvPr/>
        </p:nvSpPr>
        <p:spPr>
          <a:xfrm>
            <a:off x="6955559"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2</a:t>
            </a:r>
          </a:p>
        </p:txBody>
      </p:sp>
      <p:pic>
        <p:nvPicPr>
          <p:cNvPr id="12" name="Pladsholder til indhold 20">
            <a:extLst>
              <a:ext uri="{FF2B5EF4-FFF2-40B4-BE49-F238E27FC236}">
                <a16:creationId xmlns:a16="http://schemas.microsoft.com/office/drawing/2014/main" id="{B5F77D0A-D27E-BA97-D291-F325270A32D8}"/>
              </a:ext>
            </a:extLst>
          </p:cNvPr>
          <p:cNvPicPr>
            <a:picLocks noChangeAspect="1"/>
          </p:cNvPicPr>
          <p:nvPr/>
        </p:nvPicPr>
        <p:blipFill>
          <a:blip r:embed="rId7"/>
          <a:stretch>
            <a:fillRect/>
          </a:stretch>
        </p:blipFill>
        <p:spPr>
          <a:xfrm>
            <a:off x="980824" y="2654297"/>
            <a:ext cx="4529285" cy="2567943"/>
          </a:xfrm>
          <a:prstGeom prst="rect">
            <a:avLst/>
          </a:prstGeom>
        </p:spPr>
      </p:pic>
      <p:pic>
        <p:nvPicPr>
          <p:cNvPr id="14" name="Billede 13">
            <a:extLst>
              <a:ext uri="{FF2B5EF4-FFF2-40B4-BE49-F238E27FC236}">
                <a16:creationId xmlns:a16="http://schemas.microsoft.com/office/drawing/2014/main" id="{E0056D09-43A2-C3B4-9DA4-56198C6243F4}"/>
              </a:ext>
            </a:extLst>
          </p:cNvPr>
          <p:cNvPicPr>
            <a:picLocks noChangeAspect="1"/>
          </p:cNvPicPr>
          <p:nvPr/>
        </p:nvPicPr>
        <p:blipFill>
          <a:blip r:embed="rId8"/>
          <a:stretch>
            <a:fillRect/>
          </a:stretch>
        </p:blipFill>
        <p:spPr>
          <a:xfrm>
            <a:off x="5837455" y="1391518"/>
            <a:ext cx="4419774" cy="5108329"/>
          </a:xfrm>
          <a:prstGeom prst="rect">
            <a:avLst/>
          </a:prstGeom>
        </p:spPr>
      </p:pic>
      <p:sp>
        <p:nvSpPr>
          <p:cNvPr id="17" name="Rektangel 16">
            <a:extLst>
              <a:ext uri="{FF2B5EF4-FFF2-40B4-BE49-F238E27FC236}">
                <a16:creationId xmlns:a16="http://schemas.microsoft.com/office/drawing/2014/main" id="{EE3F6B82-1E44-26B9-853C-7E5270B36186}"/>
              </a:ext>
            </a:extLst>
          </p:cNvPr>
          <p:cNvSpPr/>
          <p:nvPr/>
        </p:nvSpPr>
        <p:spPr>
          <a:xfrm>
            <a:off x="9534269" y="1573683"/>
            <a:ext cx="1424834" cy="1256128"/>
          </a:xfrm>
          <a:prstGeom prst="rect">
            <a:avLst/>
          </a:prstGeom>
          <a:solidFill>
            <a:schemeClr val="bg1"/>
          </a:solidFill>
          <a:ln>
            <a:solidFill>
              <a:srgbClr val="85C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5" name="Billede 14">
            <a:extLst>
              <a:ext uri="{FF2B5EF4-FFF2-40B4-BE49-F238E27FC236}">
                <a16:creationId xmlns:a16="http://schemas.microsoft.com/office/drawing/2014/main" id="{B16085B8-6C14-77EC-66F3-494C2417F33D}"/>
              </a:ext>
            </a:extLst>
          </p:cNvPr>
          <p:cNvPicPr>
            <a:picLocks noChangeAspect="1"/>
          </p:cNvPicPr>
          <p:nvPr/>
        </p:nvPicPr>
        <p:blipFill>
          <a:blip r:embed="rId9"/>
          <a:stretch>
            <a:fillRect/>
          </a:stretch>
        </p:blipFill>
        <p:spPr>
          <a:xfrm>
            <a:off x="9913196" y="1900987"/>
            <a:ext cx="671379" cy="662717"/>
          </a:xfrm>
          <a:prstGeom prst="rect">
            <a:avLst/>
          </a:prstGeom>
        </p:spPr>
      </p:pic>
    </p:spTree>
    <p:extLst>
      <p:ext uri="{BB962C8B-B14F-4D97-AF65-F5344CB8AC3E}">
        <p14:creationId xmlns:p14="http://schemas.microsoft.com/office/powerpoint/2010/main" val="163759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8AC88022-81C5-F6A9-BC3F-945DE7F7F4C9}"/>
              </a:ext>
            </a:extLst>
          </p:cNvPr>
          <p:cNvSpPr/>
          <p:nvPr/>
        </p:nvSpPr>
        <p:spPr>
          <a:xfrm>
            <a:off x="667138" y="2704719"/>
            <a:ext cx="5265974" cy="1992174"/>
          </a:xfrm>
          <a:prstGeom prst="rect">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ladsholder til indhold 1">
            <a:extLst>
              <a:ext uri="{FF2B5EF4-FFF2-40B4-BE49-F238E27FC236}">
                <a16:creationId xmlns:a16="http://schemas.microsoft.com/office/drawing/2014/main" id="{892B3AA5-5C6E-4D9A-89C5-65B990FEDBA1}"/>
              </a:ext>
            </a:extLst>
          </p:cNvPr>
          <p:cNvSpPr>
            <a:spLocks noGrp="1"/>
          </p:cNvSpPr>
          <p:nvPr>
            <p:ph sz="quarter" idx="10"/>
          </p:nvPr>
        </p:nvSpPr>
        <p:spPr>
          <a:xfrm>
            <a:off x="656640" y="1626686"/>
            <a:ext cx="9506242" cy="651940"/>
          </a:xfrm>
        </p:spPr>
        <p:txBody>
          <a:bodyPr>
            <a:noAutofit/>
          </a:bodyPr>
          <a:lstStyle/>
          <a:p>
            <a:pPr marL="0" indent="0">
              <a:buNone/>
            </a:pPr>
            <a:r>
              <a:rPr lang="da-DK" sz="2000" dirty="0"/>
              <a:t>Næsten hver tredje unge mellem 13 og 17 år har fritidsjob, men der er stor forskel fra kommune til kommune. Unge i landkommunerne arbejder mest. </a:t>
            </a:r>
          </a:p>
          <a:p>
            <a:pPr marL="0" indent="0">
              <a:buNone/>
            </a:pPr>
            <a:endParaRPr lang="da-DK" dirty="0"/>
          </a:p>
          <a:p>
            <a:pPr marL="0" indent="0">
              <a:buNone/>
            </a:pPr>
            <a:endParaRPr lang="da-DK" dirty="0"/>
          </a:p>
        </p:txBody>
      </p:sp>
      <p:sp>
        <p:nvSpPr>
          <p:cNvPr id="3" name="Titel 2">
            <a:extLst>
              <a:ext uri="{FF2B5EF4-FFF2-40B4-BE49-F238E27FC236}">
                <a16:creationId xmlns:a16="http://schemas.microsoft.com/office/drawing/2014/main" id="{702C473C-67BB-489A-B6BD-0088AA4CF71D}"/>
              </a:ext>
            </a:extLst>
          </p:cNvPr>
          <p:cNvSpPr>
            <a:spLocks noGrp="1"/>
          </p:cNvSpPr>
          <p:nvPr>
            <p:ph type="title"/>
          </p:nvPr>
        </p:nvSpPr>
        <p:spPr>
          <a:xfrm>
            <a:off x="881198" y="3008432"/>
            <a:ext cx="1495449" cy="1325563"/>
          </a:xfrm>
        </p:spPr>
        <p:txBody>
          <a:bodyPr>
            <a:normAutofit/>
          </a:bodyPr>
          <a:lstStyle/>
          <a:p>
            <a:pPr algn="ctr"/>
            <a:r>
              <a:rPr lang="da-DK" sz="4400" dirty="0">
                <a:solidFill>
                  <a:schemeClr val="bg1"/>
                </a:solidFill>
              </a:rPr>
              <a:t>42%</a:t>
            </a:r>
          </a:p>
        </p:txBody>
      </p:sp>
      <p:sp>
        <p:nvSpPr>
          <p:cNvPr id="4" name="TextBox 3">
            <a:extLst>
              <a:ext uri="{FF2B5EF4-FFF2-40B4-BE49-F238E27FC236}">
                <a16:creationId xmlns:a16="http://schemas.microsoft.com/office/drawing/2014/main" id="{F7EF5F24-3CF5-4FFC-8637-E1DE98AC86CB}"/>
              </a:ext>
            </a:extLst>
          </p:cNvPr>
          <p:cNvSpPr txBox="1"/>
          <p:nvPr/>
        </p:nvSpPr>
        <p:spPr>
          <a:xfrm>
            <a:off x="210065" y="6468534"/>
            <a:ext cx="35463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Del 1. Status på fritidsjobbere</a:t>
            </a:r>
          </a:p>
        </p:txBody>
      </p:sp>
      <p:sp>
        <p:nvSpPr>
          <p:cNvPr id="5" name="Parallelogram 4">
            <a:extLst>
              <a:ext uri="{FF2B5EF4-FFF2-40B4-BE49-F238E27FC236}">
                <a16:creationId xmlns:a16="http://schemas.microsoft.com/office/drawing/2014/main" id="{B223715E-D569-0EF1-06BE-FC33C2391A10}"/>
              </a:ext>
            </a:extLst>
          </p:cNvPr>
          <p:cNvSpPr/>
          <p:nvPr/>
        </p:nvSpPr>
        <p:spPr>
          <a:xfrm>
            <a:off x="656640" y="548653"/>
            <a:ext cx="86270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2">
            <a:extLst>
              <a:ext uri="{FF2B5EF4-FFF2-40B4-BE49-F238E27FC236}">
                <a16:creationId xmlns:a16="http://schemas.microsoft.com/office/drawing/2014/main" id="{E4D15353-3E57-EB8A-E9D4-D8E96F853C73}"/>
              </a:ext>
            </a:extLst>
          </p:cNvPr>
          <p:cNvSpPr txBox="1">
            <a:spLocks/>
          </p:cNvSpPr>
          <p:nvPr/>
        </p:nvSpPr>
        <p:spPr>
          <a:xfrm>
            <a:off x="838200" y="548653"/>
            <a:ext cx="87884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prstClr val="white"/>
                </a:solidFill>
                <a:effectLst/>
                <a:uLnTx/>
                <a:uFillTx/>
                <a:latin typeface="Arial Black" panose="020B0604020202020204" pitchFamily="34" charset="0"/>
                <a:ea typeface="+mj-ea"/>
              </a:rPr>
              <a:t>UNGE PÅ LANDET FRITIDSJOBBER MEST</a:t>
            </a:r>
          </a:p>
        </p:txBody>
      </p:sp>
      <p:sp>
        <p:nvSpPr>
          <p:cNvPr id="8" name="Tekstfelt 7">
            <a:extLst>
              <a:ext uri="{FF2B5EF4-FFF2-40B4-BE49-F238E27FC236}">
                <a16:creationId xmlns:a16="http://schemas.microsoft.com/office/drawing/2014/main" id="{8D04B7D1-A263-F7F5-0845-9AF4A2B50D64}"/>
              </a:ext>
            </a:extLst>
          </p:cNvPr>
          <p:cNvSpPr txBox="1"/>
          <p:nvPr/>
        </p:nvSpPr>
        <p:spPr>
          <a:xfrm>
            <a:off x="5774463" y="2856929"/>
            <a:ext cx="609407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FC6B4F"/>
              </a:buClr>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KOMMUNER MED FÆRREST FRITIDSJOBBERE</a:t>
            </a:r>
          </a:p>
        </p:txBody>
      </p:sp>
      <p:sp>
        <p:nvSpPr>
          <p:cNvPr id="11" name="Tekstfelt 10">
            <a:extLst>
              <a:ext uri="{FF2B5EF4-FFF2-40B4-BE49-F238E27FC236}">
                <a16:creationId xmlns:a16="http://schemas.microsoft.com/office/drawing/2014/main" id="{176661B8-0B3B-8FCA-DD66-6722FE0A7EB4}"/>
              </a:ext>
            </a:extLst>
          </p:cNvPr>
          <p:cNvSpPr txBox="1"/>
          <p:nvPr/>
        </p:nvSpPr>
        <p:spPr>
          <a:xfrm>
            <a:off x="928654" y="3931132"/>
            <a:ext cx="140053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rPr>
              <a:t>Varde</a:t>
            </a:r>
          </a:p>
        </p:txBody>
      </p:sp>
      <p:sp>
        <p:nvSpPr>
          <p:cNvPr id="12" name="Titel 2">
            <a:extLst>
              <a:ext uri="{FF2B5EF4-FFF2-40B4-BE49-F238E27FC236}">
                <a16:creationId xmlns:a16="http://schemas.microsoft.com/office/drawing/2014/main" id="{1769D3D4-00CD-69E7-B9E3-97A9610891FE}"/>
              </a:ext>
            </a:extLst>
          </p:cNvPr>
          <p:cNvSpPr txBox="1">
            <a:spLocks/>
          </p:cNvSpPr>
          <p:nvPr/>
        </p:nvSpPr>
        <p:spPr>
          <a:xfrm>
            <a:off x="2584483" y="3008432"/>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4400" b="1" i="0" u="none" strike="noStrike" kern="1200" cap="none" spc="0" normalizeH="0" baseline="0" noProof="0" dirty="0">
                <a:ln>
                  <a:noFill/>
                </a:ln>
                <a:solidFill>
                  <a:prstClr val="white"/>
                </a:solidFill>
                <a:effectLst/>
                <a:uLnTx/>
                <a:uFillTx/>
                <a:latin typeface="Arial Black" panose="020B0604020202020204" pitchFamily="34" charset="0"/>
                <a:ea typeface="+mj-ea"/>
              </a:rPr>
              <a:t>42%</a:t>
            </a:r>
          </a:p>
        </p:txBody>
      </p:sp>
      <p:sp>
        <p:nvSpPr>
          <p:cNvPr id="13" name="Tekstfelt 12">
            <a:extLst>
              <a:ext uri="{FF2B5EF4-FFF2-40B4-BE49-F238E27FC236}">
                <a16:creationId xmlns:a16="http://schemas.microsoft.com/office/drawing/2014/main" id="{F7D5F284-FC72-E76B-68F1-198E86A851EB}"/>
              </a:ext>
            </a:extLst>
          </p:cNvPr>
          <p:cNvSpPr txBox="1"/>
          <p:nvPr/>
        </p:nvSpPr>
        <p:spPr>
          <a:xfrm>
            <a:off x="2631939" y="3931132"/>
            <a:ext cx="140053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rPr>
              <a:t>Tønder</a:t>
            </a:r>
          </a:p>
        </p:txBody>
      </p:sp>
      <p:sp>
        <p:nvSpPr>
          <p:cNvPr id="14" name="Titel 2">
            <a:extLst>
              <a:ext uri="{FF2B5EF4-FFF2-40B4-BE49-F238E27FC236}">
                <a16:creationId xmlns:a16="http://schemas.microsoft.com/office/drawing/2014/main" id="{357E7C55-D5F1-C9A0-BDF6-15CC33488F7B}"/>
              </a:ext>
            </a:extLst>
          </p:cNvPr>
          <p:cNvSpPr txBox="1">
            <a:spLocks/>
          </p:cNvSpPr>
          <p:nvPr/>
        </p:nvSpPr>
        <p:spPr>
          <a:xfrm>
            <a:off x="4284156" y="3008432"/>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4400" b="1" i="0" u="none" strike="noStrike" kern="1200" cap="none" spc="0" normalizeH="0" baseline="0" noProof="0" dirty="0">
                <a:ln>
                  <a:noFill/>
                </a:ln>
                <a:solidFill>
                  <a:prstClr val="white"/>
                </a:solidFill>
                <a:effectLst/>
                <a:uLnTx/>
                <a:uFillTx/>
                <a:latin typeface="Arial Black" panose="020B0604020202020204" pitchFamily="34" charset="0"/>
                <a:ea typeface="+mj-ea"/>
              </a:rPr>
              <a:t>41%</a:t>
            </a:r>
          </a:p>
        </p:txBody>
      </p:sp>
      <p:sp>
        <p:nvSpPr>
          <p:cNvPr id="15" name="Tekstfelt 14">
            <a:extLst>
              <a:ext uri="{FF2B5EF4-FFF2-40B4-BE49-F238E27FC236}">
                <a16:creationId xmlns:a16="http://schemas.microsoft.com/office/drawing/2014/main" id="{43F4EF76-F9A3-1396-9ABE-825C35D1FADB}"/>
              </a:ext>
            </a:extLst>
          </p:cNvPr>
          <p:cNvSpPr txBox="1"/>
          <p:nvPr/>
        </p:nvSpPr>
        <p:spPr>
          <a:xfrm>
            <a:off x="4331612" y="3931132"/>
            <a:ext cx="140053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rPr>
              <a:t>Ringkøbing-Skjern</a:t>
            </a:r>
          </a:p>
        </p:txBody>
      </p:sp>
      <p:sp>
        <p:nvSpPr>
          <p:cNvPr id="17" name="Tekstfelt 16">
            <a:extLst>
              <a:ext uri="{FF2B5EF4-FFF2-40B4-BE49-F238E27FC236}">
                <a16:creationId xmlns:a16="http://schemas.microsoft.com/office/drawing/2014/main" id="{7BEF944C-F54C-B76F-8C49-2E4445ECF07E}"/>
              </a:ext>
            </a:extLst>
          </p:cNvPr>
          <p:cNvSpPr txBox="1"/>
          <p:nvPr/>
        </p:nvSpPr>
        <p:spPr>
          <a:xfrm>
            <a:off x="656640" y="2856929"/>
            <a:ext cx="527647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FC6B4F"/>
              </a:buClr>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KOMMUNER MED FLEST FRITIDSJOBBERE </a:t>
            </a:r>
          </a:p>
        </p:txBody>
      </p:sp>
      <p:sp>
        <p:nvSpPr>
          <p:cNvPr id="19" name="Tekstfelt 18">
            <a:extLst>
              <a:ext uri="{FF2B5EF4-FFF2-40B4-BE49-F238E27FC236}">
                <a16:creationId xmlns:a16="http://schemas.microsoft.com/office/drawing/2014/main" id="{94BE9C08-7782-FEBD-D6D7-8523159FEF56}"/>
              </a:ext>
            </a:extLst>
          </p:cNvPr>
          <p:cNvSpPr txBox="1"/>
          <p:nvPr/>
        </p:nvSpPr>
        <p:spPr>
          <a:xfrm>
            <a:off x="667138" y="6155458"/>
            <a:ext cx="703740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dirty="0">
                <a:ln>
                  <a:noFill/>
                </a:ln>
                <a:solidFill>
                  <a:prstClr val="black"/>
                </a:solidFill>
                <a:effectLst/>
                <a:uLnTx/>
                <a:uFillTx/>
                <a:latin typeface="Calibri" panose="020F0502020204030204"/>
                <a:ea typeface="+mn-ea"/>
                <a:cs typeface="+mn-cs"/>
              </a:rPr>
              <a:t>Kilde: Danmarks statistik</a:t>
            </a:r>
          </a:p>
        </p:txBody>
      </p:sp>
      <p:sp>
        <p:nvSpPr>
          <p:cNvPr id="20" name="Titel 2">
            <a:extLst>
              <a:ext uri="{FF2B5EF4-FFF2-40B4-BE49-F238E27FC236}">
                <a16:creationId xmlns:a16="http://schemas.microsoft.com/office/drawing/2014/main" id="{2816C062-8B66-A4B9-B0E8-EB241AD2D0E8}"/>
              </a:ext>
            </a:extLst>
          </p:cNvPr>
          <p:cNvSpPr txBox="1">
            <a:spLocks/>
          </p:cNvSpPr>
          <p:nvPr/>
        </p:nvSpPr>
        <p:spPr>
          <a:xfrm>
            <a:off x="6963534" y="3008432"/>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4400" b="1" i="0" u="none" strike="noStrike" kern="1200" cap="none" spc="0" normalizeH="0" baseline="0" noProof="0" dirty="0">
                <a:ln>
                  <a:noFill/>
                </a:ln>
                <a:solidFill>
                  <a:prstClr val="white"/>
                </a:solidFill>
                <a:effectLst/>
                <a:uLnTx/>
                <a:uFillTx/>
                <a:latin typeface="Arial Black" panose="020B0604020202020204" pitchFamily="34" charset="0"/>
                <a:ea typeface="+mj-ea"/>
              </a:rPr>
              <a:t>24%</a:t>
            </a:r>
          </a:p>
        </p:txBody>
      </p:sp>
      <p:sp>
        <p:nvSpPr>
          <p:cNvPr id="21" name="Tekstfelt 20">
            <a:extLst>
              <a:ext uri="{FF2B5EF4-FFF2-40B4-BE49-F238E27FC236}">
                <a16:creationId xmlns:a16="http://schemas.microsoft.com/office/drawing/2014/main" id="{3192304F-1190-325D-9819-EF15DCB78AD3}"/>
              </a:ext>
            </a:extLst>
          </p:cNvPr>
          <p:cNvSpPr txBox="1"/>
          <p:nvPr/>
        </p:nvSpPr>
        <p:spPr>
          <a:xfrm>
            <a:off x="6832776" y="3931132"/>
            <a:ext cx="175696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rPr>
              <a:t>Gentofte</a:t>
            </a:r>
          </a:p>
        </p:txBody>
      </p:sp>
      <p:sp>
        <p:nvSpPr>
          <p:cNvPr id="22" name="Titel 2">
            <a:extLst>
              <a:ext uri="{FF2B5EF4-FFF2-40B4-BE49-F238E27FC236}">
                <a16:creationId xmlns:a16="http://schemas.microsoft.com/office/drawing/2014/main" id="{1161F80B-FCA9-AF05-62CD-E6F0AC038C50}"/>
              </a:ext>
            </a:extLst>
          </p:cNvPr>
          <p:cNvSpPr txBox="1">
            <a:spLocks/>
          </p:cNvSpPr>
          <p:nvPr/>
        </p:nvSpPr>
        <p:spPr>
          <a:xfrm>
            <a:off x="8931669" y="3008432"/>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4400" b="1" i="0" u="none" strike="noStrike" kern="1200" cap="none" spc="0" normalizeH="0" baseline="0" noProof="0" dirty="0">
                <a:ln>
                  <a:noFill/>
                </a:ln>
                <a:solidFill>
                  <a:prstClr val="white"/>
                </a:solidFill>
                <a:effectLst/>
                <a:uLnTx/>
                <a:uFillTx/>
                <a:latin typeface="Arial Black" panose="020B0604020202020204" pitchFamily="34" charset="0"/>
                <a:ea typeface="+mj-ea"/>
              </a:rPr>
              <a:t>25%</a:t>
            </a:r>
          </a:p>
        </p:txBody>
      </p:sp>
      <p:sp>
        <p:nvSpPr>
          <p:cNvPr id="23" name="Tekstfelt 22">
            <a:extLst>
              <a:ext uri="{FF2B5EF4-FFF2-40B4-BE49-F238E27FC236}">
                <a16:creationId xmlns:a16="http://schemas.microsoft.com/office/drawing/2014/main" id="{00B717B5-97B0-C801-30C4-F18A9F4EEF7D}"/>
              </a:ext>
            </a:extLst>
          </p:cNvPr>
          <p:cNvSpPr txBox="1"/>
          <p:nvPr/>
        </p:nvSpPr>
        <p:spPr>
          <a:xfrm>
            <a:off x="8397338" y="3931132"/>
            <a:ext cx="256410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rPr>
              <a:t>København og Rudersdal</a:t>
            </a:r>
          </a:p>
        </p:txBody>
      </p:sp>
      <p:sp>
        <p:nvSpPr>
          <p:cNvPr id="9" name="Rektangel 8">
            <a:extLst>
              <a:ext uri="{FF2B5EF4-FFF2-40B4-BE49-F238E27FC236}">
                <a16:creationId xmlns:a16="http://schemas.microsoft.com/office/drawing/2014/main" id="{4397BD65-02F4-0D92-32B0-3CABD92D3DE1}"/>
              </a:ext>
            </a:extLst>
          </p:cNvPr>
          <p:cNvSpPr/>
          <p:nvPr/>
        </p:nvSpPr>
        <p:spPr>
          <a:xfrm>
            <a:off x="6096000" y="2704719"/>
            <a:ext cx="5265974" cy="1992174"/>
          </a:xfrm>
          <a:prstGeom prst="rect">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kstfelt 9">
            <a:extLst>
              <a:ext uri="{FF2B5EF4-FFF2-40B4-BE49-F238E27FC236}">
                <a16:creationId xmlns:a16="http://schemas.microsoft.com/office/drawing/2014/main" id="{97B63EAE-B923-65A7-6B2E-9C234498A42F}"/>
              </a:ext>
            </a:extLst>
          </p:cNvPr>
          <p:cNvSpPr txBox="1"/>
          <p:nvPr/>
        </p:nvSpPr>
        <p:spPr>
          <a:xfrm>
            <a:off x="6183262" y="2844998"/>
            <a:ext cx="527647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FC6B4F"/>
              </a:buClr>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KOMMUNER MED FÆRREST FRITIDSJOBBERE </a:t>
            </a:r>
          </a:p>
        </p:txBody>
      </p:sp>
      <p:sp>
        <p:nvSpPr>
          <p:cNvPr id="16" name="Titel 2">
            <a:extLst>
              <a:ext uri="{FF2B5EF4-FFF2-40B4-BE49-F238E27FC236}">
                <a16:creationId xmlns:a16="http://schemas.microsoft.com/office/drawing/2014/main" id="{4742E5B8-AE25-589F-C4A1-57CBA6488E97}"/>
              </a:ext>
            </a:extLst>
          </p:cNvPr>
          <p:cNvSpPr txBox="1">
            <a:spLocks/>
          </p:cNvSpPr>
          <p:nvPr/>
        </p:nvSpPr>
        <p:spPr>
          <a:xfrm>
            <a:off x="9605369" y="2926868"/>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4400" b="1" i="0" u="none" strike="noStrike" kern="1200" cap="none" spc="0" normalizeH="0" baseline="0" noProof="0" dirty="0">
                <a:ln>
                  <a:noFill/>
                </a:ln>
                <a:solidFill>
                  <a:prstClr val="white"/>
                </a:solidFill>
                <a:effectLst/>
                <a:uLnTx/>
                <a:uFillTx/>
                <a:latin typeface="Arial Black" panose="020B0604020202020204" pitchFamily="34" charset="0"/>
                <a:ea typeface="+mj-ea"/>
              </a:rPr>
              <a:t>25%</a:t>
            </a:r>
          </a:p>
        </p:txBody>
      </p:sp>
      <p:sp>
        <p:nvSpPr>
          <p:cNvPr id="18" name="Titel 2">
            <a:extLst>
              <a:ext uri="{FF2B5EF4-FFF2-40B4-BE49-F238E27FC236}">
                <a16:creationId xmlns:a16="http://schemas.microsoft.com/office/drawing/2014/main" id="{1657823E-EAC4-1480-E559-1D2A0306EC69}"/>
              </a:ext>
            </a:extLst>
          </p:cNvPr>
          <p:cNvSpPr txBox="1">
            <a:spLocks/>
          </p:cNvSpPr>
          <p:nvPr/>
        </p:nvSpPr>
        <p:spPr>
          <a:xfrm>
            <a:off x="7951908" y="2958794"/>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4400" b="1" i="0" u="none" strike="noStrike" kern="1200" cap="none" spc="0" normalizeH="0" baseline="0" noProof="0" dirty="0">
                <a:ln>
                  <a:noFill/>
                </a:ln>
                <a:solidFill>
                  <a:prstClr val="white"/>
                </a:solidFill>
                <a:effectLst/>
                <a:uLnTx/>
                <a:uFillTx/>
                <a:latin typeface="Arial Black" panose="020B0604020202020204" pitchFamily="34" charset="0"/>
                <a:ea typeface="+mj-ea"/>
              </a:rPr>
              <a:t>25%</a:t>
            </a:r>
          </a:p>
        </p:txBody>
      </p:sp>
      <p:sp>
        <p:nvSpPr>
          <p:cNvPr id="26" name="Titel 2">
            <a:extLst>
              <a:ext uri="{FF2B5EF4-FFF2-40B4-BE49-F238E27FC236}">
                <a16:creationId xmlns:a16="http://schemas.microsoft.com/office/drawing/2014/main" id="{4DE65DAB-1653-A23C-FBE0-E32E09982351}"/>
              </a:ext>
            </a:extLst>
          </p:cNvPr>
          <p:cNvSpPr txBox="1">
            <a:spLocks/>
          </p:cNvSpPr>
          <p:nvPr/>
        </p:nvSpPr>
        <p:spPr>
          <a:xfrm>
            <a:off x="6298447" y="2958794"/>
            <a:ext cx="14954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4400" b="1" i="0" u="none" strike="noStrike" kern="1200" cap="none" spc="0" normalizeH="0" baseline="0" noProof="0" dirty="0">
                <a:ln>
                  <a:noFill/>
                </a:ln>
                <a:solidFill>
                  <a:prstClr val="white"/>
                </a:solidFill>
                <a:effectLst/>
                <a:uLnTx/>
                <a:uFillTx/>
                <a:latin typeface="Arial Black" panose="020B0604020202020204" pitchFamily="34" charset="0"/>
                <a:ea typeface="+mj-ea"/>
              </a:rPr>
              <a:t>24%</a:t>
            </a:r>
          </a:p>
        </p:txBody>
      </p:sp>
      <p:sp>
        <p:nvSpPr>
          <p:cNvPr id="27" name="Tekstfelt 26">
            <a:extLst>
              <a:ext uri="{FF2B5EF4-FFF2-40B4-BE49-F238E27FC236}">
                <a16:creationId xmlns:a16="http://schemas.microsoft.com/office/drawing/2014/main" id="{05EB4EB0-651D-5998-5003-9700D7156961}"/>
              </a:ext>
            </a:extLst>
          </p:cNvPr>
          <p:cNvSpPr txBox="1"/>
          <p:nvPr/>
        </p:nvSpPr>
        <p:spPr>
          <a:xfrm>
            <a:off x="6263266" y="3933782"/>
            <a:ext cx="140053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rPr>
              <a:t>Gentofte </a:t>
            </a:r>
          </a:p>
        </p:txBody>
      </p:sp>
      <p:sp>
        <p:nvSpPr>
          <p:cNvPr id="28" name="Tekstfelt 27">
            <a:extLst>
              <a:ext uri="{FF2B5EF4-FFF2-40B4-BE49-F238E27FC236}">
                <a16:creationId xmlns:a16="http://schemas.microsoft.com/office/drawing/2014/main" id="{3182DBA1-DEAF-556A-9553-84883CB92526}"/>
              </a:ext>
            </a:extLst>
          </p:cNvPr>
          <p:cNvSpPr txBox="1"/>
          <p:nvPr/>
        </p:nvSpPr>
        <p:spPr>
          <a:xfrm>
            <a:off x="7947184" y="3927132"/>
            <a:ext cx="140053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rPr>
              <a:t>Frederiksberg</a:t>
            </a:r>
          </a:p>
        </p:txBody>
      </p:sp>
      <p:sp>
        <p:nvSpPr>
          <p:cNvPr id="29" name="Tekstfelt 28">
            <a:extLst>
              <a:ext uri="{FF2B5EF4-FFF2-40B4-BE49-F238E27FC236}">
                <a16:creationId xmlns:a16="http://schemas.microsoft.com/office/drawing/2014/main" id="{77840876-C54B-1421-D2A7-274905AAA6F8}"/>
              </a:ext>
            </a:extLst>
          </p:cNvPr>
          <p:cNvSpPr txBox="1"/>
          <p:nvPr/>
        </p:nvSpPr>
        <p:spPr>
          <a:xfrm>
            <a:off x="9570188" y="3916461"/>
            <a:ext cx="140053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Calibri" panose="020F0502020204030204"/>
                <a:ea typeface="+mn-ea"/>
                <a:cs typeface="+mn-cs"/>
              </a:rPr>
              <a:t>Lyngby-Taarbæk</a:t>
            </a:r>
          </a:p>
        </p:txBody>
      </p:sp>
    </p:spTree>
    <p:extLst>
      <p:ext uri="{BB962C8B-B14F-4D97-AF65-F5344CB8AC3E}">
        <p14:creationId xmlns:p14="http://schemas.microsoft.com/office/powerpoint/2010/main" val="9046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177DAB2-E587-45E3-A703-BD3971088FC1}"/>
              </a:ext>
            </a:extLst>
          </p:cNvPr>
          <p:cNvSpPr>
            <a:spLocks noGrp="1"/>
          </p:cNvSpPr>
          <p:nvPr>
            <p:ph sz="quarter" idx="10"/>
          </p:nvPr>
        </p:nvSpPr>
        <p:spPr>
          <a:xfrm>
            <a:off x="7476268" y="1590211"/>
            <a:ext cx="4631740" cy="1702967"/>
          </a:xfrm>
        </p:spPr>
        <p:txBody>
          <a:bodyPr>
            <a:noAutofit/>
          </a:bodyPr>
          <a:lstStyle/>
          <a:p>
            <a:pPr marL="0" indent="0" algn="ctr">
              <a:lnSpc>
                <a:spcPct val="170000"/>
              </a:lnSpc>
              <a:spcBef>
                <a:spcPts val="0"/>
              </a:spcBef>
              <a:spcAft>
                <a:spcPts val="0"/>
              </a:spcAft>
              <a:buClr>
                <a:srgbClr val="FC6B4F"/>
              </a:buClr>
              <a:buNone/>
            </a:pPr>
            <a:r>
              <a:rPr lang="da-DK" sz="1800" dirty="0"/>
              <a:t>17-årige, som både går i skole og </a:t>
            </a:r>
            <a:br>
              <a:rPr lang="da-DK" sz="1800" dirty="0"/>
            </a:br>
            <a:r>
              <a:rPr lang="da-DK" sz="1800" dirty="0"/>
              <a:t>har fritidsjob, arbejder i gennemsnit </a:t>
            </a:r>
            <a:br>
              <a:rPr lang="da-DK" sz="1800" dirty="0"/>
            </a:br>
            <a:r>
              <a:rPr lang="da-DK" sz="1800" b="1" dirty="0">
                <a:solidFill>
                  <a:srgbClr val="FC6B4F"/>
                </a:solidFill>
                <a:latin typeface="Arial Black" panose="020B0604020202020204" pitchFamily="34" charset="0"/>
              </a:rPr>
              <a:t>9,9</a:t>
            </a:r>
            <a:r>
              <a:rPr lang="da-DK" sz="1800" b="1" dirty="0">
                <a:solidFill>
                  <a:srgbClr val="FC6B4F"/>
                </a:solidFill>
                <a:latin typeface="Arial Black" panose="020B0604020202020204" pitchFamily="34" charset="0"/>
                <a:cs typeface="Arial Black" panose="020B0604020202020204" pitchFamily="34" charset="0"/>
              </a:rPr>
              <a:t> TIMER OM UGEN</a:t>
            </a:r>
            <a:endParaRPr lang="da-DK" sz="1800" i="1" dirty="0"/>
          </a:p>
          <a:p>
            <a:pPr marL="0" indent="0" algn="ctr">
              <a:lnSpc>
                <a:spcPct val="170000"/>
              </a:lnSpc>
              <a:spcBef>
                <a:spcPts val="0"/>
              </a:spcBef>
              <a:spcAft>
                <a:spcPts val="0"/>
              </a:spcAft>
              <a:buClr>
                <a:srgbClr val="FC6B4F"/>
              </a:buClr>
              <a:buNone/>
            </a:pPr>
            <a:endParaRPr lang="da-DK" sz="1800" i="1" dirty="0"/>
          </a:p>
          <a:p>
            <a:pPr marL="0" indent="0" algn="ctr">
              <a:buNone/>
            </a:pPr>
            <a:endParaRPr lang="da-DK" sz="1800" dirty="0"/>
          </a:p>
        </p:txBody>
      </p:sp>
      <p:sp>
        <p:nvSpPr>
          <p:cNvPr id="4" name="TextBox 3">
            <a:extLst>
              <a:ext uri="{FF2B5EF4-FFF2-40B4-BE49-F238E27FC236}">
                <a16:creationId xmlns:a16="http://schemas.microsoft.com/office/drawing/2014/main" id="{3225B007-7D7C-4431-BDC8-FE16E28A851A}"/>
              </a:ext>
            </a:extLst>
          </p:cNvPr>
          <p:cNvSpPr txBox="1"/>
          <p:nvPr/>
        </p:nvSpPr>
        <p:spPr>
          <a:xfrm>
            <a:off x="-8425" y="7205134"/>
            <a:ext cx="35463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Del 1. Status på fritidsjobbere</a:t>
            </a:r>
          </a:p>
        </p:txBody>
      </p:sp>
      <p:sp>
        <p:nvSpPr>
          <p:cNvPr id="5" name="Parallelogram 4">
            <a:extLst>
              <a:ext uri="{FF2B5EF4-FFF2-40B4-BE49-F238E27FC236}">
                <a16:creationId xmlns:a16="http://schemas.microsoft.com/office/drawing/2014/main" id="{A2FE14C9-63D8-54F4-3414-CEFF406C6E16}"/>
              </a:ext>
            </a:extLst>
          </p:cNvPr>
          <p:cNvSpPr/>
          <p:nvPr/>
        </p:nvSpPr>
        <p:spPr>
          <a:xfrm>
            <a:off x="656640" y="548653"/>
            <a:ext cx="58838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2">
            <a:extLst>
              <a:ext uri="{FF2B5EF4-FFF2-40B4-BE49-F238E27FC236}">
                <a16:creationId xmlns:a16="http://schemas.microsoft.com/office/drawing/2014/main" id="{FBA3B53F-D1C7-1CB9-FC6E-F352BF1F985E}"/>
              </a:ext>
            </a:extLst>
          </p:cNvPr>
          <p:cNvSpPr txBox="1">
            <a:spLocks/>
          </p:cNvSpPr>
          <p:nvPr/>
        </p:nvSpPr>
        <p:spPr>
          <a:xfrm>
            <a:off x="838200" y="548653"/>
            <a:ext cx="78867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600" b="1" i="0" u="none" strike="noStrike" kern="1200" cap="none" spc="0" normalizeH="0" baseline="0" noProof="0" dirty="0">
                <a:ln>
                  <a:noFill/>
                </a:ln>
                <a:solidFill>
                  <a:prstClr val="white"/>
                </a:solidFill>
                <a:effectLst/>
                <a:uLnTx/>
                <a:uFillTx/>
                <a:latin typeface="Arial Black" panose="020B0604020202020204" pitchFamily="34" charset="0"/>
                <a:ea typeface="+mj-ea"/>
              </a:rPr>
              <a:t>HVAD SIGER DE UNGE SELV?</a:t>
            </a:r>
          </a:p>
        </p:txBody>
      </p:sp>
      <p:sp>
        <p:nvSpPr>
          <p:cNvPr id="8" name="Tekstfelt 7">
            <a:extLst>
              <a:ext uri="{FF2B5EF4-FFF2-40B4-BE49-F238E27FC236}">
                <a16:creationId xmlns:a16="http://schemas.microsoft.com/office/drawing/2014/main" id="{A1E1A820-E695-64BE-98E5-A576C98B4B3E}"/>
              </a:ext>
            </a:extLst>
          </p:cNvPr>
          <p:cNvSpPr txBox="1"/>
          <p:nvPr/>
        </p:nvSpPr>
        <p:spPr>
          <a:xfrm>
            <a:off x="688390" y="1638668"/>
            <a:ext cx="2753310" cy="170296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FC6B4F"/>
              </a:buClr>
              <a:buSzTx/>
              <a:buFontTx/>
              <a:buNone/>
              <a:tabLst/>
              <a:defRPr/>
            </a:pPr>
            <a:r>
              <a:rPr kumimoji="0" lang="da-DK" sz="1800" b="1" i="0" u="none" strike="noStrike" kern="1200" cap="none" spc="0" normalizeH="0" baseline="0" noProof="0" dirty="0">
                <a:ln>
                  <a:noFill/>
                </a:ln>
                <a:solidFill>
                  <a:srgbClr val="FC6B4F"/>
                </a:solidFill>
                <a:effectLst/>
                <a:uLnTx/>
                <a:uFillTx/>
                <a:latin typeface="Arial Black" panose="020B0604020202020204" pitchFamily="34" charset="0"/>
                <a:ea typeface="+mn-ea"/>
                <a:cs typeface="Arial Black" panose="020B0604020202020204" pitchFamily="34" charset="0"/>
              </a:rPr>
              <a:t>1 UD AF 8 UNGE </a:t>
            </a:r>
            <a:b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svarer ja til, at de føler sig </a:t>
            </a:r>
            <a:r>
              <a:rPr kumimoji="0" lang="da-DK" sz="18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t>utrygge</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når de er på arbejde</a:t>
            </a:r>
          </a:p>
        </p:txBody>
      </p:sp>
      <p:sp>
        <p:nvSpPr>
          <p:cNvPr id="10" name="Tekstfelt 9">
            <a:extLst>
              <a:ext uri="{FF2B5EF4-FFF2-40B4-BE49-F238E27FC236}">
                <a16:creationId xmlns:a16="http://schemas.microsoft.com/office/drawing/2014/main" id="{7B66F3FF-AA59-D4EF-5586-46711E14A521}"/>
              </a:ext>
            </a:extLst>
          </p:cNvPr>
          <p:cNvSpPr txBox="1"/>
          <p:nvPr/>
        </p:nvSpPr>
        <p:spPr>
          <a:xfrm>
            <a:off x="4066961" y="1638668"/>
            <a:ext cx="2907678" cy="170296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FC6B4F"/>
              </a:buClr>
              <a:buSzTx/>
              <a:buFontTx/>
              <a:buNone/>
              <a:tabLst/>
              <a:defRPr/>
            </a:pPr>
            <a:r>
              <a:rPr kumimoji="0" lang="da-DK" sz="1800" b="1" i="0" u="none" strike="noStrike" kern="1200" cap="none" spc="0" normalizeH="0" baseline="0" noProof="0" dirty="0">
                <a:ln>
                  <a:noFill/>
                </a:ln>
                <a:solidFill>
                  <a:srgbClr val="FC6B4F"/>
                </a:solidFill>
                <a:effectLst/>
                <a:uLnTx/>
                <a:uFillTx/>
                <a:latin typeface="Arial Black" panose="020B0604020202020204" pitchFamily="34" charset="0"/>
                <a:ea typeface="+mn-ea"/>
                <a:cs typeface="Arial Black" panose="020B0604020202020204" pitchFamily="34" charset="0"/>
              </a:rPr>
              <a:t>1 UD AF 7 UNGE </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oplever, at de får </a:t>
            </a:r>
            <a:r>
              <a:rPr kumimoji="0" lang="da-DK" sz="18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t>fysiske mén </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 at være på arbejdet</a:t>
            </a:r>
          </a:p>
        </p:txBody>
      </p:sp>
      <p:sp>
        <p:nvSpPr>
          <p:cNvPr id="12" name="Tekstfelt 11">
            <a:extLst>
              <a:ext uri="{FF2B5EF4-FFF2-40B4-BE49-F238E27FC236}">
                <a16:creationId xmlns:a16="http://schemas.microsoft.com/office/drawing/2014/main" id="{00CADA20-32CC-2918-E36B-9EA032DD118B}"/>
              </a:ext>
            </a:extLst>
          </p:cNvPr>
          <p:cNvSpPr txBox="1"/>
          <p:nvPr/>
        </p:nvSpPr>
        <p:spPr>
          <a:xfrm>
            <a:off x="838200" y="4004966"/>
            <a:ext cx="2476500" cy="170296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FC6B4F"/>
              </a:buClr>
              <a:buSzTx/>
              <a:buFontTx/>
              <a:buNone/>
              <a:tabLst/>
              <a:defRPr/>
            </a:pPr>
            <a:r>
              <a:rPr kumimoji="0" lang="da-DK" sz="1800" b="1" i="0" u="none" strike="noStrike" kern="1200" cap="none" spc="0" normalizeH="0" baseline="0" noProof="0" dirty="0">
                <a:ln>
                  <a:noFill/>
                </a:ln>
                <a:solidFill>
                  <a:srgbClr val="FC6B4F"/>
                </a:solidFill>
                <a:effectLst/>
                <a:uLnTx/>
                <a:uFillTx/>
                <a:latin typeface="Arial Black" panose="020B0604020202020204" pitchFamily="34" charset="0"/>
                <a:ea typeface="+mn-ea"/>
                <a:cs typeface="Arial Black" panose="020B0604020202020204" pitchFamily="34" charset="0"/>
              </a:rPr>
              <a:t>1 UD AF 4 UNGE</a:t>
            </a:r>
            <a:b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siger, at de </a:t>
            </a:r>
            <a:r>
              <a:rPr kumimoji="0" lang="da-DK" sz="18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t>løfter mere end tilladt</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når de er på arbejde </a:t>
            </a:r>
          </a:p>
        </p:txBody>
      </p:sp>
      <p:sp>
        <p:nvSpPr>
          <p:cNvPr id="14" name="Tekstfelt 13">
            <a:extLst>
              <a:ext uri="{FF2B5EF4-FFF2-40B4-BE49-F238E27FC236}">
                <a16:creationId xmlns:a16="http://schemas.microsoft.com/office/drawing/2014/main" id="{2344C977-9353-13F3-70A1-1FA84ED212B6}"/>
              </a:ext>
            </a:extLst>
          </p:cNvPr>
          <p:cNvSpPr txBox="1"/>
          <p:nvPr/>
        </p:nvSpPr>
        <p:spPr>
          <a:xfrm>
            <a:off x="4247506" y="4004966"/>
            <a:ext cx="2476500" cy="171123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FC6B4F"/>
              </a:buClr>
              <a:buSzTx/>
              <a:buFontTx/>
              <a:buNone/>
              <a:tabLst/>
              <a:defRPr/>
            </a:pPr>
            <a:r>
              <a:rPr kumimoji="0" lang="da-DK" sz="1800" b="1" i="0" u="none" strike="noStrike" kern="1200" cap="none" spc="0" normalizeH="0" baseline="0" noProof="0" dirty="0">
                <a:ln>
                  <a:noFill/>
                </a:ln>
                <a:solidFill>
                  <a:srgbClr val="FC6B4F"/>
                </a:solidFill>
                <a:effectLst/>
                <a:uLnTx/>
                <a:uFillTx/>
                <a:latin typeface="Arial Black" panose="020B0604020202020204" pitchFamily="34" charset="0"/>
                <a:ea typeface="+mn-ea"/>
                <a:cs typeface="Arial Black" panose="020B0604020202020204" pitchFamily="34" charset="0"/>
              </a:rPr>
              <a:t>1 UD AF 14 UNGE</a:t>
            </a:r>
            <a:b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 </a:t>
            </a:r>
            <a:r>
              <a:rPr kumimoji="0" lang="da-DK" sz="18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t>ikke en ansættelses-</a:t>
            </a:r>
            <a:br>
              <a:rPr kumimoji="0" lang="da-DK" sz="18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br>
            <a:r>
              <a:rPr kumimoji="0" lang="da-DK" sz="1800" b="1" i="0" u="none" strike="noStrike" kern="1200" cap="none" spc="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t>kontrakt </a:t>
            </a:r>
          </a:p>
        </p:txBody>
      </p:sp>
      <p:sp>
        <p:nvSpPr>
          <p:cNvPr id="16" name="Tekstfelt 15">
            <a:extLst>
              <a:ext uri="{FF2B5EF4-FFF2-40B4-BE49-F238E27FC236}">
                <a16:creationId xmlns:a16="http://schemas.microsoft.com/office/drawing/2014/main" id="{56643D04-373C-1361-490B-E87786C53AB7}"/>
              </a:ext>
            </a:extLst>
          </p:cNvPr>
          <p:cNvSpPr txBox="1"/>
          <p:nvPr/>
        </p:nvSpPr>
        <p:spPr>
          <a:xfrm>
            <a:off x="396875" y="6124681"/>
            <a:ext cx="10191750" cy="307777"/>
          </a:xfrm>
          <a:prstGeom prst="rect">
            <a:avLst/>
          </a:prstGeom>
          <a:noFill/>
        </p:spPr>
        <p:txBody>
          <a:bodyPr wrap="square">
            <a:spAutoFit/>
          </a:bodyPr>
          <a:lstStyle/>
          <a:p>
            <a:pPr marL="201168" marR="0" lvl="1" indent="0" algn="l" defTabSz="914400" rtl="0" eaLnBrk="1" fontAlgn="auto" latinLnBrk="0" hangingPunct="1">
              <a:lnSpc>
                <a:spcPct val="100000"/>
              </a:lnSpc>
              <a:spcBef>
                <a:spcPts val="0"/>
              </a:spcBef>
              <a:spcAft>
                <a:spcPts val="0"/>
              </a:spcAft>
              <a:buClr>
                <a:srgbClr val="5B9BD5"/>
              </a:buClr>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Kilde: Jobpatruljen 2022. </a:t>
            </a:r>
          </a:p>
        </p:txBody>
      </p:sp>
      <p:sp>
        <p:nvSpPr>
          <p:cNvPr id="18" name="Tekstfelt 17">
            <a:extLst>
              <a:ext uri="{FF2B5EF4-FFF2-40B4-BE49-F238E27FC236}">
                <a16:creationId xmlns:a16="http://schemas.microsoft.com/office/drawing/2014/main" id="{BE1687E5-FB6A-8628-B62B-12C70900878C}"/>
              </a:ext>
            </a:extLst>
          </p:cNvPr>
          <p:cNvSpPr txBox="1"/>
          <p:nvPr/>
        </p:nvSpPr>
        <p:spPr>
          <a:xfrm>
            <a:off x="7852411" y="3928855"/>
            <a:ext cx="3813165" cy="1446358"/>
          </a:xfrm>
          <a:prstGeom prst="rect">
            <a:avLst/>
          </a:prstGeom>
          <a:noFill/>
        </p:spPr>
        <p:txBody>
          <a:bodyPr wrap="square">
            <a:spAutoFit/>
          </a:bodyPr>
          <a:lstStyle/>
          <a:p>
            <a:pPr marL="0" marR="0" lvl="0" indent="0" algn="ctr" defTabSz="914400" rtl="0" eaLnBrk="1" fontAlgn="auto" latinLnBrk="0" hangingPunct="1">
              <a:lnSpc>
                <a:spcPct val="170000"/>
              </a:lnSpc>
              <a:spcBef>
                <a:spcPts val="0"/>
              </a:spcBef>
              <a:spcAft>
                <a:spcPts val="0"/>
              </a:spcAft>
              <a:buClr>
                <a:srgbClr val="FC6B4F"/>
              </a:buClr>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13-årige, som både går i skole og har fritidsjob, arbejder i gennemsnit </a:t>
            </a:r>
            <a:r>
              <a:rPr kumimoji="0" lang="da-DK" sz="1800" b="1" i="0" u="none" strike="noStrike" kern="1200" cap="none" spc="0" normalizeH="0" baseline="0" noProof="0" dirty="0">
                <a:ln>
                  <a:noFill/>
                </a:ln>
                <a:solidFill>
                  <a:srgbClr val="FC6B4F"/>
                </a:solidFill>
                <a:effectLst/>
                <a:uLnTx/>
                <a:uFillTx/>
                <a:latin typeface="Arial Black" panose="020B0604020202020204" pitchFamily="34" charset="0"/>
                <a:ea typeface="+mn-ea"/>
                <a:cs typeface="Arial Black" panose="020B0604020202020204" pitchFamily="34" charset="0"/>
              </a:rPr>
              <a:t> </a:t>
            </a:r>
            <a:r>
              <a:rPr lang="da-DK" b="1" dirty="0">
                <a:solidFill>
                  <a:srgbClr val="FC6B4F"/>
                </a:solidFill>
                <a:latin typeface="Arial Black" panose="020B0604020202020204" pitchFamily="34" charset="0"/>
                <a:cs typeface="Arial Black" panose="020B0604020202020204" pitchFamily="34" charset="0"/>
              </a:rPr>
              <a:t>3 T</a:t>
            </a:r>
            <a:r>
              <a:rPr kumimoji="0" lang="da-DK" sz="1800" b="1" i="0" u="none" strike="noStrike" kern="1200" cap="none" spc="0" normalizeH="0" baseline="0" noProof="0" dirty="0">
                <a:ln>
                  <a:noFill/>
                </a:ln>
                <a:solidFill>
                  <a:srgbClr val="FC6B4F"/>
                </a:solidFill>
                <a:effectLst/>
                <a:uLnTx/>
                <a:uFillTx/>
                <a:latin typeface="Arial Black" panose="020B0604020202020204" pitchFamily="34" charset="0"/>
                <a:ea typeface="+mn-ea"/>
                <a:cs typeface="Arial Black" panose="020B0604020202020204" pitchFamily="34" charset="0"/>
              </a:rPr>
              <a:t>IMER OM UGEN</a:t>
            </a:r>
          </a:p>
        </p:txBody>
      </p:sp>
      <p:sp>
        <p:nvSpPr>
          <p:cNvPr id="20" name="Tekstfelt 19">
            <a:extLst>
              <a:ext uri="{FF2B5EF4-FFF2-40B4-BE49-F238E27FC236}">
                <a16:creationId xmlns:a16="http://schemas.microsoft.com/office/drawing/2014/main" id="{C95532FB-2C16-AA64-306C-42747575BE3E}"/>
              </a:ext>
            </a:extLst>
          </p:cNvPr>
          <p:cNvSpPr txBox="1"/>
          <p:nvPr/>
        </p:nvSpPr>
        <p:spPr>
          <a:xfrm>
            <a:off x="7476268" y="6024589"/>
            <a:ext cx="2397960" cy="407869"/>
          </a:xfrm>
          <a:prstGeom prst="rect">
            <a:avLst/>
          </a:prstGeom>
          <a:noFill/>
        </p:spPr>
        <p:txBody>
          <a:bodyPr wrap="square">
            <a:spAutoFit/>
          </a:bodyPr>
          <a:lstStyle/>
          <a:p>
            <a:pPr marL="0" marR="0" lvl="0" indent="0" algn="l" defTabSz="914400" rtl="0" eaLnBrk="1" fontAlgn="auto" latinLnBrk="0" hangingPunct="1">
              <a:lnSpc>
                <a:spcPct val="170000"/>
              </a:lnSpc>
              <a:spcBef>
                <a:spcPts val="0"/>
              </a:spcBef>
              <a:spcAft>
                <a:spcPts val="0"/>
              </a:spcAft>
              <a:buClr>
                <a:srgbClr val="FC6B4F"/>
              </a:buClr>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Kilde: Danmarks Statistik.</a:t>
            </a:r>
          </a:p>
        </p:txBody>
      </p:sp>
      <p:cxnSp>
        <p:nvCxnSpPr>
          <p:cNvPr id="22" name="Lige forbindelse 21">
            <a:extLst>
              <a:ext uri="{FF2B5EF4-FFF2-40B4-BE49-F238E27FC236}">
                <a16:creationId xmlns:a16="http://schemas.microsoft.com/office/drawing/2014/main" id="{079577AC-10C4-D7F5-B41C-B4F467627480}"/>
              </a:ext>
            </a:extLst>
          </p:cNvPr>
          <p:cNvCxnSpPr/>
          <p:nvPr/>
        </p:nvCxnSpPr>
        <p:spPr>
          <a:xfrm>
            <a:off x="7553638" y="1553866"/>
            <a:ext cx="0" cy="4298233"/>
          </a:xfrm>
          <a:prstGeom prst="line">
            <a:avLst/>
          </a:prstGeom>
          <a:ln w="25400">
            <a:solidFill>
              <a:srgbClr val="85CF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19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9E74C48-A064-48BF-9F34-5B561D951605}"/>
              </a:ext>
            </a:extLst>
          </p:cNvPr>
          <p:cNvSpPr>
            <a:spLocks noGrp="1"/>
          </p:cNvSpPr>
          <p:nvPr>
            <p:ph sz="quarter" idx="10"/>
          </p:nvPr>
        </p:nvSpPr>
        <p:spPr>
          <a:xfrm>
            <a:off x="7625862" y="2110521"/>
            <a:ext cx="3909646" cy="3481387"/>
          </a:xfrm>
        </p:spPr>
        <p:txBody>
          <a:bodyPr>
            <a:noAutofit/>
          </a:bodyPr>
          <a:lstStyle/>
          <a:p>
            <a:pPr>
              <a:lnSpc>
                <a:spcPct val="150000"/>
              </a:lnSpc>
              <a:spcBef>
                <a:spcPts val="0"/>
              </a:spcBef>
            </a:pPr>
            <a:r>
              <a:rPr lang="da-DK" sz="1600" dirty="0">
                <a:hlinkClick r:id="rId4">
                  <a:extLst>
                    <a:ext uri="{A12FA001-AC4F-418D-AE19-62706E023703}">
                      <ahyp:hlinkClr xmlns:ahyp="http://schemas.microsoft.com/office/drawing/2018/hyperlinkcolor" val="tx"/>
                    </a:ext>
                  </a:extLst>
                </a:hlinkClick>
              </a:rPr>
              <a:t>Se filmen om NAPO</a:t>
            </a:r>
          </a:p>
          <a:p>
            <a:pPr>
              <a:lnSpc>
                <a:spcPct val="150000"/>
              </a:lnSpc>
              <a:spcBef>
                <a:spcPts val="0"/>
              </a:spcBef>
              <a:spcAft>
                <a:spcPts val="0"/>
              </a:spcAft>
            </a:pPr>
            <a:r>
              <a:rPr lang="da-DK" sz="1600" dirty="0">
                <a:hlinkClick r:id="rId5">
                  <a:extLst>
                    <a:ext uri="{A12FA001-AC4F-418D-AE19-62706E023703}">
                      <ahyp:hlinkClr xmlns:ahyp="http://schemas.microsoft.com/office/drawing/2018/hyperlinkcolor" val="tx"/>
                    </a:ext>
                  </a:extLst>
                </a:hlinkClick>
              </a:rPr>
              <a:t>Se filmen med stuntman Deni Jordan   </a:t>
            </a:r>
          </a:p>
          <a:p>
            <a:pPr>
              <a:lnSpc>
                <a:spcPct val="150000"/>
              </a:lnSpc>
              <a:spcBef>
                <a:spcPts val="0"/>
              </a:spcBef>
              <a:spcAft>
                <a:spcPts val="0"/>
              </a:spcAft>
            </a:pPr>
            <a:r>
              <a:rPr lang="da-DK" sz="1600" dirty="0">
                <a:hlinkClick r:id="rId6">
                  <a:extLst>
                    <a:ext uri="{A12FA001-AC4F-418D-AE19-62706E023703}">
                      <ahyp:hlinkClr xmlns:ahyp="http://schemas.microsoft.com/office/drawing/2018/hyperlinkcolor" val="tx"/>
                    </a:ext>
                  </a:extLst>
                </a:hlinkClick>
              </a:rPr>
              <a:t>Se filmen om den jaloux kæreste</a:t>
            </a:r>
            <a:endParaRPr lang="da-DK" sz="1600" dirty="0"/>
          </a:p>
          <a:p>
            <a:pPr>
              <a:lnSpc>
                <a:spcPct val="150000"/>
              </a:lnSpc>
              <a:spcBef>
                <a:spcPts val="0"/>
              </a:spcBef>
              <a:spcAft>
                <a:spcPts val="0"/>
              </a:spcAft>
            </a:pPr>
            <a:r>
              <a:rPr lang="da-DK" sz="1600" dirty="0">
                <a:hlinkClick r:id="rId7">
                  <a:extLst>
                    <a:ext uri="{A12FA001-AC4F-418D-AE19-62706E023703}">
                      <ahyp:hlinkClr xmlns:ahyp="http://schemas.microsoft.com/office/drawing/2018/hyperlinkcolor" val="tx"/>
                    </a:ext>
                  </a:extLst>
                </a:hlinkClick>
              </a:rPr>
              <a:t>Se filmen hvor videohilsen ender i tragisk ulykke </a:t>
            </a:r>
            <a:endParaRPr lang="da-DK" sz="1600" dirty="0"/>
          </a:p>
          <a:p>
            <a:pPr>
              <a:lnSpc>
                <a:spcPct val="150000"/>
              </a:lnSpc>
              <a:spcBef>
                <a:spcPts val="0"/>
              </a:spcBef>
              <a:spcAft>
                <a:spcPts val="0"/>
              </a:spcAft>
            </a:pPr>
            <a:r>
              <a:rPr lang="da-DK" sz="1600" u="sng" dirty="0">
                <a:hlinkClick r:id="rId8">
                  <a:extLst>
                    <a:ext uri="{A12FA001-AC4F-418D-AE19-62706E023703}">
                      <ahyp:hlinkClr xmlns:ahyp="http://schemas.microsoft.com/office/drawing/2018/hyperlinkcolor" val="tx"/>
                    </a:ext>
                  </a:extLst>
                </a:hlinkClick>
              </a:rPr>
              <a:t>Se filmen med den unge pige, som er nyansat på et teater</a:t>
            </a:r>
            <a:endParaRPr lang="da-DK" sz="1600" u="sng" dirty="0"/>
          </a:p>
        </p:txBody>
      </p:sp>
      <p:pic>
        <p:nvPicPr>
          <p:cNvPr id="4" name="Onlinemedier 3" title="Napo in... On the road to safety">
            <a:hlinkClick r:id="" action="ppaction://media"/>
            <a:extLst>
              <a:ext uri="{FF2B5EF4-FFF2-40B4-BE49-F238E27FC236}">
                <a16:creationId xmlns:a16="http://schemas.microsoft.com/office/drawing/2014/main" id="{43BFB5D9-F5A0-4C31-B1F3-0C98428D6D5D}"/>
              </a:ext>
            </a:extLst>
          </p:cNvPr>
          <p:cNvPicPr>
            <a:picLocks noRot="1" noChangeAspect="1"/>
          </p:cNvPicPr>
          <p:nvPr>
            <a:videoFile r:link="rId1"/>
          </p:nvPr>
        </p:nvPicPr>
        <p:blipFill>
          <a:blip r:embed="rId9"/>
          <a:stretch>
            <a:fillRect/>
          </a:stretch>
        </p:blipFill>
        <p:spPr>
          <a:xfrm>
            <a:off x="838200" y="1914525"/>
            <a:ext cx="6537570" cy="3677383"/>
          </a:xfrm>
          <a:prstGeom prst="rect">
            <a:avLst/>
          </a:prstGeom>
        </p:spPr>
      </p:pic>
      <p:pic>
        <p:nvPicPr>
          <p:cNvPr id="5" name="Picture 1" descr="Napo">
            <a:extLst>
              <a:ext uri="{FF2B5EF4-FFF2-40B4-BE49-F238E27FC236}">
                <a16:creationId xmlns:a16="http://schemas.microsoft.com/office/drawing/2014/main" id="{7B81FBD2-D056-43E1-A26D-66FBD9B030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21187" y="2143125"/>
            <a:ext cx="1299337" cy="19402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FAABDC-B0FA-481F-AC89-BA5FBFA11E5D}"/>
              </a:ext>
            </a:extLst>
          </p:cNvPr>
          <p:cNvSpPr txBox="1"/>
          <p:nvPr/>
        </p:nvSpPr>
        <p:spPr>
          <a:xfrm>
            <a:off x="210065" y="6468534"/>
            <a:ext cx="3546390" cy="369332"/>
          </a:xfrm>
          <a:prstGeom prst="rect">
            <a:avLst/>
          </a:prstGeom>
          <a:noFill/>
        </p:spPr>
        <p:txBody>
          <a:bodyPr wrap="square" rtlCol="0">
            <a:spAutoFit/>
          </a:bodyPr>
          <a:lstStyle/>
          <a:p>
            <a:r>
              <a:rPr lang="da-DK" dirty="0">
                <a:solidFill>
                  <a:schemeClr val="bg1"/>
                </a:solidFill>
              </a:rPr>
              <a:t>Del 2. Video-oplæg</a:t>
            </a:r>
          </a:p>
        </p:txBody>
      </p:sp>
      <p:sp>
        <p:nvSpPr>
          <p:cNvPr id="7" name="Parallelogram 6">
            <a:extLst>
              <a:ext uri="{FF2B5EF4-FFF2-40B4-BE49-F238E27FC236}">
                <a16:creationId xmlns:a16="http://schemas.microsoft.com/office/drawing/2014/main" id="{3D7717A3-2763-86C7-18D6-CFC0D5C1B800}"/>
              </a:ext>
            </a:extLst>
          </p:cNvPr>
          <p:cNvSpPr/>
          <p:nvPr/>
        </p:nvSpPr>
        <p:spPr>
          <a:xfrm>
            <a:off x="656640" y="548653"/>
            <a:ext cx="33692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2">
            <a:extLst>
              <a:ext uri="{FF2B5EF4-FFF2-40B4-BE49-F238E27FC236}">
                <a16:creationId xmlns:a16="http://schemas.microsoft.com/office/drawing/2014/main" id="{45116F34-62F4-8916-44BE-75ABB35F81AF}"/>
              </a:ext>
            </a:extLst>
          </p:cNvPr>
          <p:cNvSpPr txBox="1">
            <a:spLocks/>
          </p:cNvSpPr>
          <p:nvPr/>
        </p:nvSpPr>
        <p:spPr>
          <a:xfrm>
            <a:off x="838200" y="548653"/>
            <a:ext cx="6146800" cy="7223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chemeClr val="tx1"/>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VIDEO-OPLÆG</a:t>
            </a:r>
          </a:p>
        </p:txBody>
      </p:sp>
      <p:sp>
        <p:nvSpPr>
          <p:cNvPr id="3" name="Parallelogram 2">
            <a:extLst>
              <a:ext uri="{FF2B5EF4-FFF2-40B4-BE49-F238E27FC236}">
                <a16:creationId xmlns:a16="http://schemas.microsoft.com/office/drawing/2014/main" id="{5EB2B097-2FB4-0647-DF0D-52A590CB82B4}"/>
              </a:ext>
            </a:extLst>
          </p:cNvPr>
          <p:cNvSpPr/>
          <p:nvPr/>
        </p:nvSpPr>
        <p:spPr>
          <a:xfrm>
            <a:off x="3916172"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Undertitel 2">
            <a:extLst>
              <a:ext uri="{FF2B5EF4-FFF2-40B4-BE49-F238E27FC236}">
                <a16:creationId xmlns:a16="http://schemas.microsoft.com/office/drawing/2014/main" id="{0BC2ACFA-F9D3-999D-F173-1A9E80472F38}"/>
              </a:ext>
            </a:extLst>
          </p:cNvPr>
          <p:cNvSpPr txBox="1">
            <a:spLocks/>
          </p:cNvSpPr>
          <p:nvPr/>
        </p:nvSpPr>
        <p:spPr>
          <a:xfrm>
            <a:off x="3996459"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62595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A104AFB-2D72-418C-A687-D313DE1091B2}"/>
              </a:ext>
            </a:extLst>
          </p:cNvPr>
          <p:cNvSpPr>
            <a:spLocks noGrp="1"/>
          </p:cNvSpPr>
          <p:nvPr>
            <p:ph sz="quarter" idx="4294967295"/>
          </p:nvPr>
        </p:nvSpPr>
        <p:spPr>
          <a:xfrm>
            <a:off x="656640" y="1780362"/>
            <a:ext cx="10058400" cy="3987800"/>
          </a:xfrm>
        </p:spPr>
        <p:txBody>
          <a:bodyPr/>
          <a:lstStyle/>
          <a:p>
            <a:pPr fontAlgn="base"/>
            <a:endParaRPr lang="da-DK" dirty="0"/>
          </a:p>
          <a:p>
            <a:pPr>
              <a:spcBef>
                <a:spcPts val="0"/>
              </a:spcBef>
              <a:spcAft>
                <a:spcPts val="0"/>
              </a:spcAft>
            </a:pPr>
            <a:r>
              <a:rPr lang="da-DK" dirty="0"/>
              <a:t>Dilemmaerne/hændelserne er beskrevet, som om det kunne være en af jer, </a:t>
            </a:r>
            <a:br>
              <a:rPr lang="da-DK" dirty="0"/>
            </a:br>
            <a:r>
              <a:rPr lang="da-DK" dirty="0"/>
              <a:t>der kom ud for dem. </a:t>
            </a:r>
          </a:p>
          <a:p>
            <a:pPr>
              <a:spcBef>
                <a:spcPts val="0"/>
              </a:spcBef>
              <a:spcAft>
                <a:spcPts val="0"/>
              </a:spcAft>
            </a:pPr>
            <a:endParaRPr lang="da-DK" dirty="0"/>
          </a:p>
          <a:p>
            <a:pPr>
              <a:lnSpc>
                <a:spcPct val="100000"/>
              </a:lnSpc>
              <a:spcBef>
                <a:spcPts val="0"/>
              </a:spcBef>
              <a:spcAft>
                <a:spcPts val="0"/>
              </a:spcAft>
            </a:pPr>
            <a:r>
              <a:rPr lang="da-DK" dirty="0"/>
              <a:t>Diskuter i forhold til de enkelte dilemmaer:</a:t>
            </a:r>
            <a:br>
              <a:rPr lang="da-DK" dirty="0"/>
            </a:br>
            <a:endParaRPr lang="da-DK" dirty="0"/>
          </a:p>
          <a:p>
            <a:pPr>
              <a:lnSpc>
                <a:spcPct val="100000"/>
              </a:lnSpc>
              <a:spcBef>
                <a:spcPts val="0"/>
              </a:spcBef>
              <a:spcAft>
                <a:spcPts val="0"/>
              </a:spcAft>
              <a:buClr>
                <a:srgbClr val="FC6B4F"/>
              </a:buClr>
              <a:buFont typeface="Arial" panose="020B0604020202020204" pitchFamily="34" charset="0"/>
              <a:buChar char="•"/>
            </a:pPr>
            <a:r>
              <a:rPr lang="da-DK" sz="1800" dirty="0"/>
              <a:t> Hvad vil du tænke?</a:t>
            </a:r>
          </a:p>
          <a:p>
            <a:pPr>
              <a:lnSpc>
                <a:spcPct val="100000"/>
              </a:lnSpc>
              <a:spcBef>
                <a:spcPts val="0"/>
              </a:spcBef>
              <a:spcAft>
                <a:spcPts val="0"/>
              </a:spcAft>
              <a:buClr>
                <a:srgbClr val="FC6B4F"/>
              </a:buClr>
              <a:buFont typeface="Arial" panose="020B0604020202020204" pitchFamily="34" charset="0"/>
              <a:buChar char="•"/>
            </a:pPr>
            <a:r>
              <a:rPr lang="da-DK" sz="1800" dirty="0"/>
              <a:t> Hvad vil du sige?</a:t>
            </a:r>
          </a:p>
          <a:p>
            <a:pPr>
              <a:lnSpc>
                <a:spcPct val="100000"/>
              </a:lnSpc>
              <a:spcBef>
                <a:spcPts val="0"/>
              </a:spcBef>
              <a:spcAft>
                <a:spcPts val="0"/>
              </a:spcAft>
              <a:buClr>
                <a:srgbClr val="FC6B4F"/>
              </a:buClr>
              <a:buFont typeface="Arial" panose="020B0604020202020204" pitchFamily="34" charset="0"/>
              <a:buChar char="•"/>
            </a:pPr>
            <a:r>
              <a:rPr lang="da-DK" sz="1800" dirty="0"/>
              <a:t> Hvad vil du gøre?</a:t>
            </a:r>
          </a:p>
          <a:p>
            <a:pPr>
              <a:lnSpc>
                <a:spcPct val="100000"/>
              </a:lnSpc>
              <a:spcBef>
                <a:spcPts val="0"/>
              </a:spcBef>
              <a:spcAft>
                <a:spcPts val="0"/>
              </a:spcAft>
              <a:buClr>
                <a:srgbClr val="FC6B4F"/>
              </a:buClr>
              <a:buFont typeface="Arial" panose="020B0604020202020204" pitchFamily="34" charset="0"/>
              <a:buChar char="•"/>
            </a:pPr>
            <a:r>
              <a:rPr lang="da-DK" sz="1800" dirty="0"/>
              <a:t> Hvad kan din arbejdsplads gøre? </a:t>
            </a:r>
          </a:p>
          <a:p>
            <a:pPr>
              <a:spcBef>
                <a:spcPts val="0"/>
              </a:spcBef>
              <a:spcAft>
                <a:spcPts val="0"/>
              </a:spcAft>
            </a:pPr>
            <a:endParaRPr lang="da-DK" dirty="0"/>
          </a:p>
        </p:txBody>
      </p:sp>
      <p:sp>
        <p:nvSpPr>
          <p:cNvPr id="4" name="TextBox 3">
            <a:extLst>
              <a:ext uri="{FF2B5EF4-FFF2-40B4-BE49-F238E27FC236}">
                <a16:creationId xmlns:a16="http://schemas.microsoft.com/office/drawing/2014/main" id="{2F1446DE-838F-42A7-A94A-398EACFD66A2}"/>
              </a:ext>
            </a:extLst>
          </p:cNvPr>
          <p:cNvSpPr txBox="1"/>
          <p:nvPr/>
        </p:nvSpPr>
        <p:spPr>
          <a:xfrm>
            <a:off x="210064" y="6497824"/>
            <a:ext cx="6293605" cy="369332"/>
          </a:xfrm>
          <a:prstGeom prst="rect">
            <a:avLst/>
          </a:prstGeom>
          <a:noFill/>
        </p:spPr>
        <p:txBody>
          <a:bodyPr wrap="square" rtlCol="0">
            <a:spAutoFit/>
          </a:bodyPr>
          <a:lstStyle/>
          <a:p>
            <a:r>
              <a:rPr lang="da-DK" dirty="0">
                <a:solidFill>
                  <a:schemeClr val="bg1"/>
                </a:solidFill>
              </a:rPr>
              <a:t>Del 4. Dilemmaer du kan komme ud for</a:t>
            </a:r>
          </a:p>
        </p:txBody>
      </p:sp>
      <p:sp>
        <p:nvSpPr>
          <p:cNvPr id="5" name="Parallelogram 4">
            <a:extLst>
              <a:ext uri="{FF2B5EF4-FFF2-40B4-BE49-F238E27FC236}">
                <a16:creationId xmlns:a16="http://schemas.microsoft.com/office/drawing/2014/main" id="{7E882840-5388-B503-136F-9CDF77E24204}"/>
              </a:ext>
            </a:extLst>
          </p:cNvPr>
          <p:cNvSpPr/>
          <p:nvPr/>
        </p:nvSpPr>
        <p:spPr>
          <a:xfrm>
            <a:off x="656640" y="548653"/>
            <a:ext cx="6328360"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9A5363B6-6169-F749-EFD3-BC3C4ADB6AC2}"/>
              </a:ext>
            </a:extLst>
          </p:cNvPr>
          <p:cNvSpPr txBox="1">
            <a:spLocks/>
          </p:cNvSpPr>
          <p:nvPr/>
        </p:nvSpPr>
        <p:spPr>
          <a:xfrm>
            <a:off x="838200" y="408789"/>
            <a:ext cx="6146800"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STATUS PÅ FRITIDSJOBBERE</a:t>
            </a:r>
          </a:p>
        </p:txBody>
      </p:sp>
      <p:sp>
        <p:nvSpPr>
          <p:cNvPr id="7" name="Parallelogram 6">
            <a:extLst>
              <a:ext uri="{FF2B5EF4-FFF2-40B4-BE49-F238E27FC236}">
                <a16:creationId xmlns:a16="http://schemas.microsoft.com/office/drawing/2014/main" id="{57FF6297-BA3C-57F0-84C5-FAE03F70D655}"/>
              </a:ext>
            </a:extLst>
          </p:cNvPr>
          <p:cNvSpPr/>
          <p:nvPr/>
        </p:nvSpPr>
        <p:spPr>
          <a:xfrm>
            <a:off x="6875272" y="548653"/>
            <a:ext cx="538831" cy="442609"/>
          </a:xfrm>
          <a:prstGeom prst="parallelogram">
            <a:avLst/>
          </a:prstGeom>
          <a:solidFill>
            <a:srgbClr val="85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5C279319-BCD3-D49C-3BFE-AEAB37D1829F}"/>
              </a:ext>
            </a:extLst>
          </p:cNvPr>
          <p:cNvSpPr txBox="1">
            <a:spLocks/>
          </p:cNvSpPr>
          <p:nvPr/>
        </p:nvSpPr>
        <p:spPr>
          <a:xfrm>
            <a:off x="6955559"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chemeClr val="bg1"/>
                </a:solidFill>
                <a:latin typeface="Arial Black" panose="020B0604020202020204" pitchFamily="34" charset="0"/>
                <a:cs typeface="Arial Black" panose="020B0604020202020204" pitchFamily="34" charset="0"/>
              </a:rPr>
              <a:t>4</a:t>
            </a:r>
          </a:p>
        </p:txBody>
      </p:sp>
    </p:spTree>
    <p:extLst>
      <p:ext uri="{BB962C8B-B14F-4D97-AF65-F5344CB8AC3E}">
        <p14:creationId xmlns:p14="http://schemas.microsoft.com/office/powerpoint/2010/main" val="404920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4877F8F-62A5-4C02-939F-978C63B50BE9}"/>
              </a:ext>
            </a:extLst>
          </p:cNvPr>
          <p:cNvSpPr>
            <a:spLocks noGrp="1"/>
          </p:cNvSpPr>
          <p:nvPr>
            <p:ph sz="quarter" idx="4294967295"/>
          </p:nvPr>
        </p:nvSpPr>
        <p:spPr>
          <a:xfrm>
            <a:off x="656640" y="1823378"/>
            <a:ext cx="9326879" cy="3987800"/>
          </a:xfrm>
        </p:spPr>
        <p:txBody>
          <a:bodyPr/>
          <a:lstStyle/>
          <a:p>
            <a:r>
              <a:rPr lang="da-DK" dirty="0"/>
              <a:t>Du er på arbejde i et supermarked om aftenen.</a:t>
            </a:r>
          </a:p>
          <a:p>
            <a:r>
              <a:rPr lang="da-DK" dirty="0"/>
              <a:t>I skal snart lukke.</a:t>
            </a:r>
          </a:p>
          <a:p>
            <a:r>
              <a:rPr lang="da-DK" dirty="0"/>
              <a:t>Der kommer en kunde hen til dig, som er sur over, at I ikke har mere mælk.</a:t>
            </a:r>
          </a:p>
          <a:p>
            <a:r>
              <a:rPr lang="da-DK" dirty="0"/>
              <a:t>Han er truende og virker aggressiv</a:t>
            </a:r>
            <a:br>
              <a:rPr lang="da-DK" dirty="0"/>
            </a:br>
            <a:endParaRPr lang="da-DK" dirty="0"/>
          </a:p>
          <a:p>
            <a:pPr>
              <a:lnSpc>
                <a:spcPct val="100000"/>
              </a:lnSpc>
              <a:spcBef>
                <a:spcPts val="0"/>
              </a:spcBef>
              <a:spcAft>
                <a:spcPts val="0"/>
              </a:spcAft>
              <a:buClr>
                <a:srgbClr val="FC6B4F"/>
              </a:buClr>
              <a:buFont typeface="Arial" panose="020B0604020202020204" pitchFamily="34" charset="0"/>
              <a:buChar char="•"/>
            </a:pPr>
            <a:r>
              <a:rPr lang="da-DK" sz="1800" dirty="0"/>
              <a:t> Hvad vil du tænke?</a:t>
            </a:r>
          </a:p>
          <a:p>
            <a:pPr>
              <a:lnSpc>
                <a:spcPct val="100000"/>
              </a:lnSpc>
              <a:spcBef>
                <a:spcPts val="0"/>
              </a:spcBef>
              <a:spcAft>
                <a:spcPts val="0"/>
              </a:spcAft>
              <a:buClr>
                <a:srgbClr val="FC6B4F"/>
              </a:buClr>
              <a:buFont typeface="Arial" panose="020B0604020202020204" pitchFamily="34" charset="0"/>
              <a:buChar char="•"/>
            </a:pPr>
            <a:r>
              <a:rPr lang="da-DK" sz="1800" dirty="0"/>
              <a:t> Hvad vil du sige?</a:t>
            </a:r>
          </a:p>
          <a:p>
            <a:pPr>
              <a:lnSpc>
                <a:spcPct val="100000"/>
              </a:lnSpc>
              <a:spcBef>
                <a:spcPts val="0"/>
              </a:spcBef>
              <a:spcAft>
                <a:spcPts val="0"/>
              </a:spcAft>
              <a:buClr>
                <a:srgbClr val="FC6B4F"/>
              </a:buClr>
              <a:buFont typeface="Arial" panose="020B0604020202020204" pitchFamily="34" charset="0"/>
              <a:buChar char="•"/>
            </a:pPr>
            <a:r>
              <a:rPr lang="da-DK" sz="1800" dirty="0"/>
              <a:t> Hvad vil du gøre?</a:t>
            </a:r>
          </a:p>
          <a:p>
            <a:pPr>
              <a:lnSpc>
                <a:spcPct val="100000"/>
              </a:lnSpc>
              <a:spcBef>
                <a:spcPts val="0"/>
              </a:spcBef>
              <a:spcAft>
                <a:spcPts val="0"/>
              </a:spcAft>
              <a:buClr>
                <a:srgbClr val="FC6B4F"/>
              </a:buClr>
              <a:buFont typeface="Arial" panose="020B0604020202020204" pitchFamily="34" charset="0"/>
              <a:buChar char="•"/>
            </a:pPr>
            <a:r>
              <a:rPr lang="da-DK" sz="1800" dirty="0"/>
              <a:t> Hvad kan din arbejdsplads gøre? </a:t>
            </a:r>
          </a:p>
          <a:p>
            <a:endParaRPr lang="da-DK" dirty="0"/>
          </a:p>
          <a:p>
            <a:endParaRPr lang="da-DK" dirty="0"/>
          </a:p>
        </p:txBody>
      </p:sp>
      <p:sp>
        <p:nvSpPr>
          <p:cNvPr id="5" name="TextBox 3">
            <a:extLst>
              <a:ext uri="{FF2B5EF4-FFF2-40B4-BE49-F238E27FC236}">
                <a16:creationId xmlns:a16="http://schemas.microsoft.com/office/drawing/2014/main" id="{F099283C-67EA-435B-9950-497FF7663EE4}"/>
              </a:ext>
            </a:extLst>
          </p:cNvPr>
          <p:cNvSpPr txBox="1"/>
          <p:nvPr/>
        </p:nvSpPr>
        <p:spPr>
          <a:xfrm>
            <a:off x="210064" y="6497824"/>
            <a:ext cx="4114285" cy="369332"/>
          </a:xfrm>
          <a:prstGeom prst="rect">
            <a:avLst/>
          </a:prstGeom>
          <a:noFill/>
        </p:spPr>
        <p:txBody>
          <a:bodyPr wrap="square" rtlCol="0">
            <a:spAutoFit/>
          </a:bodyPr>
          <a:lstStyle/>
          <a:p>
            <a:r>
              <a:rPr lang="da-DK" dirty="0">
                <a:solidFill>
                  <a:schemeClr val="bg1"/>
                </a:solidFill>
              </a:rPr>
              <a:t>Del 4. Dilemmaer du kan komme ud for</a:t>
            </a:r>
          </a:p>
        </p:txBody>
      </p:sp>
      <p:sp>
        <p:nvSpPr>
          <p:cNvPr id="4" name="Parallelogram 3">
            <a:extLst>
              <a:ext uri="{FF2B5EF4-FFF2-40B4-BE49-F238E27FC236}">
                <a16:creationId xmlns:a16="http://schemas.microsoft.com/office/drawing/2014/main" id="{2F35460E-F140-B7D7-D0A4-4570F507B941}"/>
              </a:ext>
            </a:extLst>
          </p:cNvPr>
          <p:cNvSpPr/>
          <p:nvPr/>
        </p:nvSpPr>
        <p:spPr>
          <a:xfrm>
            <a:off x="656640" y="548653"/>
            <a:ext cx="7728408" cy="651940"/>
          </a:xfrm>
          <a:prstGeom prst="parallelogram">
            <a:avLst/>
          </a:prstGeom>
          <a:solidFill>
            <a:srgbClr val="FC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itel 2">
            <a:extLst>
              <a:ext uri="{FF2B5EF4-FFF2-40B4-BE49-F238E27FC236}">
                <a16:creationId xmlns:a16="http://schemas.microsoft.com/office/drawing/2014/main" id="{EF8305A6-12C2-B176-4E35-6285C5BEEFCB}"/>
              </a:ext>
            </a:extLst>
          </p:cNvPr>
          <p:cNvSpPr txBox="1">
            <a:spLocks/>
          </p:cNvSpPr>
          <p:nvPr/>
        </p:nvSpPr>
        <p:spPr>
          <a:xfrm>
            <a:off x="838200" y="408789"/>
            <a:ext cx="8068056" cy="72233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1" i="0" kern="1200" spc="-50" baseline="0">
                <a:solidFill>
                  <a:srgbClr val="000000"/>
                </a:solidFill>
                <a:latin typeface="Arial Black" panose="020B0604020202020204" pitchFamily="34" charset="0"/>
                <a:ea typeface="+mj-ea"/>
                <a:cs typeface="Arial Black" panose="020B0604020202020204" pitchFamily="34" charset="0"/>
              </a:defRPr>
            </a:lvl1pPr>
          </a:lstStyle>
          <a:p>
            <a:r>
              <a:rPr lang="da-DK" sz="2800" dirty="0">
                <a:solidFill>
                  <a:schemeClr val="bg1"/>
                </a:solidFill>
              </a:rPr>
              <a:t>DILEMMAER DU KAN KOMME UD FOR</a:t>
            </a:r>
          </a:p>
        </p:txBody>
      </p:sp>
      <p:sp>
        <p:nvSpPr>
          <p:cNvPr id="7" name="Parallelogram 6">
            <a:extLst>
              <a:ext uri="{FF2B5EF4-FFF2-40B4-BE49-F238E27FC236}">
                <a16:creationId xmlns:a16="http://schemas.microsoft.com/office/drawing/2014/main" id="{EE293896-471B-8CEE-9381-99E3F0B66749}"/>
              </a:ext>
            </a:extLst>
          </p:cNvPr>
          <p:cNvSpPr/>
          <p:nvPr/>
        </p:nvSpPr>
        <p:spPr>
          <a:xfrm>
            <a:off x="8275320" y="557797"/>
            <a:ext cx="538831" cy="442609"/>
          </a:xfrm>
          <a:prstGeom prst="parallelogram">
            <a:avLst/>
          </a:prstGeom>
          <a:noFill/>
          <a:ln>
            <a:solidFill>
              <a:srgbClr val="FC6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Undertitel 2">
            <a:extLst>
              <a:ext uri="{FF2B5EF4-FFF2-40B4-BE49-F238E27FC236}">
                <a16:creationId xmlns:a16="http://schemas.microsoft.com/office/drawing/2014/main" id="{A1088F6B-33FB-2AB9-56E0-42BCAAE69629}"/>
              </a:ext>
            </a:extLst>
          </p:cNvPr>
          <p:cNvSpPr txBox="1">
            <a:spLocks/>
          </p:cNvSpPr>
          <p:nvPr/>
        </p:nvSpPr>
        <p:spPr>
          <a:xfrm>
            <a:off x="8355607" y="613930"/>
            <a:ext cx="422002" cy="368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000" b="1" dirty="0">
                <a:solidFill>
                  <a:srgbClr val="FC6B4F"/>
                </a:solidFill>
                <a:latin typeface="Arial Black" panose="020B0604020202020204" pitchFamily="34" charset="0"/>
                <a:cs typeface="Arial Black" panose="020B0604020202020204" pitchFamily="34" charset="0"/>
              </a:rPr>
              <a:t>1</a:t>
            </a:r>
          </a:p>
        </p:txBody>
      </p:sp>
    </p:spTree>
    <p:extLst>
      <p:ext uri="{BB962C8B-B14F-4D97-AF65-F5344CB8AC3E}">
        <p14:creationId xmlns:p14="http://schemas.microsoft.com/office/powerpoint/2010/main" val="1759141771"/>
      </p:ext>
    </p:extLst>
  </p:cSld>
  <p:clrMapOvr>
    <a:masterClrMapping/>
  </p:clrMapOvr>
</p:sld>
</file>

<file path=ppt/theme/theme1.xml><?xml version="1.0" encoding="utf-8"?>
<a:theme xmlns:a="http://schemas.openxmlformats.org/drawingml/2006/main" name="Retrospektiv">
  <a:themeElements>
    <a:clrScheme name="Brugerdefineret 2">
      <a:dk1>
        <a:srgbClr val="FFFFFF"/>
      </a:dk1>
      <a:lt1>
        <a:srgbClr val="FFFFFF"/>
      </a:lt1>
      <a:dk2>
        <a:srgbClr val="FFFFFF"/>
      </a:dk2>
      <a:lt2>
        <a:srgbClr val="FFFFFF"/>
      </a:lt2>
      <a:accent1>
        <a:srgbClr val="0089EF"/>
      </a:accent1>
      <a:accent2>
        <a:srgbClr val="EF0000"/>
      </a:accent2>
      <a:accent3>
        <a:srgbClr val="57CC00"/>
      </a:accent3>
      <a:accent4>
        <a:srgbClr val="F6F600"/>
      </a:accent4>
      <a:accent5>
        <a:srgbClr val="EB5A0A"/>
      </a:accent5>
      <a:accent6>
        <a:srgbClr val="A0988C"/>
      </a:accent6>
      <a:hlink>
        <a:srgbClr val="000000"/>
      </a:hlink>
      <a:folHlink>
        <a:srgbClr val="EB5A0A"/>
      </a:folHlink>
    </a:clrScheme>
    <a:fontScheme name="Retrospektiv">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æsentation1" id="{E4D8621F-400B-4074-B679-6C1779F319F9}" vid="{B807AC04-3553-44B3-B04A-A26A9BB77CE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3735</TotalTime>
  <Words>4001</Words>
  <Application>Microsoft Office PowerPoint</Application>
  <PresentationFormat>Widescreen</PresentationFormat>
  <Paragraphs>434</Paragraphs>
  <Slides>30</Slides>
  <Notes>28</Notes>
  <HiddenSlides>0</HiddenSlides>
  <MMClips>1</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30</vt:i4>
      </vt:variant>
    </vt:vector>
  </HeadingPairs>
  <TitlesOfParts>
    <vt:vector size="37" baseType="lpstr">
      <vt:lpstr>Arial</vt:lpstr>
      <vt:lpstr>Arial Black</vt:lpstr>
      <vt:lpstr>Calibri</vt:lpstr>
      <vt:lpstr>Corbel</vt:lpstr>
      <vt:lpstr>Wingdings</vt:lpstr>
      <vt:lpstr>Retrospektiv</vt:lpstr>
      <vt:lpstr>Office-tema</vt:lpstr>
      <vt:lpstr>PowerPoint-præsentation</vt:lpstr>
      <vt:lpstr>OVERBLIK</vt:lpstr>
      <vt:lpstr>PowerPoint-præsentation</vt:lpstr>
      <vt:lpstr>STATUS PÅ FRITIDSJOBBERE</vt:lpstr>
      <vt:lpstr>42%</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Sofie Raagaard</dc:creator>
  <cp:lastModifiedBy>Sarah Marie Jäpelt</cp:lastModifiedBy>
  <cp:revision>281</cp:revision>
  <cp:lastPrinted>2019-10-18T10:56:28Z</cp:lastPrinted>
  <dcterms:created xsi:type="dcterms:W3CDTF">2018-07-18T11:06:19Z</dcterms:created>
  <dcterms:modified xsi:type="dcterms:W3CDTF">2023-05-22T10:57:38Z</dcterms:modified>
</cp:coreProperties>
</file>