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302" r:id="rId4"/>
    <p:sldId id="282" r:id="rId5"/>
    <p:sldId id="274" r:id="rId6"/>
    <p:sldId id="261" r:id="rId7"/>
    <p:sldId id="300" r:id="rId8"/>
    <p:sldId id="269" r:id="rId9"/>
    <p:sldId id="270" r:id="rId10"/>
    <p:sldId id="271" r:id="rId11"/>
    <p:sldId id="272" r:id="rId12"/>
    <p:sldId id="275" r:id="rId13"/>
    <p:sldId id="277" r:id="rId14"/>
    <p:sldId id="311" r:id="rId15"/>
    <p:sldId id="288" r:id="rId16"/>
    <p:sldId id="297" r:id="rId17"/>
    <p:sldId id="298" r:id="rId18"/>
    <p:sldId id="262" r:id="rId19"/>
    <p:sldId id="263" r:id="rId20"/>
    <p:sldId id="312" r:id="rId21"/>
    <p:sldId id="313" r:id="rId22"/>
    <p:sldId id="314" r:id="rId23"/>
    <p:sldId id="315" r:id="rId24"/>
    <p:sldId id="264" r:id="rId25"/>
    <p:sldId id="265" r:id="rId26"/>
    <p:sldId id="266" r:id="rId27"/>
    <p:sldId id="283" r:id="rId28"/>
    <p:sldId id="285" r:id="rId29"/>
    <p:sldId id="293" r:id="rId30"/>
    <p:sldId id="286" r:id="rId31"/>
    <p:sldId id="287" r:id="rId32"/>
    <p:sldId id="289" r:id="rId33"/>
    <p:sldId id="290" r:id="rId34"/>
    <p:sldId id="292" r:id="rId35"/>
    <p:sldId id="281" r:id="rId36"/>
    <p:sldId id="294"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FEA"/>
    <a:srgbClr val="FC6B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97526-EBBF-4AED-A1B0-A82207C9AFA9}" v="1" dt="2023-05-22T11:02:49.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8"/>
    <p:restoredTop sz="86038" autoAdjust="0"/>
  </p:normalViewPr>
  <p:slideViewPr>
    <p:cSldViewPr snapToGrid="0">
      <p:cViewPr varScale="1">
        <p:scale>
          <a:sx n="54" d="100"/>
          <a:sy n="54" d="100"/>
        </p:scale>
        <p:origin x="12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arie Jäpelt" userId="3685294b-ca0b-404d-9036-98ac5124c858" providerId="ADAL" clId="{56597526-EBBF-4AED-A1B0-A82207C9AFA9}"/>
    <pc:docChg chg="modSld">
      <pc:chgData name="Sarah Marie Jäpelt" userId="3685294b-ca0b-404d-9036-98ac5124c858" providerId="ADAL" clId="{56597526-EBBF-4AED-A1B0-A82207C9AFA9}" dt="2023-05-22T10:58:37.074" v="153" actId="6549"/>
      <pc:docMkLst>
        <pc:docMk/>
      </pc:docMkLst>
      <pc:sldChg chg="modSp mod">
        <pc:chgData name="Sarah Marie Jäpelt" userId="3685294b-ca0b-404d-9036-98ac5124c858" providerId="ADAL" clId="{56597526-EBBF-4AED-A1B0-A82207C9AFA9}" dt="2023-05-22T10:58:37.074" v="153" actId="6549"/>
        <pc:sldMkLst>
          <pc:docMk/>
          <pc:sldMk cId="1529191559" sldId="274"/>
        </pc:sldMkLst>
        <pc:spChg chg="mod">
          <ac:chgData name="Sarah Marie Jäpelt" userId="3685294b-ca0b-404d-9036-98ac5124c858" providerId="ADAL" clId="{56597526-EBBF-4AED-A1B0-A82207C9AFA9}" dt="2023-05-22T10:58:37.074" v="153" actId="6549"/>
          <ac:spMkLst>
            <pc:docMk/>
            <pc:sldMk cId="1529191559" sldId="274"/>
            <ac:spMk id="2" creationId="{D177DAB2-E587-45E3-A703-BD3971088FC1}"/>
          </ac:spMkLst>
        </pc:spChg>
        <pc:spChg chg="mod">
          <ac:chgData name="Sarah Marie Jäpelt" userId="3685294b-ca0b-404d-9036-98ac5124c858" providerId="ADAL" clId="{56597526-EBBF-4AED-A1B0-A82207C9AFA9}" dt="2023-05-22T10:58:26.034" v="146" actId="14100"/>
          <ac:spMkLst>
            <pc:docMk/>
            <pc:sldMk cId="1529191559" sldId="274"/>
            <ac:spMk id="18" creationId="{BE1687E5-FB6A-8628-B62B-12C70900878C}"/>
          </ac:spMkLst>
        </pc:spChg>
      </pc:sldChg>
      <pc:sldChg chg="modSp mod">
        <pc:chgData name="Sarah Marie Jäpelt" userId="3685294b-ca0b-404d-9036-98ac5124c858" providerId="ADAL" clId="{56597526-EBBF-4AED-A1B0-A82207C9AFA9}" dt="2023-05-22T07:34:37.570" v="51" actId="1076"/>
        <pc:sldMkLst>
          <pc:docMk/>
          <pc:sldMk cId="1948679294" sldId="302"/>
        </pc:sldMkLst>
        <pc:picChg chg="mod">
          <ac:chgData name="Sarah Marie Jäpelt" userId="3685294b-ca0b-404d-9036-98ac5124c858" providerId="ADAL" clId="{56597526-EBBF-4AED-A1B0-A82207C9AFA9}" dt="2023-05-22T07:32:36.923" v="49" actId="1076"/>
          <ac:picMkLst>
            <pc:docMk/>
            <pc:sldMk cId="1948679294" sldId="302"/>
            <ac:picMk id="25" creationId="{8683A7A3-39C2-B414-0278-4814917D1C5A}"/>
          </ac:picMkLst>
        </pc:picChg>
        <pc:picChg chg="mod">
          <ac:chgData name="Sarah Marie Jäpelt" userId="3685294b-ca0b-404d-9036-98ac5124c858" providerId="ADAL" clId="{56597526-EBBF-4AED-A1B0-A82207C9AFA9}" dt="2023-05-22T07:34:37.570" v="51" actId="1076"/>
          <ac:picMkLst>
            <pc:docMk/>
            <pc:sldMk cId="1948679294" sldId="302"/>
            <ac:picMk id="27" creationId="{DCB9DBB6-653C-EE7D-8A12-B386C9F3A2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B1EB7-F0F4-8149-95DB-D4F843CA97A2}" type="datetimeFigureOut">
              <a:rPr lang="da-DK" smtClean="0"/>
              <a:t>22-05-2023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C51A5-EAA3-594F-8ED5-9AA4992DC0FD}" type="slidenum">
              <a:rPr lang="da-DK" smtClean="0"/>
              <a:t>‹nr.›</a:t>
            </a:fld>
            <a:endParaRPr lang="da-DK"/>
          </a:p>
        </p:txBody>
      </p:sp>
    </p:spTree>
    <p:extLst>
      <p:ext uri="{BB962C8B-B14F-4D97-AF65-F5344CB8AC3E}">
        <p14:creationId xmlns:p14="http://schemas.microsoft.com/office/powerpoint/2010/main" val="381799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st.dk/da/Statistik/bagtal/2018/2018-09-10-Flere-unge-i-beskaeftigel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st.dk/da/Statistik/nyheder-analyser-publ/bagtal/2022/2022-06-09-unge-med-fritidsjo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3087">
              <a:defRPr/>
            </a:pPr>
            <a:endParaRPr lang="da-DK" u="none" dirty="0">
              <a:solidFill>
                <a:srgbClr val="FF0000"/>
              </a:solidFill>
              <a:hlinkClick r:id="rId3"/>
            </a:endParaRPr>
          </a:p>
          <a:p>
            <a:pPr defTabSz="923087">
              <a:defRPr/>
            </a:pPr>
            <a:endParaRPr lang="da-DK" u="none" dirty="0">
              <a:solidFill>
                <a:srgbClr val="FF0000"/>
              </a:solidFill>
              <a:hlinkClick r:id="rId3"/>
            </a:endParaRPr>
          </a:p>
          <a:p>
            <a:pPr defTabSz="923087">
              <a:defRPr/>
            </a:pPr>
            <a:r>
              <a:rPr lang="da-DK" dirty="0">
                <a:solidFill>
                  <a:srgbClr val="FF0000"/>
                </a:solidFill>
              </a:rPr>
              <a:t>Klik på linket og se hele artiklen: https://www.dst.dk/da/Statistik/nyheder-analyser-publ/bagtal/2022/2022-06-09-unge-med-fritidsjob</a:t>
            </a:r>
          </a:p>
          <a:p>
            <a:pPr defTabSz="923087">
              <a:defRPr/>
            </a:pPr>
            <a:endParaRPr lang="da-DK" dirty="0">
              <a:solidFill>
                <a:srgbClr val="FF0000"/>
              </a:solidFill>
            </a:endParaRPr>
          </a:p>
          <a:p>
            <a:pPr defTabSz="923087">
              <a:defRPr/>
            </a:pPr>
            <a:r>
              <a:rPr lang="da-DK" dirty="0">
                <a:solidFill>
                  <a:srgbClr val="FF0000"/>
                </a:solidFill>
              </a:rPr>
              <a:t>Spørg ud i klassen: Hvordan ser det ud i jeres del af landet? I kommunen? På skolen? I klassen? Hvor mange arbejder – og hvorfor?</a:t>
            </a:r>
          </a:p>
          <a:p>
            <a:pPr defTabSz="923087">
              <a:defRPr/>
            </a:pPr>
            <a:endParaRPr lang="da-DK" dirty="0">
              <a:solidFill>
                <a:srgbClr val="FF0000"/>
              </a:solidFill>
            </a:endParaRP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3</a:t>
            </a:fld>
            <a:endParaRPr lang="da-DK"/>
          </a:p>
        </p:txBody>
      </p:sp>
    </p:spTree>
    <p:extLst>
      <p:ext uri="{BB962C8B-B14F-4D97-AF65-F5344CB8AC3E}">
        <p14:creationId xmlns:p14="http://schemas.microsoft.com/office/powerpoint/2010/main" val="361134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situationen: Skyl med kuldslået vand, vand og atter vand til det ikke gør ondt mere. Hvis der er blærer over 5 kroners størrelse skal der søges læge eller skadestue.</a:t>
            </a:r>
          </a:p>
          <a:p>
            <a:endParaRPr lang="da-DK" dirty="0"/>
          </a:p>
          <a:p>
            <a:r>
              <a:rPr lang="da-DK" dirty="0"/>
              <a:t>Vigtigt: Husk at bruge værnemidler - i dette tilfælde handsker. </a:t>
            </a:r>
          </a:p>
        </p:txBody>
      </p:sp>
      <p:sp>
        <p:nvSpPr>
          <p:cNvPr id="4" name="Pladsholder til slidenummer 3"/>
          <p:cNvSpPr>
            <a:spLocks noGrp="1"/>
          </p:cNvSpPr>
          <p:nvPr>
            <p:ph type="sldNum" sz="quarter" idx="5"/>
          </p:nvPr>
        </p:nvSpPr>
        <p:spPr/>
        <p:txBody>
          <a:bodyPr/>
          <a:lstStyle/>
          <a:p>
            <a:fld id="{6A927E79-99DB-4DD9-A482-D8D7F1638844}" type="slidenum">
              <a:rPr lang="da-DK" smtClean="0"/>
              <a:t>12</a:t>
            </a:fld>
            <a:endParaRPr lang="da-DK"/>
          </a:p>
        </p:txBody>
      </p:sp>
    </p:spTree>
    <p:extLst>
      <p:ext uri="{BB962C8B-B14F-4D97-AF65-F5344CB8AC3E}">
        <p14:creationId xmlns:p14="http://schemas.microsoft.com/office/powerpoint/2010/main" val="63097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3087">
              <a:defRPr/>
            </a:pPr>
            <a:r>
              <a:rPr lang="da-DK" dirty="0"/>
              <a:t>Selv om du mener, du godt kan køre med trucken, må du faktisk slet ikke, hvis du stadig går i skole. Ifølge arbejdsmiljøloven må unge slet ikke arbejde ved eller med maskiner. </a:t>
            </a:r>
          </a:p>
          <a:p>
            <a:pPr defTabSz="923087">
              <a:defRPr/>
            </a:pPr>
            <a:endParaRPr lang="da-DK" dirty="0"/>
          </a:p>
          <a:p>
            <a:pPr defTabSz="923087">
              <a:defRPr/>
            </a:pPr>
            <a:r>
              <a:rPr lang="da-DK" dirty="0"/>
              <a:t>Man kan erhverve sig et gaffeltruck certifikat, hvis man er over 18 år eller er over 15 år og erhvervsuddannelseslærling – men det er jo ikke tilfældet her. </a:t>
            </a:r>
          </a:p>
        </p:txBody>
      </p:sp>
      <p:sp>
        <p:nvSpPr>
          <p:cNvPr id="4" name="Pladsholder til slidenummer 3"/>
          <p:cNvSpPr>
            <a:spLocks noGrp="1"/>
          </p:cNvSpPr>
          <p:nvPr>
            <p:ph type="sldNum" sz="quarter" idx="5"/>
          </p:nvPr>
        </p:nvSpPr>
        <p:spPr/>
        <p:txBody>
          <a:bodyPr/>
          <a:lstStyle/>
          <a:p>
            <a:fld id="{6A927E79-99DB-4DD9-A482-D8D7F1638844}" type="slidenum">
              <a:rPr lang="da-DK" smtClean="0"/>
              <a:t>13</a:t>
            </a:fld>
            <a:endParaRPr lang="da-DK"/>
          </a:p>
        </p:txBody>
      </p:sp>
    </p:spTree>
    <p:extLst>
      <p:ext uri="{BB962C8B-B14F-4D97-AF65-F5344CB8AC3E}">
        <p14:creationId xmlns:p14="http://schemas.microsoft.com/office/powerpoint/2010/main" val="125649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Gør opmærksom på, at du højst må arbejde 8 timer om dagen på en skolefridag (2 timer, hvis det er en skoledag). Og at du har krav på en pause efter 4,5 times arbejde.  </a:t>
            </a:r>
          </a:p>
        </p:txBody>
      </p:sp>
      <p:sp>
        <p:nvSpPr>
          <p:cNvPr id="4" name="Pladsholder til slidenummer 3"/>
          <p:cNvSpPr>
            <a:spLocks noGrp="1"/>
          </p:cNvSpPr>
          <p:nvPr>
            <p:ph type="sldNum" sz="quarter" idx="5"/>
          </p:nvPr>
        </p:nvSpPr>
        <p:spPr/>
        <p:txBody>
          <a:bodyPr/>
          <a:lstStyle/>
          <a:p>
            <a:fld id="{6A927E79-99DB-4DD9-A482-D8D7F1638844}" type="slidenum">
              <a:rPr lang="da-DK" smtClean="0"/>
              <a:t>14</a:t>
            </a:fld>
            <a:endParaRPr lang="da-DK"/>
          </a:p>
        </p:txBody>
      </p:sp>
    </p:spTree>
    <p:extLst>
      <p:ext uri="{BB962C8B-B14F-4D97-AF65-F5344CB8AC3E}">
        <p14:creationId xmlns:p14="http://schemas.microsoft.com/office/powerpoint/2010/main" val="19412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Giver dem pizzaen. Spil ikke helt. </a:t>
            </a:r>
          </a:p>
        </p:txBody>
      </p:sp>
      <p:sp>
        <p:nvSpPr>
          <p:cNvPr id="4" name="Pladsholder til slidenummer 3"/>
          <p:cNvSpPr>
            <a:spLocks noGrp="1"/>
          </p:cNvSpPr>
          <p:nvPr>
            <p:ph type="sldNum" sz="quarter" idx="5"/>
          </p:nvPr>
        </p:nvSpPr>
        <p:spPr/>
        <p:txBody>
          <a:bodyPr/>
          <a:lstStyle/>
          <a:p>
            <a:fld id="{6A927E79-99DB-4DD9-A482-D8D7F1638844}" type="slidenum">
              <a:rPr lang="da-DK" smtClean="0"/>
              <a:t>15</a:t>
            </a:fld>
            <a:endParaRPr lang="da-DK"/>
          </a:p>
        </p:txBody>
      </p:sp>
    </p:spTree>
    <p:extLst>
      <p:ext uri="{BB962C8B-B14F-4D97-AF65-F5344CB8AC3E}">
        <p14:creationId xmlns:p14="http://schemas.microsoft.com/office/powerpoint/2010/main" val="171205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3087">
              <a:defRPr/>
            </a:pPr>
            <a:r>
              <a:rPr lang="da-DK" dirty="0"/>
              <a:t>Det, du glemmer er dog, at de 250 kg. kun gælder, hvis der er tale om meget korte afstande, og hvis underlaget er plant. Det gælder ikke for de fleste avisbude, at man kun går meget korte afstande, og at underlaget er plant. I </a:t>
            </a:r>
            <a:r>
              <a:rPr lang="da-DK" dirty="0" err="1"/>
              <a:t>Arbejdtilsynets</a:t>
            </a:r>
            <a:r>
              <a:rPr lang="da-DK" dirty="0"/>
              <a:t> vejledning om unges arbejde gør man opmærksom på, lastens vægt skal nedsættes efter forholdene på ruten. </a:t>
            </a:r>
          </a:p>
          <a:p>
            <a:pPr defTabSz="923087">
              <a:defRPr/>
            </a:pPr>
            <a:endParaRPr lang="da-DK" dirty="0"/>
          </a:p>
          <a:p>
            <a:pPr marL="0" marR="0" lvl="0" indent="0" algn="l" defTabSz="923087" rtl="0" eaLnBrk="1" fontAlgn="auto" latinLnBrk="0" hangingPunct="1">
              <a:lnSpc>
                <a:spcPct val="100000"/>
              </a:lnSpc>
              <a:spcBef>
                <a:spcPts val="0"/>
              </a:spcBef>
              <a:spcAft>
                <a:spcPts val="0"/>
              </a:spcAft>
              <a:buClrTx/>
              <a:buSzTx/>
              <a:buFontTx/>
              <a:buNone/>
              <a:tabLst/>
              <a:defRPr/>
            </a:pPr>
            <a:r>
              <a:rPr lang="da-DK" dirty="0"/>
              <a:t>Gør din arbejdsgiver opmærksom på, at din krop bliver overbelastet, og bed om at få læsset færre kg på vognen.</a:t>
            </a:r>
            <a:endParaRPr lang="da-DK" dirty="0">
              <a:solidFill>
                <a:srgbClr val="00B050"/>
              </a:solidFill>
            </a:endParaRPr>
          </a:p>
          <a:p>
            <a:pPr defTabSz="923087">
              <a:defRPr/>
            </a:pPr>
            <a:endParaRPr lang="da-DK" dirty="0"/>
          </a:p>
          <a:p>
            <a:pPr defTabSz="923087">
              <a:defRPr/>
            </a:pPr>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16</a:t>
            </a:fld>
            <a:endParaRPr lang="da-DK"/>
          </a:p>
        </p:txBody>
      </p:sp>
    </p:spTree>
    <p:extLst>
      <p:ext uri="{BB962C8B-B14F-4D97-AF65-F5344CB8AC3E}">
        <p14:creationId xmlns:p14="http://schemas.microsoft.com/office/powerpoint/2010/main" val="384980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 du kan gøre opmærksom på, at du har ret til en halv times pause, når du har været på arbejde i 4,5 timer. </a:t>
            </a:r>
          </a:p>
        </p:txBody>
      </p:sp>
      <p:sp>
        <p:nvSpPr>
          <p:cNvPr id="4" name="Pladsholder til slidenummer 3"/>
          <p:cNvSpPr>
            <a:spLocks noGrp="1"/>
          </p:cNvSpPr>
          <p:nvPr>
            <p:ph type="sldNum" sz="quarter" idx="5"/>
          </p:nvPr>
        </p:nvSpPr>
        <p:spPr/>
        <p:txBody>
          <a:bodyPr/>
          <a:lstStyle/>
          <a:p>
            <a:fld id="{6A927E79-99DB-4DD9-A482-D8D7F1638844}" type="slidenum">
              <a:rPr lang="da-DK" smtClean="0"/>
              <a:t>17</a:t>
            </a:fld>
            <a:endParaRPr lang="da-DK"/>
          </a:p>
        </p:txBody>
      </p:sp>
    </p:spTree>
    <p:extLst>
      <p:ext uri="{BB962C8B-B14F-4D97-AF65-F5344CB8AC3E}">
        <p14:creationId xmlns:p14="http://schemas.microsoft.com/office/powerpoint/2010/main" val="413589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18</a:t>
            </a:fld>
            <a:endParaRPr lang="da-DK"/>
          </a:p>
        </p:txBody>
      </p:sp>
    </p:spTree>
    <p:extLst>
      <p:ext uri="{BB962C8B-B14F-4D97-AF65-F5344CB8AC3E}">
        <p14:creationId xmlns:p14="http://schemas.microsoft.com/office/powerpoint/2010/main" val="1907253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rgbClr val="00B050"/>
              </a:solidFill>
            </a:endParaRPr>
          </a:p>
        </p:txBody>
      </p:sp>
      <p:sp>
        <p:nvSpPr>
          <p:cNvPr id="4" name="Pladsholder til slidenummer 3"/>
          <p:cNvSpPr>
            <a:spLocks noGrp="1"/>
          </p:cNvSpPr>
          <p:nvPr>
            <p:ph type="sldNum" sz="quarter" idx="5"/>
          </p:nvPr>
        </p:nvSpPr>
        <p:spPr/>
        <p:txBody>
          <a:bodyPr/>
          <a:lstStyle/>
          <a:p>
            <a:fld id="{6A927E79-99DB-4DD9-A482-D8D7F1638844}" type="slidenum">
              <a:rPr lang="da-DK" smtClean="0"/>
              <a:t>19</a:t>
            </a:fld>
            <a:endParaRPr lang="da-DK"/>
          </a:p>
        </p:txBody>
      </p:sp>
    </p:spTree>
    <p:extLst>
      <p:ext uri="{BB962C8B-B14F-4D97-AF65-F5344CB8AC3E}">
        <p14:creationId xmlns:p14="http://schemas.microsoft.com/office/powerpoint/2010/main" val="116075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6A927E79-99DB-4DD9-A482-D8D7F1638844}" type="slidenum">
              <a:rPr lang="da-DK" smtClean="0"/>
              <a:t>20</a:t>
            </a:fld>
            <a:endParaRPr lang="da-DK"/>
          </a:p>
        </p:txBody>
      </p:sp>
    </p:spTree>
    <p:extLst>
      <p:ext uri="{BB962C8B-B14F-4D97-AF65-F5344CB8AC3E}">
        <p14:creationId xmlns:p14="http://schemas.microsoft.com/office/powerpoint/2010/main" val="276006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21</a:t>
            </a:fld>
            <a:endParaRPr lang="da-DK"/>
          </a:p>
        </p:txBody>
      </p:sp>
    </p:spTree>
    <p:extLst>
      <p:ext uri="{BB962C8B-B14F-4D97-AF65-F5344CB8AC3E}">
        <p14:creationId xmlns:p14="http://schemas.microsoft.com/office/powerpoint/2010/main" val="290117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7">
              <a:defRPr/>
            </a:pPr>
            <a:r>
              <a:rPr lang="da-DK" dirty="0"/>
              <a:t> </a:t>
            </a:r>
          </a:p>
          <a:p>
            <a:pPr defTabSz="914317">
              <a:defRPr/>
            </a:pPr>
            <a:r>
              <a:rPr lang="da-DK" dirty="0"/>
              <a:t>Kilde: Danmarks statistik 2022 </a:t>
            </a:r>
            <a:r>
              <a:rPr lang="da-DK" dirty="0">
                <a:solidFill>
                  <a:srgbClr val="FF0000"/>
                </a:solidFill>
              </a:rPr>
              <a:t>https://www.dst.dk/da/Statistik/nyheder-analyser-publ/bagtal/2022/2022-06-09-unge-med-fritidsjob</a:t>
            </a:r>
          </a:p>
          <a:p>
            <a:pPr defTabSz="914317">
              <a:defRPr/>
            </a:pPr>
            <a:r>
              <a:rPr lang="da-DK" dirty="0"/>
              <a:t> </a:t>
            </a:r>
          </a:p>
          <a:p>
            <a:pPr defTabSz="914317">
              <a:defRPr/>
            </a:pPr>
            <a:r>
              <a:rPr lang="da-DK" dirty="0"/>
              <a:t>Drøft i klassen hvorfor tallene mon ser sådan ud? </a:t>
            </a:r>
          </a:p>
          <a:p>
            <a:pPr defTabSz="914317">
              <a:defRPr/>
            </a:pPr>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4</a:t>
            </a:fld>
            <a:endParaRPr lang="da-DK"/>
          </a:p>
        </p:txBody>
      </p:sp>
    </p:spTree>
    <p:extLst>
      <p:ext uri="{BB962C8B-B14F-4D97-AF65-F5344CB8AC3E}">
        <p14:creationId xmlns:p14="http://schemas.microsoft.com/office/powerpoint/2010/main" val="122940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22</a:t>
            </a:fld>
            <a:endParaRPr lang="da-DK"/>
          </a:p>
        </p:txBody>
      </p:sp>
    </p:spTree>
    <p:extLst>
      <p:ext uri="{BB962C8B-B14F-4D97-AF65-F5344CB8AC3E}">
        <p14:creationId xmlns:p14="http://schemas.microsoft.com/office/powerpoint/2010/main" val="62480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23</a:t>
            </a:fld>
            <a:endParaRPr lang="da-DK"/>
          </a:p>
        </p:txBody>
      </p:sp>
    </p:spTree>
    <p:extLst>
      <p:ext uri="{BB962C8B-B14F-4D97-AF65-F5344CB8AC3E}">
        <p14:creationId xmlns:p14="http://schemas.microsoft.com/office/powerpoint/2010/main" val="426496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24</a:t>
            </a:fld>
            <a:endParaRPr lang="da-DK"/>
          </a:p>
        </p:txBody>
      </p:sp>
    </p:spTree>
    <p:extLst>
      <p:ext uri="{BB962C8B-B14F-4D97-AF65-F5344CB8AC3E}">
        <p14:creationId xmlns:p14="http://schemas.microsoft.com/office/powerpoint/2010/main" val="3148226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25</a:t>
            </a:fld>
            <a:endParaRPr lang="da-DK"/>
          </a:p>
        </p:txBody>
      </p:sp>
    </p:spTree>
    <p:extLst>
      <p:ext uri="{BB962C8B-B14F-4D97-AF65-F5344CB8AC3E}">
        <p14:creationId xmlns:p14="http://schemas.microsoft.com/office/powerpoint/2010/main" val="190677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26</a:t>
            </a:fld>
            <a:endParaRPr lang="da-DK"/>
          </a:p>
        </p:txBody>
      </p:sp>
    </p:spTree>
    <p:extLst>
      <p:ext uri="{BB962C8B-B14F-4D97-AF65-F5344CB8AC3E}">
        <p14:creationId xmlns:p14="http://schemas.microsoft.com/office/powerpoint/2010/main" val="30048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27</a:t>
            </a:fld>
            <a:endParaRPr lang="da-DK"/>
          </a:p>
        </p:txBody>
      </p:sp>
    </p:spTree>
    <p:extLst>
      <p:ext uri="{BB962C8B-B14F-4D97-AF65-F5344CB8AC3E}">
        <p14:creationId xmlns:p14="http://schemas.microsoft.com/office/powerpoint/2010/main" val="429224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28</a:t>
            </a:fld>
            <a:endParaRPr lang="da-DK"/>
          </a:p>
        </p:txBody>
      </p:sp>
    </p:spTree>
    <p:extLst>
      <p:ext uri="{BB962C8B-B14F-4D97-AF65-F5344CB8AC3E}">
        <p14:creationId xmlns:p14="http://schemas.microsoft.com/office/powerpoint/2010/main" val="297638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29</a:t>
            </a:fld>
            <a:endParaRPr lang="da-DK"/>
          </a:p>
        </p:txBody>
      </p:sp>
    </p:spTree>
    <p:extLst>
      <p:ext uri="{BB962C8B-B14F-4D97-AF65-F5344CB8AC3E}">
        <p14:creationId xmlns:p14="http://schemas.microsoft.com/office/powerpoint/2010/main" val="2440202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dirty="0"/>
              <a:t>Farlige stoffer er de stoffer og materialer: </a:t>
            </a:r>
            <a:endParaRPr lang="da-DK" sz="2000" dirty="0"/>
          </a:p>
          <a:p>
            <a:pPr lvl="1" fontAlgn="base"/>
            <a:r>
              <a:rPr lang="da-DK" sz="2000" dirty="0"/>
              <a:t>- der er forsynet med et faresymbol eller med risikosætning om brandfare eller miljøfare</a:t>
            </a:r>
          </a:p>
          <a:p>
            <a:pPr lvl="1" fontAlgn="base"/>
            <a:r>
              <a:rPr lang="da-DK" sz="2000" dirty="0"/>
              <a:t>- der er forsynet med påskriften: “Leverandørbrugsanvisning kan rekvireres af erhvervsmæssige brugere”. </a:t>
            </a:r>
          </a:p>
          <a:p>
            <a:pPr lvl="1" fontAlgn="base"/>
            <a:endParaRPr lang="da-DK" sz="2000"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30</a:t>
            </a:fld>
            <a:endParaRPr lang="da-DK"/>
          </a:p>
        </p:txBody>
      </p:sp>
    </p:spTree>
    <p:extLst>
      <p:ext uri="{BB962C8B-B14F-4D97-AF65-F5344CB8AC3E}">
        <p14:creationId xmlns:p14="http://schemas.microsoft.com/office/powerpoint/2010/main" val="2521279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31</a:t>
            </a:fld>
            <a:endParaRPr lang="da-DK"/>
          </a:p>
        </p:txBody>
      </p:sp>
    </p:spTree>
    <p:extLst>
      <p:ext uri="{BB962C8B-B14F-4D97-AF65-F5344CB8AC3E}">
        <p14:creationId xmlns:p14="http://schemas.microsoft.com/office/powerpoint/2010/main" val="392505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7">
              <a:defRPr/>
            </a:pPr>
            <a:endParaRPr lang="da-DK" dirty="0">
              <a:solidFill>
                <a:srgbClr val="FF0000"/>
              </a:solidFill>
            </a:endParaRPr>
          </a:p>
          <a:p>
            <a:pPr defTabSz="914317">
              <a:defRPr/>
            </a:pPr>
            <a:r>
              <a:rPr lang="da-DK"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https://www.dst.dk/da/Statistik/nyheder-analyser-publ/bagtal/2022/2022-06-09-unge-med-fritidsjob</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defTabSz="914317">
              <a:defRPr/>
            </a:pPr>
            <a:endParaRPr lang="da-DK" dirty="0">
              <a:solidFill>
                <a:srgbClr val="FF0000"/>
              </a:solidFill>
            </a:endParaRPr>
          </a:p>
          <a:p>
            <a:pPr defTabSz="914317">
              <a:defRPr/>
            </a:pPr>
            <a:r>
              <a:rPr lang="da-DK" dirty="0">
                <a:solidFill>
                  <a:srgbClr val="FF0000"/>
                </a:solidFill>
              </a:rPr>
              <a:t>Link til rapporten fra Jobpatruljen: https://www.jobpatruljen.dk/wp-content/uploads/2022/11/Jobpatruljens-Evalueringsrapport-2022.pdf </a:t>
            </a:r>
          </a:p>
          <a:p>
            <a:pPr defTabSz="914317">
              <a:defRPr/>
            </a:pPr>
            <a:endParaRPr lang="da-DK" dirty="0">
              <a:solidFill>
                <a:srgbClr val="FF0000"/>
              </a:solidFill>
            </a:endParaRPr>
          </a:p>
          <a:p>
            <a:pPr defTabSz="914317">
              <a:defRPr/>
            </a:pPr>
            <a:r>
              <a:rPr lang="da-DK" dirty="0">
                <a:solidFill>
                  <a:srgbClr val="FF0000"/>
                </a:solidFill>
              </a:rPr>
              <a:t>Spørg ud i klassen, hvordan de enkelte elever oplever fritidsjobbet – og hvor længe de arbejder</a:t>
            </a:r>
          </a:p>
          <a:p>
            <a:pPr defTabSz="914317">
              <a:defRPr/>
            </a:pPr>
            <a:endParaRPr lang="da-DK" dirty="0">
              <a:solidFill>
                <a:srgbClr val="FF0000"/>
              </a:solidFill>
            </a:endParaRPr>
          </a:p>
        </p:txBody>
      </p:sp>
      <p:sp>
        <p:nvSpPr>
          <p:cNvPr id="4" name="Pladsholder til slidenummer 3"/>
          <p:cNvSpPr>
            <a:spLocks noGrp="1"/>
          </p:cNvSpPr>
          <p:nvPr>
            <p:ph type="sldNum" sz="quarter" idx="5"/>
          </p:nvPr>
        </p:nvSpPr>
        <p:spPr/>
        <p:txBody>
          <a:bodyPr/>
          <a:lstStyle/>
          <a:p>
            <a:fld id="{6A927E79-99DB-4DD9-A482-D8D7F1638844}" type="slidenum">
              <a:rPr lang="da-DK" smtClean="0"/>
              <a:t>5</a:t>
            </a:fld>
            <a:endParaRPr lang="da-DK"/>
          </a:p>
        </p:txBody>
      </p:sp>
    </p:spTree>
    <p:extLst>
      <p:ext uri="{BB962C8B-B14F-4D97-AF65-F5344CB8AC3E}">
        <p14:creationId xmlns:p14="http://schemas.microsoft.com/office/powerpoint/2010/main" val="3628795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32</a:t>
            </a:fld>
            <a:endParaRPr lang="da-DK"/>
          </a:p>
        </p:txBody>
      </p:sp>
    </p:spTree>
    <p:extLst>
      <p:ext uri="{BB962C8B-B14F-4D97-AF65-F5344CB8AC3E}">
        <p14:creationId xmlns:p14="http://schemas.microsoft.com/office/powerpoint/2010/main" val="610903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opmærksom på, at undtagelserne vedr. arbejdstid gælder unge, som IKKE er undervisningspligtige.</a:t>
            </a:r>
          </a:p>
        </p:txBody>
      </p:sp>
      <p:sp>
        <p:nvSpPr>
          <p:cNvPr id="4" name="Pladsholder til slidenummer 3"/>
          <p:cNvSpPr>
            <a:spLocks noGrp="1"/>
          </p:cNvSpPr>
          <p:nvPr>
            <p:ph type="sldNum" sz="quarter" idx="5"/>
          </p:nvPr>
        </p:nvSpPr>
        <p:spPr/>
        <p:txBody>
          <a:bodyPr/>
          <a:lstStyle/>
          <a:p>
            <a:fld id="{6A927E79-99DB-4DD9-A482-D8D7F1638844}" type="slidenum">
              <a:rPr lang="da-DK" smtClean="0"/>
              <a:t>33</a:t>
            </a:fld>
            <a:endParaRPr lang="da-DK"/>
          </a:p>
        </p:txBody>
      </p:sp>
    </p:spTree>
    <p:extLst>
      <p:ext uri="{BB962C8B-B14F-4D97-AF65-F5344CB8AC3E}">
        <p14:creationId xmlns:p14="http://schemas.microsoft.com/office/powerpoint/2010/main" val="3911121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34</a:t>
            </a:fld>
            <a:endParaRPr lang="da-DK"/>
          </a:p>
        </p:txBody>
      </p:sp>
    </p:spTree>
    <p:extLst>
      <p:ext uri="{BB962C8B-B14F-4D97-AF65-F5344CB8AC3E}">
        <p14:creationId xmlns:p14="http://schemas.microsoft.com/office/powerpoint/2010/main" val="3557286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t>35</a:t>
            </a:fld>
            <a:endParaRPr lang="da-DK"/>
          </a:p>
        </p:txBody>
      </p:sp>
    </p:spTree>
    <p:extLst>
      <p:ext uri="{BB962C8B-B14F-4D97-AF65-F5344CB8AC3E}">
        <p14:creationId xmlns:p14="http://schemas.microsoft.com/office/powerpoint/2010/main" val="744883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læreren: Send gerne evalueringen på mail til Susanne Ulk, projektudfører på </a:t>
            </a:r>
            <a:r>
              <a:rPr lang="da-DK" dirty="0" err="1"/>
              <a:t>ungmedjob</a:t>
            </a:r>
            <a:r>
              <a:rPr lang="da-DK" dirty="0"/>
              <a:t> (ulk@live.dk) </a:t>
            </a:r>
          </a:p>
        </p:txBody>
      </p:sp>
      <p:sp>
        <p:nvSpPr>
          <p:cNvPr id="4" name="Pladsholder til slidenummer 3"/>
          <p:cNvSpPr>
            <a:spLocks noGrp="1"/>
          </p:cNvSpPr>
          <p:nvPr>
            <p:ph type="sldNum" sz="quarter" idx="5"/>
          </p:nvPr>
        </p:nvSpPr>
        <p:spPr/>
        <p:txBody>
          <a:bodyPr/>
          <a:lstStyle/>
          <a:p>
            <a:fld id="{6A927E79-99DB-4DD9-A482-D8D7F1638844}" type="slidenum">
              <a:rPr lang="da-DK" smtClean="0"/>
              <a:t>36</a:t>
            </a:fld>
            <a:endParaRPr lang="da-DK"/>
          </a:p>
        </p:txBody>
      </p:sp>
    </p:spTree>
    <p:extLst>
      <p:ext uri="{BB962C8B-B14F-4D97-AF65-F5344CB8AC3E}">
        <p14:creationId xmlns:p14="http://schemas.microsoft.com/office/powerpoint/2010/main" val="53524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Undervisningen kan med fordel indledes med NAPO i ”</a:t>
            </a:r>
            <a:r>
              <a:rPr lang="da-DK" dirty="0" err="1"/>
              <a:t>Safe</a:t>
            </a:r>
            <a:r>
              <a:rPr lang="da-DK" dirty="0"/>
              <a:t> Start”. </a:t>
            </a:r>
          </a:p>
          <a:p>
            <a:r>
              <a:rPr lang="da-DK" dirty="0"/>
              <a:t>NAPO er den gennemgåede figur i kampagnematerialer fra EU OSHA (Arbejdsmiljøagenturet i Bilbo). NAPO taler ikke et bestemt sprog, men man forstår ham via hans gestik og lyde. Han er den typiske arbejder – de andre figurer er hans kolleger og chef. </a:t>
            </a:r>
          </a:p>
          <a:p>
            <a:r>
              <a:rPr lang="da-DK" dirty="0"/>
              <a:t>Hold evt. pause efter hvert lille temaklip og diskuter i klassen, hvilke temaer, der behandles i klippene, hvad der faktisk skete, og hvad man kan lære af det…</a:t>
            </a:r>
          </a:p>
          <a:p>
            <a:r>
              <a:rPr lang="da-DK" dirty="0"/>
              <a:t>Hvis I ser videoen om den unge pige, som er nyansat på et teater og har lyst til at se mere, se den matchende video ”Hvorfor? Hvorfor? Hvorfor? fra sitet ”https://bfa-service.dk/</a:t>
            </a:r>
            <a:r>
              <a:rPr lang="da-DK" b="0" dirty="0"/>
              <a:t>forebygulykker </a:t>
            </a:r>
          </a:p>
          <a:p>
            <a:endParaRPr lang="da-DK" dirty="0"/>
          </a:p>
          <a:p>
            <a:pPr defTabSz="923087">
              <a:defRPr/>
            </a:pPr>
            <a:r>
              <a:rPr lang="da-DK" dirty="0"/>
              <a:t>Vælg ud hvad der egner sig til klassen – en af forsøgsklasserne mente, at videoen med Deni Jordan var for skrap kost (den er lavet til erhvervsskoleområdet) </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6</a:t>
            </a:fld>
            <a:endParaRPr lang="da-DK"/>
          </a:p>
        </p:txBody>
      </p:sp>
    </p:spTree>
    <p:extLst>
      <p:ext uri="{BB962C8B-B14F-4D97-AF65-F5344CB8AC3E}">
        <p14:creationId xmlns:p14="http://schemas.microsoft.com/office/powerpoint/2010/main" val="216522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læreren: </a:t>
            </a:r>
          </a:p>
          <a:p>
            <a:r>
              <a:rPr lang="da-DK" dirty="0"/>
              <a:t>Lad eleverne svare enten direkte i klassen (individuelt) eller i grupper, som bagefter melder tilbage til klassen. Sørg for, at det bliver holdt på et seriøst plan – accepter ikke fjollede løsninger. </a:t>
            </a:r>
          </a:p>
          <a:p>
            <a:r>
              <a:rPr lang="da-DK" dirty="0"/>
              <a:t>De (arbejdsmiljømæssigt) bedste og mest fornuftige svar er angivet i notefeltet, men hør gerne evt. andre løsningsforslag.  </a:t>
            </a:r>
          </a:p>
        </p:txBody>
      </p:sp>
      <p:sp>
        <p:nvSpPr>
          <p:cNvPr id="4" name="Pladsholder til slidenummer 3"/>
          <p:cNvSpPr>
            <a:spLocks noGrp="1"/>
          </p:cNvSpPr>
          <p:nvPr>
            <p:ph type="sldNum" sz="quarter" idx="5"/>
          </p:nvPr>
        </p:nvSpPr>
        <p:spPr/>
        <p:txBody>
          <a:bodyPr/>
          <a:lstStyle/>
          <a:p>
            <a:fld id="{6A927E79-99DB-4DD9-A482-D8D7F1638844}" type="slidenum">
              <a:rPr lang="da-DK" smtClean="0"/>
              <a:t>7</a:t>
            </a:fld>
            <a:endParaRPr lang="da-DK"/>
          </a:p>
        </p:txBody>
      </p:sp>
    </p:spTree>
    <p:extLst>
      <p:ext uri="{BB962C8B-B14F-4D97-AF65-F5344CB8AC3E}">
        <p14:creationId xmlns:p14="http://schemas.microsoft.com/office/powerpoint/2010/main" val="311722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Giver ham kassen – selvfølgelig! Spil ikke helt - pas på dig selv.</a:t>
            </a:r>
          </a:p>
        </p:txBody>
      </p:sp>
      <p:sp>
        <p:nvSpPr>
          <p:cNvPr id="4" name="Pladsholder til slidenummer 3"/>
          <p:cNvSpPr>
            <a:spLocks noGrp="1"/>
          </p:cNvSpPr>
          <p:nvPr>
            <p:ph type="sldNum" sz="quarter" idx="5"/>
          </p:nvPr>
        </p:nvSpPr>
        <p:spPr/>
        <p:txBody>
          <a:bodyPr/>
          <a:lstStyle/>
          <a:p>
            <a:fld id="{6A927E79-99DB-4DD9-A482-D8D7F1638844}" type="slidenum">
              <a:rPr lang="da-DK" smtClean="0"/>
              <a:t>8</a:t>
            </a:fld>
            <a:endParaRPr lang="da-DK"/>
          </a:p>
        </p:txBody>
      </p:sp>
    </p:spTree>
    <p:extLst>
      <p:ext uri="{BB962C8B-B14F-4D97-AF65-F5344CB8AC3E}">
        <p14:creationId xmlns:p14="http://schemas.microsoft.com/office/powerpoint/2010/main" val="344773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det første må du ikke løfte ting, der er tungere end 12 kg – og for det andet skal det, du må bære på, holdes tæt ved kroppen. Det er også vigtigt, du er klar over, hvad der er i kasserne, så du kan vurdere deres vægt. Når der skal løftes eller bæres ting over skulderhøjde eller under knæhøjde – eller hvis tingen/kassen ikke kan holdes tæt på kroppen skal det veje betydeligt mindre end 12 kg. </a:t>
            </a:r>
          </a:p>
          <a:p>
            <a:endParaRPr lang="da-DK" dirty="0"/>
          </a:p>
          <a:p>
            <a:r>
              <a:rPr lang="da-DK" dirty="0"/>
              <a:t>Spørg din chef og dine kolleger – du mangler både viden og hjælp!</a:t>
            </a:r>
          </a:p>
          <a:p>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9</a:t>
            </a:fld>
            <a:endParaRPr lang="da-DK"/>
          </a:p>
        </p:txBody>
      </p:sp>
    </p:spTree>
    <p:extLst>
      <p:ext uri="{BB962C8B-B14F-4D97-AF65-F5344CB8AC3E}">
        <p14:creationId xmlns:p14="http://schemas.microsoft.com/office/powerpoint/2010/main" val="2737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Ifølge arbejdsmiljøloven må du slet ikke betjene maskiner – herunder naturligvis heller ikke pappresseren. </a:t>
            </a:r>
          </a:p>
        </p:txBody>
      </p:sp>
      <p:sp>
        <p:nvSpPr>
          <p:cNvPr id="4" name="Pladsholder til slidenummer 3"/>
          <p:cNvSpPr>
            <a:spLocks noGrp="1"/>
          </p:cNvSpPr>
          <p:nvPr>
            <p:ph type="sldNum" sz="quarter" idx="5"/>
          </p:nvPr>
        </p:nvSpPr>
        <p:spPr/>
        <p:txBody>
          <a:bodyPr/>
          <a:lstStyle/>
          <a:p>
            <a:fld id="{6A927E79-99DB-4DD9-A482-D8D7F1638844}" type="slidenum">
              <a:rPr lang="da-DK" smtClean="0"/>
              <a:t>10</a:t>
            </a:fld>
            <a:endParaRPr lang="da-DK"/>
          </a:p>
        </p:txBody>
      </p:sp>
    </p:spTree>
    <p:extLst>
      <p:ext uri="{BB962C8B-B14F-4D97-AF65-F5344CB8AC3E}">
        <p14:creationId xmlns:p14="http://schemas.microsoft.com/office/powerpoint/2010/main" val="327413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Du må slet ikke arbejde med (eller være i nærheden af) farlige stoffer og materialer. </a:t>
            </a:r>
          </a:p>
          <a:p>
            <a:endParaRPr lang="da-DK" dirty="0"/>
          </a:p>
          <a:p>
            <a:r>
              <a:rPr lang="da-DK" dirty="0"/>
              <a:t>Hvis produkterne er symbolmærkede, findes der en arbejdspladsbrugsanvisning, som beskriver hvordan det må bruges, hvis det ikke er mærker, skal det fremgå af emballagen, hvad det kan bruges til. Bed om hjælp og find et </a:t>
            </a:r>
            <a:r>
              <a:rPr lang="da-DK" dirty="0" err="1"/>
              <a:t>et</a:t>
            </a:r>
            <a:r>
              <a:rPr lang="da-DK" dirty="0"/>
              <a:t> godkendt middel at gøre rent med.</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11</a:t>
            </a:fld>
            <a:endParaRPr lang="da-DK"/>
          </a:p>
        </p:txBody>
      </p:sp>
    </p:spTree>
    <p:extLst>
      <p:ext uri="{BB962C8B-B14F-4D97-AF65-F5344CB8AC3E}">
        <p14:creationId xmlns:p14="http://schemas.microsoft.com/office/powerpoint/2010/main" val="104472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9D24B-5782-F84E-6FDA-20D143C1766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A5E0AD-282B-26FD-E701-73329C9FE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50B9938-D0FB-7E0C-03A2-8785F9F5E4F2}"/>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33566F76-F68E-4128-0EE9-EA8175A77D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1F3B35-8F3C-C02D-EECD-40B6B5F4B45E}"/>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81335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80680-C40D-F1F9-EDC9-2E6A16492F7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E7D5134-18D4-E0B9-37C0-6B03FEB3985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6E7144-6C1D-A5C4-6E0B-FD70735C6E44}"/>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A5EFB8B4-F003-9992-104C-035185B62CB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4A77F1-8CEE-E91A-6BB2-37B07C5C0A47}"/>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38973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A605D5F-CE26-17A9-B377-248330B0D51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66D51B4-3F6F-A556-0730-77037B39CF4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E06898-C82F-07AD-02B1-579DE0972B1A}"/>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251CB7F2-1BFF-837C-638F-AAB08B67D7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42E41ED-FEBF-614B-A05D-E94A2CB08FF3}"/>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69496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E34BDA81-09B3-4D42-BF47-3D207070964B}"/>
              </a:ext>
            </a:extLst>
          </p:cNvPr>
          <p:cNvSpPr>
            <a:spLocks noGrp="1"/>
          </p:cNvSpPr>
          <p:nvPr>
            <p:ph sz="quarter" idx="10"/>
          </p:nvPr>
        </p:nvSpPr>
        <p:spPr>
          <a:xfrm>
            <a:off x="1097281" y="2075180"/>
            <a:ext cx="10058400" cy="3987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a:extLst>
              <a:ext uri="{FF2B5EF4-FFF2-40B4-BE49-F238E27FC236}">
                <a16:creationId xmlns:a16="http://schemas.microsoft.com/office/drawing/2014/main" id="{EB2226D1-60DE-46B5-8CC4-2CBA4966E581}"/>
              </a:ext>
            </a:extLst>
          </p:cNvPr>
          <p:cNvSpPr>
            <a:spLocks noGrp="1"/>
          </p:cNvSpPr>
          <p:nvPr>
            <p:ph type="title" hasCustomPrompt="1"/>
          </p:nvPr>
        </p:nvSpPr>
        <p:spPr/>
        <p:txBody>
          <a:bodyPr>
            <a:normAutofit/>
          </a:bodyPr>
          <a:lstStyle>
            <a:lvl1pPr>
              <a:defRPr sz="3200" b="1" i="0">
                <a:latin typeface="Arial Black" panose="020B0604020202020204" pitchFamily="34" charset="0"/>
                <a:cs typeface="Arial Black" panose="020B0604020202020204" pitchFamily="34" charset="0"/>
              </a:defRPr>
            </a:lvl1pPr>
          </a:lstStyle>
          <a:p>
            <a:r>
              <a:rPr lang="da-DK" dirty="0"/>
              <a:t>KLIK FOR AT REDIGERE TITELTYPOGRAFIEN I MASTEREN</a:t>
            </a:r>
          </a:p>
        </p:txBody>
      </p:sp>
    </p:spTree>
    <p:extLst>
      <p:ext uri="{BB962C8B-B14F-4D97-AF65-F5344CB8AC3E}">
        <p14:creationId xmlns:p14="http://schemas.microsoft.com/office/powerpoint/2010/main" val="215079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73C78-5815-3D81-D69B-3D6E2204C0E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1DC599B-9BA3-9C7F-D1B5-116D38182B4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272414F-47DB-7CF5-A627-C80510270D88}"/>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A03FCB10-32A9-1B66-E570-14297074DA1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E656845-DD65-4251-0072-91EC25DCE469}"/>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119954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DA190-3349-A997-A86B-2F57497765A1}"/>
              </a:ext>
            </a:extLst>
          </p:cNvPr>
          <p:cNvSpPr>
            <a:spLocks noGrp="1"/>
          </p:cNvSpPr>
          <p:nvPr>
            <p:ph type="title"/>
          </p:nvPr>
        </p:nvSpPr>
        <p:spPr>
          <a:xfrm>
            <a:off x="831850" y="1709738"/>
            <a:ext cx="10515600" cy="2852737"/>
          </a:xfrm>
        </p:spPr>
        <p:txBody>
          <a:bodyPr anchor="b"/>
          <a:lstStyle>
            <a:lvl1pPr>
              <a:defRPr sz="6000"/>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0CF0400-AB8A-11C7-C9F7-CDEFC87C8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D01EA29-609A-43FA-2CA6-3076B42E9DFD}"/>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7FA30662-43C0-F2BD-8209-044B809836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809C87-E051-4E86-C22D-AAE7712E1744}"/>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25905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DEC73-C90C-A4EF-0635-55269B65EAB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F3A2633-92C8-50AD-A5A9-42BDDD16AE9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7B97F04-32CD-F536-822C-EDEA3A53AE7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121A1C4-7BBF-147C-2881-57FA9EA98656}"/>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6" name="Pladsholder til sidefod 5">
            <a:extLst>
              <a:ext uri="{FF2B5EF4-FFF2-40B4-BE49-F238E27FC236}">
                <a16:creationId xmlns:a16="http://schemas.microsoft.com/office/drawing/2014/main" id="{2BEAA060-36FF-7443-6888-CC3B60259C9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7DD9CE1-AD24-F0AF-0A9B-0BF42DE1B11C}"/>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76040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00109-61E9-B26A-F210-6C6844D2ECE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30BFA1-B45F-4A2F-D4C4-87CFA983C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CAC8659-84CC-F78F-015A-D6A79CA3AED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A839E63-564B-85A3-CA29-672EE0861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6055CE6-7241-93DD-FD42-6F6E9AA334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12C8F2B-E88B-1A5A-50A6-E914260F312F}"/>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8" name="Pladsholder til sidefod 7">
            <a:extLst>
              <a:ext uri="{FF2B5EF4-FFF2-40B4-BE49-F238E27FC236}">
                <a16:creationId xmlns:a16="http://schemas.microsoft.com/office/drawing/2014/main" id="{707B5C5E-E0FB-01AB-DD15-91C676E4BC1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5E570D1-AA18-6112-6F08-23F7B18EBC19}"/>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18256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AED26-5CA4-398C-4D75-400DE58C820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7A1A705-0D4F-C062-1CB5-E9001A4EE503}"/>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4" name="Pladsholder til sidefod 3">
            <a:extLst>
              <a:ext uri="{FF2B5EF4-FFF2-40B4-BE49-F238E27FC236}">
                <a16:creationId xmlns:a16="http://schemas.microsoft.com/office/drawing/2014/main" id="{8974D557-0E21-44B2-6DD1-C060D266041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6E82CF0-4C4E-BD15-FEB8-AC4705BA1530}"/>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80049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C044A0-F754-5996-6C43-19E0C33D2A0E}"/>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3" name="Pladsholder til sidefod 2">
            <a:extLst>
              <a:ext uri="{FF2B5EF4-FFF2-40B4-BE49-F238E27FC236}">
                <a16:creationId xmlns:a16="http://schemas.microsoft.com/office/drawing/2014/main" id="{10AFCCA8-0ADF-050C-40E9-87F5D394312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D1A4AF4-2FAD-F02E-E3C3-5932C539BAA8}"/>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322764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509A5-200B-E1CE-7F99-FB1B80FEA13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242B160-95A7-B0CA-ADBF-8173BE6AB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7EF0394-9EED-897F-21A9-22E5DA0C0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241C20-50FB-EB2F-B7A5-5CFC4512F815}"/>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6" name="Pladsholder til sidefod 5">
            <a:extLst>
              <a:ext uri="{FF2B5EF4-FFF2-40B4-BE49-F238E27FC236}">
                <a16:creationId xmlns:a16="http://schemas.microsoft.com/office/drawing/2014/main" id="{64E258CA-BF1E-20A3-7DBE-ECF4F686546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EB76C36-BC19-A92A-387D-C0CE94884406}"/>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67675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835E3-AD7D-FA21-21A2-CEED0E7F6E6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E8A5CF9-D573-404F-9883-046093877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34C3757-AD46-C867-4338-5BFDD9CCA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C8C60A9-A0F7-1E5D-C0DD-3F0B6B16DD26}"/>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6" name="Pladsholder til sidefod 5">
            <a:extLst>
              <a:ext uri="{FF2B5EF4-FFF2-40B4-BE49-F238E27FC236}">
                <a16:creationId xmlns:a16="http://schemas.microsoft.com/office/drawing/2014/main" id="{1A2678E6-9ADC-42F6-5558-3E6734D2DDB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C626869-002D-F96A-0412-FB19A20DE9E1}"/>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410690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DBA26F7-7EA9-FB3D-8F26-AE5F2F79B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4AD7E6F-A374-BA71-72F8-5ECA72C93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08E7C59-B74A-0E7D-5DE0-A354BACFA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23089362-94B5-9C2E-FB58-E25C97DD0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A66BC27-916D-47E5-FED7-1E2AEF986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339F1-CB45-8F40-900A-3A8B6318DA17}" type="slidenum">
              <a:rPr lang="da-DK" smtClean="0"/>
              <a:t>‹nr.›</a:t>
            </a:fld>
            <a:endParaRPr lang="da-DK"/>
          </a:p>
        </p:txBody>
      </p:sp>
      <p:pic>
        <p:nvPicPr>
          <p:cNvPr id="8" name="Billede 7" descr="Et billede, der indeholder tekst&#10;&#10;Automatisk genereret beskrivelse">
            <a:extLst>
              <a:ext uri="{FF2B5EF4-FFF2-40B4-BE49-F238E27FC236}">
                <a16:creationId xmlns:a16="http://schemas.microsoft.com/office/drawing/2014/main" id="{4F239D29-B325-9B50-D5F8-B3095158545B}"/>
              </a:ext>
            </a:extLst>
          </p:cNvPr>
          <p:cNvPicPr>
            <a:picLocks noChangeAspect="1"/>
          </p:cNvPicPr>
          <p:nvPr userDrawn="1"/>
        </p:nvPicPr>
        <p:blipFill>
          <a:blip r:embed="rId14"/>
          <a:stretch>
            <a:fillRect/>
          </a:stretch>
        </p:blipFill>
        <p:spPr>
          <a:xfrm>
            <a:off x="10626757" y="5791640"/>
            <a:ext cx="1389410" cy="1079060"/>
          </a:xfrm>
          <a:prstGeom prst="rect">
            <a:avLst/>
          </a:prstGeom>
        </p:spPr>
      </p:pic>
    </p:spTree>
    <p:extLst>
      <p:ext uri="{BB962C8B-B14F-4D97-AF65-F5344CB8AC3E}">
        <p14:creationId xmlns:p14="http://schemas.microsoft.com/office/powerpoint/2010/main" val="407986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play.kahoot.it/#/k/d824e119-17be-4c79-a169-ce6294a3fba9"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ungmedjob.dk/"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s://bfa-service.dk/forebygulykker" TargetMode="External"/><Relationship Id="rId3" Type="http://schemas.openxmlformats.org/officeDocument/2006/relationships/notesSlide" Target="../notesSlides/notesSlide4.xml"/><Relationship Id="rId7" Type="http://schemas.openxmlformats.org/officeDocument/2006/relationships/hyperlink" Target="https://www.youtube.com/watch?v=JpHjyfWP8T4" TargetMode="External"/><Relationship Id="rId2" Type="http://schemas.openxmlformats.org/officeDocument/2006/relationships/slideLayout" Target="../slideLayouts/slideLayout12.xml"/><Relationship Id="rId1" Type="http://schemas.openxmlformats.org/officeDocument/2006/relationships/video" Target="https://www.youtube.com/embed/HAElASesJaw" TargetMode="External"/><Relationship Id="rId6" Type="http://schemas.openxmlformats.org/officeDocument/2006/relationships/hyperlink" Target="https://www.youtube.com/watch?v=0dzHseqcank" TargetMode="External"/><Relationship Id="rId5" Type="http://schemas.openxmlformats.org/officeDocument/2006/relationships/hyperlink" Target="https://www.youtube.com/watch?v=k6ygb7FEOCg" TargetMode="External"/><Relationship Id="rId10" Type="http://schemas.openxmlformats.org/officeDocument/2006/relationships/image" Target="../media/image11.png"/><Relationship Id="rId4" Type="http://schemas.openxmlformats.org/officeDocument/2006/relationships/hyperlink" Target="https://www.napofilm.net/en/napos-films/napo-safe-start" TargetMode="Externa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E6DDE-0A33-0703-7ED3-7C49785F9E4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31BDEA97-E50E-3DAB-B742-CEC3F5C95077}"/>
              </a:ext>
            </a:extLst>
          </p:cNvPr>
          <p:cNvSpPr>
            <a:spLocks noGrp="1"/>
          </p:cNvSpPr>
          <p:nvPr>
            <p:ph type="subTitle" idx="1"/>
          </p:nvPr>
        </p:nvSpPr>
        <p:spPr/>
        <p:txBody>
          <a:bodyPr/>
          <a:lstStyle/>
          <a:p>
            <a:endParaRPr lang="da-DK"/>
          </a:p>
        </p:txBody>
      </p:sp>
      <p:pic>
        <p:nvPicPr>
          <p:cNvPr id="5" name="Billede 4">
            <a:extLst>
              <a:ext uri="{FF2B5EF4-FFF2-40B4-BE49-F238E27FC236}">
                <a16:creationId xmlns:a16="http://schemas.microsoft.com/office/drawing/2014/main" id="{E349A3D4-52DC-4EF8-578E-ACF66EEC3E20}"/>
              </a:ext>
            </a:extLst>
          </p:cNvPr>
          <p:cNvPicPr>
            <a:picLocks noChangeAspect="1"/>
          </p:cNvPicPr>
          <p:nvPr/>
        </p:nvPicPr>
        <p:blipFill>
          <a:blip r:embed="rId2"/>
          <a:srcRect/>
          <a:stretch/>
        </p:blipFill>
        <p:spPr>
          <a:xfrm>
            <a:off x="0" y="0"/>
            <a:ext cx="12192000" cy="6858000"/>
          </a:xfrm>
          <a:prstGeom prst="rect">
            <a:avLst/>
          </a:prstGeom>
        </p:spPr>
      </p:pic>
      <p:sp>
        <p:nvSpPr>
          <p:cNvPr id="38" name="Parallelogram 37">
            <a:extLst>
              <a:ext uri="{FF2B5EF4-FFF2-40B4-BE49-F238E27FC236}">
                <a16:creationId xmlns:a16="http://schemas.microsoft.com/office/drawing/2014/main" id="{7225FB5C-BDFC-9FE7-A833-BD93B7BE0A61}"/>
              </a:ext>
            </a:extLst>
          </p:cNvPr>
          <p:cNvSpPr/>
          <p:nvPr/>
        </p:nvSpPr>
        <p:spPr>
          <a:xfrm>
            <a:off x="1358900" y="3630994"/>
            <a:ext cx="3190220" cy="455817"/>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Undertitel 2">
            <a:extLst>
              <a:ext uri="{FF2B5EF4-FFF2-40B4-BE49-F238E27FC236}">
                <a16:creationId xmlns:a16="http://schemas.microsoft.com/office/drawing/2014/main" id="{E8AF8694-BE2E-853E-B51D-D0CF002409D9}"/>
              </a:ext>
            </a:extLst>
          </p:cNvPr>
          <p:cNvSpPr txBox="1">
            <a:spLocks/>
          </p:cNvSpPr>
          <p:nvPr/>
        </p:nvSpPr>
        <p:spPr>
          <a:xfrm>
            <a:off x="1684938" y="3708938"/>
            <a:ext cx="2967788" cy="420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UNGMEDJOB.DK</a:t>
            </a:r>
          </a:p>
        </p:txBody>
      </p:sp>
      <p:pic>
        <p:nvPicPr>
          <p:cNvPr id="11" name="Grafik 10">
            <a:extLst>
              <a:ext uri="{FF2B5EF4-FFF2-40B4-BE49-F238E27FC236}">
                <a16:creationId xmlns:a16="http://schemas.microsoft.com/office/drawing/2014/main" id="{D9770497-84C7-1C12-78ED-B27E7F83E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3581" y="5788802"/>
            <a:ext cx="1397703" cy="896458"/>
          </a:xfrm>
          <a:prstGeom prst="rect">
            <a:avLst/>
          </a:prstGeom>
        </p:spPr>
      </p:pic>
      <p:sp>
        <p:nvSpPr>
          <p:cNvPr id="36" name="Parallelogram 35">
            <a:extLst>
              <a:ext uri="{FF2B5EF4-FFF2-40B4-BE49-F238E27FC236}">
                <a16:creationId xmlns:a16="http://schemas.microsoft.com/office/drawing/2014/main" id="{4BE6A7DB-104D-B873-CFD2-562345DC2786}"/>
              </a:ext>
            </a:extLst>
          </p:cNvPr>
          <p:cNvSpPr/>
          <p:nvPr/>
        </p:nvSpPr>
        <p:spPr>
          <a:xfrm>
            <a:off x="581680" y="2198483"/>
            <a:ext cx="2730500" cy="722336"/>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arallelogram 36">
            <a:extLst>
              <a:ext uri="{FF2B5EF4-FFF2-40B4-BE49-F238E27FC236}">
                <a16:creationId xmlns:a16="http://schemas.microsoft.com/office/drawing/2014/main" id="{C82E1142-454E-3BE0-9DDB-D803E33DAE9C}"/>
              </a:ext>
            </a:extLst>
          </p:cNvPr>
          <p:cNvSpPr/>
          <p:nvPr/>
        </p:nvSpPr>
        <p:spPr>
          <a:xfrm>
            <a:off x="581680" y="2909683"/>
            <a:ext cx="5514320" cy="722336"/>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14AC703E-B1A6-446D-DBFA-449FD026526C}"/>
              </a:ext>
            </a:extLst>
          </p:cNvPr>
          <p:cNvSpPr txBox="1">
            <a:spLocks/>
          </p:cNvSpPr>
          <p:nvPr/>
        </p:nvSpPr>
        <p:spPr>
          <a:xfrm>
            <a:off x="774700" y="2972085"/>
            <a:ext cx="10058400" cy="72233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4400" b="1" dirty="0">
                <a:solidFill>
                  <a:schemeClr val="bg1"/>
                </a:solidFill>
                <a:latin typeface="Arial Black" panose="020B0604020202020204" pitchFamily="34" charset="0"/>
                <a:cs typeface="Arial Black" panose="020B0604020202020204" pitchFamily="34" charset="0"/>
              </a:rPr>
              <a:t>ARBEJDSMILJØ</a:t>
            </a:r>
          </a:p>
        </p:txBody>
      </p:sp>
      <p:sp>
        <p:nvSpPr>
          <p:cNvPr id="39" name="Titel 1">
            <a:extLst>
              <a:ext uri="{FF2B5EF4-FFF2-40B4-BE49-F238E27FC236}">
                <a16:creationId xmlns:a16="http://schemas.microsoft.com/office/drawing/2014/main" id="{879F32FA-0765-0E3C-C003-486735261EF7}"/>
              </a:ext>
            </a:extLst>
          </p:cNvPr>
          <p:cNvSpPr txBox="1">
            <a:spLocks/>
          </p:cNvSpPr>
          <p:nvPr/>
        </p:nvSpPr>
        <p:spPr>
          <a:xfrm>
            <a:off x="786140" y="2270711"/>
            <a:ext cx="2730500" cy="74218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4400" b="1" dirty="0">
                <a:solidFill>
                  <a:schemeClr val="bg1"/>
                </a:solidFill>
                <a:latin typeface="Arial Black" panose="020B0604020202020204" pitchFamily="34" charset="0"/>
                <a:cs typeface="Arial Black" panose="020B0604020202020204" pitchFamily="34" charset="0"/>
              </a:rPr>
              <a:t>UNGES </a:t>
            </a:r>
          </a:p>
        </p:txBody>
      </p:sp>
    </p:spTree>
    <p:extLst>
      <p:ext uri="{BB962C8B-B14F-4D97-AF65-F5344CB8AC3E}">
        <p14:creationId xmlns:p14="http://schemas.microsoft.com/office/powerpoint/2010/main" val="392333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a:xfrm>
            <a:off x="656640" y="2402254"/>
            <a:ext cx="10058400" cy="1658620"/>
          </a:xfrm>
        </p:spPr>
        <p:txBody>
          <a:bodyPr>
            <a:noAutofit/>
          </a:bodyPr>
          <a:lstStyle/>
          <a:p>
            <a:pPr>
              <a:buClr>
                <a:srgbClr val="FC6B4F"/>
              </a:buClr>
            </a:pPr>
            <a:r>
              <a:rPr lang="da-DK" sz="2000" dirty="0"/>
              <a:t>Du er 15 år gammel, og det er din anden vagt i butikken. </a:t>
            </a:r>
          </a:p>
          <a:p>
            <a:pPr>
              <a:buClr>
                <a:srgbClr val="FC6B4F"/>
              </a:buClr>
            </a:pPr>
            <a:r>
              <a:rPr lang="da-DK" sz="2000" dirty="0"/>
              <a:t>Du bliver bedt om at fylde pap i pappresseren og foretage presning.</a:t>
            </a:r>
          </a:p>
          <a:p>
            <a:pPr>
              <a:buClr>
                <a:srgbClr val="FC6B4F"/>
              </a:buClr>
            </a:pPr>
            <a:r>
              <a:rPr lang="da-DK" sz="2000" dirty="0"/>
              <a:t>Du er lidt usikker på, hvordan den fungerer. </a:t>
            </a:r>
          </a:p>
          <a:p>
            <a:pPr>
              <a:buClr>
                <a:srgbClr val="FC6B4F"/>
              </a:buClr>
            </a:pPr>
            <a:r>
              <a:rPr lang="da-DK" sz="2000" dirty="0"/>
              <a:t>Hvad gør du?</a:t>
            </a:r>
          </a:p>
        </p:txBody>
      </p:sp>
      <p:sp>
        <p:nvSpPr>
          <p:cNvPr id="6" name="TextBox 3">
            <a:extLst>
              <a:ext uri="{FF2B5EF4-FFF2-40B4-BE49-F238E27FC236}">
                <a16:creationId xmlns:a16="http://schemas.microsoft.com/office/drawing/2014/main" id="{A41E80F5-9182-4C1F-BCEF-E25A8DCA13B7}"/>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60639000-3F58-42D8-0E23-F711A77AF4EF}"/>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AB9C298A-A0C8-4B1A-B882-507B1C8E4779}"/>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(3)</a:t>
            </a:r>
          </a:p>
        </p:txBody>
      </p:sp>
    </p:spTree>
    <p:extLst>
      <p:ext uri="{BB962C8B-B14F-4D97-AF65-F5344CB8AC3E}">
        <p14:creationId xmlns:p14="http://schemas.microsoft.com/office/powerpoint/2010/main" val="106871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a:xfrm>
            <a:off x="656641" y="2024380"/>
            <a:ext cx="8068260" cy="3987800"/>
          </a:xfrm>
        </p:spPr>
        <p:txBody>
          <a:bodyPr>
            <a:noAutofit/>
          </a:bodyPr>
          <a:lstStyle/>
          <a:p>
            <a:pPr>
              <a:lnSpc>
                <a:spcPct val="100000"/>
              </a:lnSpc>
              <a:buClr>
                <a:srgbClr val="FC6B4F"/>
              </a:buClr>
            </a:pPr>
            <a:r>
              <a:rPr lang="da-DK" sz="2000" dirty="0"/>
              <a:t>Du er ansat på en cafe og bliver bedt om at rengøre inventaret i køkkenet. </a:t>
            </a:r>
            <a:br>
              <a:rPr lang="da-DK" sz="2000" dirty="0"/>
            </a:br>
            <a:br>
              <a:rPr lang="da-DK" sz="2000" dirty="0"/>
            </a:br>
            <a:r>
              <a:rPr lang="da-DK" sz="2000" dirty="0"/>
              <a:t>Din chef fortæller, at der står rengøringsmidler og rengøringsredskaber ude i skabet i baglokalet. </a:t>
            </a:r>
          </a:p>
          <a:p>
            <a:pPr>
              <a:lnSpc>
                <a:spcPct val="100000"/>
              </a:lnSpc>
              <a:buClr>
                <a:srgbClr val="FC6B4F"/>
              </a:buClr>
            </a:pPr>
            <a:r>
              <a:rPr lang="da-DK" sz="2000" dirty="0"/>
              <a:t>Der er flere flasker derude, og på den, du tror, du skal bruge, er der et rødt advarselsmærke og noget tekst med meget små bogstaver om, hvordan du skal bruge produktet. </a:t>
            </a:r>
          </a:p>
          <a:p>
            <a:pPr>
              <a:lnSpc>
                <a:spcPct val="100000"/>
              </a:lnSpc>
              <a:buClr>
                <a:srgbClr val="FC6B4F"/>
              </a:buClr>
            </a:pPr>
            <a:r>
              <a:rPr lang="da-DK" sz="2000" dirty="0"/>
              <a:t>Hvad gør du? </a:t>
            </a:r>
          </a:p>
        </p:txBody>
      </p:sp>
      <p:sp>
        <p:nvSpPr>
          <p:cNvPr id="6" name="TextBox 3">
            <a:extLst>
              <a:ext uri="{FF2B5EF4-FFF2-40B4-BE49-F238E27FC236}">
                <a16:creationId xmlns:a16="http://schemas.microsoft.com/office/drawing/2014/main" id="{79E476C6-8B6C-4E1F-B99E-0D0684BC1093}"/>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4CE08E30-9618-66FF-7B74-68839EE0E0BE}"/>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BE9CA60D-3199-F600-BD95-7CADB1CC3F29}"/>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(4)</a:t>
            </a:r>
          </a:p>
        </p:txBody>
      </p:sp>
    </p:spTree>
    <p:extLst>
      <p:ext uri="{BB962C8B-B14F-4D97-AF65-F5344CB8AC3E}">
        <p14:creationId xmlns:p14="http://schemas.microsoft.com/office/powerpoint/2010/main" val="59097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2AFC9AA-CC9D-4B84-82F0-D159DE875DE7}"/>
              </a:ext>
            </a:extLst>
          </p:cNvPr>
          <p:cNvSpPr>
            <a:spLocks noGrp="1"/>
          </p:cNvSpPr>
          <p:nvPr>
            <p:ph sz="quarter" idx="10"/>
          </p:nvPr>
        </p:nvSpPr>
        <p:spPr>
          <a:xfrm>
            <a:off x="656640" y="2316882"/>
            <a:ext cx="8068260" cy="3987800"/>
          </a:xfrm>
        </p:spPr>
        <p:txBody>
          <a:bodyPr>
            <a:noAutofit/>
          </a:bodyPr>
          <a:lstStyle/>
          <a:p>
            <a:pPr>
              <a:lnSpc>
                <a:spcPct val="100000"/>
              </a:lnSpc>
              <a:buClr>
                <a:srgbClr val="FC6B4F"/>
              </a:buClr>
            </a:pPr>
            <a:r>
              <a:rPr lang="da-DK" sz="2000" dirty="0"/>
              <a:t>Du er 16 år og arbejder på en grillbar ved en friturekoger. </a:t>
            </a:r>
          </a:p>
          <a:p>
            <a:pPr>
              <a:lnSpc>
                <a:spcPct val="100000"/>
              </a:lnSpc>
              <a:buClr>
                <a:srgbClr val="FC6B4F"/>
              </a:buClr>
            </a:pPr>
            <a:r>
              <a:rPr lang="da-DK" sz="2000" dirty="0"/>
              <a:t>Du kan ikke lige finde handsker at tage på, så du kan beskytte hænder og arme, og ved et uheld kommer du til at brænde dig på den varme olie. Det er en let forbrænding, men gør ret ondt. </a:t>
            </a:r>
          </a:p>
          <a:p>
            <a:pPr>
              <a:lnSpc>
                <a:spcPct val="100000"/>
              </a:lnSpc>
              <a:buClr>
                <a:srgbClr val="FC6B4F"/>
              </a:buClr>
            </a:pPr>
            <a:r>
              <a:rPr lang="da-DK" sz="2000" dirty="0"/>
              <a:t>Du bliver rådet til at smøre tandpasta på og tage en pause…</a:t>
            </a:r>
          </a:p>
          <a:p>
            <a:pPr>
              <a:lnSpc>
                <a:spcPct val="100000"/>
              </a:lnSpc>
              <a:buClr>
                <a:srgbClr val="FC6B4F"/>
              </a:buClr>
            </a:pPr>
            <a:r>
              <a:rPr lang="da-DK" sz="2000" dirty="0"/>
              <a:t>Hvad gør du? </a:t>
            </a:r>
          </a:p>
        </p:txBody>
      </p:sp>
      <p:sp>
        <p:nvSpPr>
          <p:cNvPr id="6" name="TextBox 3">
            <a:extLst>
              <a:ext uri="{FF2B5EF4-FFF2-40B4-BE49-F238E27FC236}">
                <a16:creationId xmlns:a16="http://schemas.microsoft.com/office/drawing/2014/main" id="{D4F936E4-2E9B-400F-AD72-5E4CAC490524}"/>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466E38CD-5A26-4991-4703-C8DC352B2DFC}"/>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AD34F2EE-F9E4-4CCF-5542-28962B33F692}"/>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(5)</a:t>
            </a:r>
          </a:p>
        </p:txBody>
      </p:sp>
    </p:spTree>
    <p:extLst>
      <p:ext uri="{BB962C8B-B14F-4D97-AF65-F5344CB8AC3E}">
        <p14:creationId xmlns:p14="http://schemas.microsoft.com/office/powerpoint/2010/main" val="251991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E81BB24-D958-47E1-A09A-AA32EA2E60F7}"/>
              </a:ext>
            </a:extLst>
          </p:cNvPr>
          <p:cNvSpPr>
            <a:spLocks noGrp="1"/>
          </p:cNvSpPr>
          <p:nvPr>
            <p:ph sz="quarter" idx="10"/>
          </p:nvPr>
        </p:nvSpPr>
        <p:spPr>
          <a:xfrm>
            <a:off x="656640" y="2444512"/>
            <a:ext cx="8068260" cy="2030289"/>
          </a:xfrm>
        </p:spPr>
        <p:txBody>
          <a:bodyPr>
            <a:noAutofit/>
          </a:bodyPr>
          <a:lstStyle/>
          <a:p>
            <a:pPr>
              <a:lnSpc>
                <a:spcPct val="100000"/>
              </a:lnSpc>
              <a:buClr>
                <a:srgbClr val="FC6B4F"/>
              </a:buClr>
            </a:pPr>
            <a:r>
              <a:rPr lang="da-DK" sz="2000" dirty="0"/>
              <a:t>Du er 16 år og har fritidsjob i en stor lagerhal, hvor I er ved at flytte en hel masse tunge kasser. </a:t>
            </a:r>
          </a:p>
          <a:p>
            <a:pPr>
              <a:lnSpc>
                <a:spcPct val="100000"/>
              </a:lnSpc>
              <a:buClr>
                <a:srgbClr val="FC6B4F"/>
              </a:buClr>
            </a:pPr>
            <a:r>
              <a:rPr lang="da-DK" sz="2000" dirty="0"/>
              <a:t>Din kollega beder dig om lige at køre trucken hen til porten, så I hurtigt kan få læsset. </a:t>
            </a:r>
          </a:p>
          <a:p>
            <a:pPr>
              <a:lnSpc>
                <a:spcPct val="100000"/>
              </a:lnSpc>
              <a:buClr>
                <a:srgbClr val="FC6B4F"/>
              </a:buClr>
            </a:pPr>
            <a:r>
              <a:rPr lang="da-DK" sz="2000" dirty="0"/>
              <a:t>Du har aldrig før selv kørt en truck, men har set, hvordan de andre gør. </a:t>
            </a:r>
          </a:p>
          <a:p>
            <a:pPr>
              <a:lnSpc>
                <a:spcPct val="100000"/>
              </a:lnSpc>
              <a:buClr>
                <a:srgbClr val="FC6B4F"/>
              </a:buClr>
            </a:pPr>
            <a:r>
              <a:rPr lang="da-DK" sz="2000" dirty="0"/>
              <a:t>Hvad gør du?</a:t>
            </a:r>
          </a:p>
        </p:txBody>
      </p:sp>
      <p:sp>
        <p:nvSpPr>
          <p:cNvPr id="6" name="TextBox 3">
            <a:extLst>
              <a:ext uri="{FF2B5EF4-FFF2-40B4-BE49-F238E27FC236}">
                <a16:creationId xmlns:a16="http://schemas.microsoft.com/office/drawing/2014/main" id="{EFC6831B-1AC8-4A66-A426-1ED6C15836A9}"/>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2630492F-4056-1ADB-11BB-5FD200A91C1B}"/>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9AAFF702-FE9C-77DA-1EED-875A5A3EF00C}"/>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(6)</a:t>
            </a:r>
          </a:p>
        </p:txBody>
      </p:sp>
    </p:spTree>
    <p:extLst>
      <p:ext uri="{BB962C8B-B14F-4D97-AF65-F5344CB8AC3E}">
        <p14:creationId xmlns:p14="http://schemas.microsoft.com/office/powerpoint/2010/main" val="105916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5FAAF48-F715-4384-BFC8-F3BE286A769A}"/>
              </a:ext>
            </a:extLst>
          </p:cNvPr>
          <p:cNvSpPr>
            <a:spLocks noGrp="1"/>
          </p:cNvSpPr>
          <p:nvPr>
            <p:ph sz="quarter" idx="10"/>
          </p:nvPr>
        </p:nvSpPr>
        <p:spPr>
          <a:xfrm>
            <a:off x="656640" y="2576368"/>
            <a:ext cx="8068260" cy="1741040"/>
          </a:xfrm>
        </p:spPr>
        <p:txBody>
          <a:bodyPr>
            <a:noAutofit/>
          </a:bodyPr>
          <a:lstStyle/>
          <a:p>
            <a:pPr>
              <a:lnSpc>
                <a:spcPct val="100000"/>
              </a:lnSpc>
              <a:buClr>
                <a:srgbClr val="FC6B4F"/>
              </a:buClr>
            </a:pPr>
            <a:r>
              <a:rPr lang="da-DK" sz="2000" dirty="0"/>
              <a:t>Du er 15 år og går i skole, men har fritidsjob hos en landmand.</a:t>
            </a:r>
          </a:p>
          <a:p>
            <a:pPr>
              <a:lnSpc>
                <a:spcPct val="100000"/>
              </a:lnSpc>
              <a:buClr>
                <a:srgbClr val="FC6B4F"/>
              </a:buClr>
            </a:pPr>
            <a:r>
              <a:rPr lang="da-DK" sz="2000" dirty="0"/>
              <a:t>Høstsæsonen er på sit højeste.</a:t>
            </a:r>
          </a:p>
          <a:p>
            <a:pPr>
              <a:lnSpc>
                <a:spcPct val="100000"/>
              </a:lnSpc>
              <a:buClr>
                <a:srgbClr val="FC6B4F"/>
              </a:buClr>
            </a:pPr>
            <a:r>
              <a:rPr lang="da-DK" sz="2000" dirty="0"/>
              <a:t>Du har arbejdet 12 timer i træk, og du kan se, at der er langt til I er færdige. </a:t>
            </a:r>
          </a:p>
          <a:p>
            <a:pPr>
              <a:lnSpc>
                <a:spcPct val="100000"/>
              </a:lnSpc>
              <a:buClr>
                <a:srgbClr val="FC6B4F"/>
              </a:buClr>
            </a:pPr>
            <a:r>
              <a:rPr lang="da-DK" sz="2000" dirty="0"/>
              <a:t>Hvad gør du?</a:t>
            </a:r>
          </a:p>
        </p:txBody>
      </p:sp>
      <p:sp>
        <p:nvSpPr>
          <p:cNvPr id="5" name="TextBox 3">
            <a:extLst>
              <a:ext uri="{FF2B5EF4-FFF2-40B4-BE49-F238E27FC236}">
                <a16:creationId xmlns:a16="http://schemas.microsoft.com/office/drawing/2014/main" id="{14BE5487-9868-407E-86F1-E6990ACC8B5C}"/>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901F6655-BF33-1036-71F5-06DB252046A8}"/>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087BA8C9-BFD7-9699-2B67-276A3F07264E}"/>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(7)</a:t>
            </a:r>
          </a:p>
        </p:txBody>
      </p:sp>
    </p:spTree>
    <p:extLst>
      <p:ext uri="{BB962C8B-B14F-4D97-AF65-F5344CB8AC3E}">
        <p14:creationId xmlns:p14="http://schemas.microsoft.com/office/powerpoint/2010/main" val="164821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10"/>
          </p:nvPr>
        </p:nvSpPr>
        <p:spPr>
          <a:xfrm>
            <a:off x="656640" y="2600467"/>
            <a:ext cx="8068260" cy="1657065"/>
          </a:xfrm>
        </p:spPr>
        <p:txBody>
          <a:bodyPr>
            <a:normAutofit fontScale="92500"/>
          </a:bodyPr>
          <a:lstStyle/>
          <a:p>
            <a:pPr>
              <a:lnSpc>
                <a:spcPct val="100000"/>
              </a:lnSpc>
              <a:buClr>
                <a:srgbClr val="FC6B4F"/>
              </a:buClr>
            </a:pPr>
            <a:r>
              <a:rPr lang="da-DK" sz="2000" dirty="0"/>
              <a:t>Du er pizzabud og er på en cykel på vej til en kunde med en pizza. </a:t>
            </a:r>
          </a:p>
          <a:p>
            <a:pPr>
              <a:lnSpc>
                <a:spcPct val="100000"/>
              </a:lnSpc>
              <a:buClr>
                <a:srgbClr val="FC6B4F"/>
              </a:buClr>
            </a:pPr>
            <a:r>
              <a:rPr lang="da-DK" sz="2000" dirty="0"/>
              <a:t>Da du stopper for rødt lys bliver du omringet af nogle unge fyre, som beordrer dig til at lukke op for bagagekassen og give dem pizzaen.</a:t>
            </a:r>
          </a:p>
          <a:p>
            <a:pPr>
              <a:lnSpc>
                <a:spcPct val="100000"/>
              </a:lnSpc>
              <a:buClr>
                <a:srgbClr val="FC6B4F"/>
              </a:buClr>
            </a:pPr>
            <a:r>
              <a:rPr lang="da-DK" sz="2000" dirty="0"/>
              <a:t>Hvad gør du? </a:t>
            </a:r>
          </a:p>
        </p:txBody>
      </p:sp>
      <p:sp>
        <p:nvSpPr>
          <p:cNvPr id="5" name="TextBox 3">
            <a:extLst>
              <a:ext uri="{FF2B5EF4-FFF2-40B4-BE49-F238E27FC236}">
                <a16:creationId xmlns:a16="http://schemas.microsoft.com/office/drawing/2014/main" id="{5B4CBF81-6F9E-4E68-806C-E2769666FA28}"/>
              </a:ext>
            </a:extLst>
          </p:cNvPr>
          <p:cNvSpPr txBox="1"/>
          <p:nvPr/>
        </p:nvSpPr>
        <p:spPr>
          <a:xfrm>
            <a:off x="197365" y="7255945"/>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C5384B8A-BD45-B3EA-BE3B-1B1A9726B05C}"/>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C0318D48-409F-0610-D11D-E36344E13E55}"/>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(8)</a:t>
            </a:r>
          </a:p>
        </p:txBody>
      </p:sp>
    </p:spTree>
    <p:extLst>
      <p:ext uri="{BB962C8B-B14F-4D97-AF65-F5344CB8AC3E}">
        <p14:creationId xmlns:p14="http://schemas.microsoft.com/office/powerpoint/2010/main" val="162984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10"/>
          </p:nvPr>
        </p:nvSpPr>
        <p:spPr>
          <a:xfrm>
            <a:off x="656640" y="2285401"/>
            <a:ext cx="8068260" cy="3987800"/>
          </a:xfrm>
        </p:spPr>
        <p:txBody>
          <a:bodyPr>
            <a:noAutofit/>
          </a:bodyPr>
          <a:lstStyle/>
          <a:p>
            <a:pPr>
              <a:lnSpc>
                <a:spcPct val="100000"/>
              </a:lnSpc>
              <a:buClr>
                <a:srgbClr val="FC6B4F"/>
              </a:buClr>
            </a:pPr>
            <a:r>
              <a:rPr lang="da-DK" sz="2000" dirty="0"/>
              <a:t>Du er 15 år gammel og går med aviser hver 2. lørdag. </a:t>
            </a:r>
          </a:p>
          <a:p>
            <a:pPr>
              <a:lnSpc>
                <a:spcPct val="100000"/>
              </a:lnSpc>
              <a:buClr>
                <a:srgbClr val="FC6B4F"/>
              </a:buClr>
            </a:pPr>
            <a:r>
              <a:rPr lang="da-DK" sz="2000" dirty="0"/>
              <a:t>Du er så brugt efter hver tur, at din søndag er helt ødelagt - ondt i arme, ryg og lænd. </a:t>
            </a:r>
          </a:p>
          <a:p>
            <a:pPr>
              <a:lnSpc>
                <a:spcPct val="100000"/>
              </a:lnSpc>
              <a:buClr>
                <a:srgbClr val="FC6B4F"/>
              </a:buClr>
            </a:pPr>
            <a:r>
              <a:rPr lang="da-DK" sz="2000" dirty="0"/>
              <a:t>Vognen med aviser vejer 225 kg. når den er fyldt. </a:t>
            </a:r>
          </a:p>
          <a:p>
            <a:pPr>
              <a:lnSpc>
                <a:spcPct val="100000"/>
              </a:lnSpc>
              <a:buClr>
                <a:srgbClr val="FC6B4F"/>
              </a:buClr>
            </a:pPr>
            <a:r>
              <a:rPr lang="da-DK" sz="2000" dirty="0"/>
              <a:t>Du har læst, at unge under 18 år må trække/skubbe op til 250 kg. så du tror ikke, at der er noget </a:t>
            </a:r>
            <a:r>
              <a:rPr lang="da-DK" sz="2000" dirty="0" err="1"/>
              <a:t>arbejdsmiljø-lovmæssigt</a:t>
            </a:r>
            <a:r>
              <a:rPr lang="da-DK" sz="2000" dirty="0"/>
              <a:t> problem. </a:t>
            </a:r>
          </a:p>
          <a:p>
            <a:pPr>
              <a:lnSpc>
                <a:spcPct val="100000"/>
              </a:lnSpc>
              <a:buClr>
                <a:srgbClr val="FC6B4F"/>
              </a:buClr>
            </a:pPr>
            <a:r>
              <a:rPr lang="da-DK" sz="2000" dirty="0"/>
              <a:t>Hvad kan du gøre? </a:t>
            </a:r>
          </a:p>
        </p:txBody>
      </p:sp>
      <p:sp>
        <p:nvSpPr>
          <p:cNvPr id="5" name="TextBox 3">
            <a:extLst>
              <a:ext uri="{FF2B5EF4-FFF2-40B4-BE49-F238E27FC236}">
                <a16:creationId xmlns:a16="http://schemas.microsoft.com/office/drawing/2014/main" id="{F90C9982-5C5D-451A-8908-1040F1D2EBB0}"/>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4C439A7B-7839-5903-C985-C385A625972E}"/>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48275085-5F3D-2297-6121-C23E111723F4}"/>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(9)</a:t>
            </a:r>
          </a:p>
        </p:txBody>
      </p:sp>
    </p:spTree>
    <p:extLst>
      <p:ext uri="{BB962C8B-B14F-4D97-AF65-F5344CB8AC3E}">
        <p14:creationId xmlns:p14="http://schemas.microsoft.com/office/powerpoint/2010/main" val="220380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10"/>
          </p:nvPr>
        </p:nvSpPr>
        <p:spPr>
          <a:xfrm>
            <a:off x="640081" y="2033954"/>
            <a:ext cx="8068260" cy="3987800"/>
          </a:xfrm>
        </p:spPr>
        <p:txBody>
          <a:bodyPr>
            <a:noAutofit/>
          </a:bodyPr>
          <a:lstStyle/>
          <a:p>
            <a:pPr>
              <a:lnSpc>
                <a:spcPct val="100000"/>
              </a:lnSpc>
              <a:buClr>
                <a:srgbClr val="FC6B4F"/>
              </a:buClr>
            </a:pPr>
            <a:r>
              <a:rPr lang="da-DK" sz="2000" dirty="0"/>
              <a:t>Du er 16 år og ret glad for dit job i et dansk sommerland. </a:t>
            </a:r>
          </a:p>
          <a:p>
            <a:pPr>
              <a:lnSpc>
                <a:spcPct val="100000"/>
              </a:lnSpc>
              <a:buClr>
                <a:srgbClr val="FC6B4F"/>
              </a:buClr>
            </a:pPr>
            <a:r>
              <a:rPr lang="da-DK" sz="2000" dirty="0"/>
              <a:t>Du arbejder ved en lille børneforlystelse, hvor det er tilladt for unge under 18 år at arbejde. Du har dog det problem, at du altid går sukkerkold, når du er på arbejde. </a:t>
            </a:r>
          </a:p>
          <a:p>
            <a:pPr>
              <a:lnSpc>
                <a:spcPct val="100000"/>
              </a:lnSpc>
              <a:buClr>
                <a:srgbClr val="FC6B4F"/>
              </a:buClr>
            </a:pPr>
            <a:r>
              <a:rPr lang="da-DK" sz="2000" dirty="0"/>
              <a:t>Du får nemlig aldrig pauser – heller ikke når du er på arbejde i 7 timer i træk. </a:t>
            </a:r>
          </a:p>
          <a:p>
            <a:pPr>
              <a:lnSpc>
                <a:spcPct val="100000"/>
              </a:lnSpc>
              <a:buClr>
                <a:srgbClr val="FC6B4F"/>
              </a:buClr>
            </a:pPr>
            <a:r>
              <a:rPr lang="da-DK" sz="2000" dirty="0"/>
              <a:t>Det påvirker dig meget, og du overvejer at sige op, fordi du har ondt i maven længe efter hver vagt. </a:t>
            </a:r>
          </a:p>
          <a:p>
            <a:pPr>
              <a:lnSpc>
                <a:spcPct val="100000"/>
              </a:lnSpc>
              <a:buClr>
                <a:srgbClr val="FC6B4F"/>
              </a:buClr>
            </a:pPr>
            <a:r>
              <a:rPr lang="da-DK" sz="2000" dirty="0"/>
              <a:t>Kan du gøre noget?</a:t>
            </a:r>
          </a:p>
        </p:txBody>
      </p:sp>
      <p:sp>
        <p:nvSpPr>
          <p:cNvPr id="5" name="TextBox 3">
            <a:extLst>
              <a:ext uri="{FF2B5EF4-FFF2-40B4-BE49-F238E27FC236}">
                <a16:creationId xmlns:a16="http://schemas.microsoft.com/office/drawing/2014/main" id="{5EB5FFAE-40C2-442B-9B2D-8D7CFC548D67}"/>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5275628C-14DB-B1D8-EC6D-BCD32637B08D}"/>
              </a:ext>
            </a:extLst>
          </p:cNvPr>
          <p:cNvSpPr/>
          <p:nvPr/>
        </p:nvSpPr>
        <p:spPr>
          <a:xfrm>
            <a:off x="656640" y="548653"/>
            <a:ext cx="82333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084C01BF-F1ED-EBEF-4537-2B35EB2CD9C8}"/>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(10)</a:t>
            </a:r>
          </a:p>
        </p:txBody>
      </p:sp>
    </p:spTree>
    <p:extLst>
      <p:ext uri="{BB962C8B-B14F-4D97-AF65-F5344CB8AC3E}">
        <p14:creationId xmlns:p14="http://schemas.microsoft.com/office/powerpoint/2010/main" val="389967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051B00-EC46-45A4-8637-AEDFC2B66FA3}"/>
              </a:ext>
            </a:extLst>
          </p:cNvPr>
          <p:cNvSpPr>
            <a:spLocks noGrp="1"/>
          </p:cNvSpPr>
          <p:nvPr>
            <p:ph type="title"/>
          </p:nvPr>
        </p:nvSpPr>
        <p:spPr>
          <a:xfrm>
            <a:off x="656640" y="7148532"/>
            <a:ext cx="10515600" cy="1325563"/>
          </a:xfrm>
        </p:spPr>
        <p:txBody>
          <a:bodyPr>
            <a:normAutofit/>
          </a:bodyPr>
          <a:lstStyle/>
          <a:p>
            <a:r>
              <a:rPr lang="da-DK" sz="4400" dirty="0"/>
              <a:t>4. Hvad er arbejdsmiljø ?</a:t>
            </a:r>
          </a:p>
        </p:txBody>
      </p:sp>
      <p:sp>
        <p:nvSpPr>
          <p:cNvPr id="4" name="Rectangle 3">
            <a:extLst>
              <a:ext uri="{FF2B5EF4-FFF2-40B4-BE49-F238E27FC236}">
                <a16:creationId xmlns:a16="http://schemas.microsoft.com/office/drawing/2014/main" id="{4EB8F6FE-2BAF-4D9B-A165-E497CD45F483}"/>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
        <p:nvSpPr>
          <p:cNvPr id="5" name="Parallelogram 4">
            <a:extLst>
              <a:ext uri="{FF2B5EF4-FFF2-40B4-BE49-F238E27FC236}">
                <a16:creationId xmlns:a16="http://schemas.microsoft.com/office/drawing/2014/main" id="{48843A8E-7918-E754-53E4-F3439512FAA9}"/>
              </a:ext>
            </a:extLst>
          </p:cNvPr>
          <p:cNvSpPr/>
          <p:nvPr/>
        </p:nvSpPr>
        <p:spPr>
          <a:xfrm>
            <a:off x="656640" y="548653"/>
            <a:ext cx="57441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5D82109F-57C5-B91B-21F0-1053C4055FDB}"/>
              </a:ext>
            </a:extLst>
          </p:cNvPr>
          <p:cNvSpPr txBox="1">
            <a:spLocks/>
          </p:cNvSpPr>
          <p:nvPr/>
        </p:nvSpPr>
        <p:spPr>
          <a:xfrm>
            <a:off x="838200" y="548653"/>
            <a:ext cx="61468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HVAD ER ARBEJDSMILJØ?</a:t>
            </a:r>
          </a:p>
        </p:txBody>
      </p:sp>
      <p:sp>
        <p:nvSpPr>
          <p:cNvPr id="7" name="Rektangel 6">
            <a:extLst>
              <a:ext uri="{FF2B5EF4-FFF2-40B4-BE49-F238E27FC236}">
                <a16:creationId xmlns:a16="http://schemas.microsoft.com/office/drawing/2014/main" id="{A3FEA22B-97F5-346C-B321-32BB475DF89D}"/>
              </a:ext>
            </a:extLst>
          </p:cNvPr>
          <p:cNvSpPr/>
          <p:nvPr/>
        </p:nvSpPr>
        <p:spPr>
          <a:xfrm>
            <a:off x="667138" y="2704719"/>
            <a:ext cx="2960965" cy="199217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13C100D7-8F5B-1398-80F5-7FA5EC9BCCC6}"/>
              </a:ext>
            </a:extLst>
          </p:cNvPr>
          <p:cNvSpPr/>
          <p:nvPr/>
        </p:nvSpPr>
        <p:spPr>
          <a:xfrm>
            <a:off x="4580377" y="2704719"/>
            <a:ext cx="2960965" cy="199217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8AFE703F-1546-CF79-4C3A-1D36E0CEC6EB}"/>
              </a:ext>
            </a:extLst>
          </p:cNvPr>
          <p:cNvSpPr/>
          <p:nvPr/>
        </p:nvSpPr>
        <p:spPr>
          <a:xfrm>
            <a:off x="8493616" y="2704719"/>
            <a:ext cx="2960965" cy="199217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1">
            <a:extLst>
              <a:ext uri="{FF2B5EF4-FFF2-40B4-BE49-F238E27FC236}">
                <a16:creationId xmlns:a16="http://schemas.microsoft.com/office/drawing/2014/main" id="{5F065474-7128-4E13-A082-01B8298F2C74}"/>
              </a:ext>
            </a:extLst>
          </p:cNvPr>
          <p:cNvSpPr>
            <a:spLocks noGrp="1"/>
          </p:cNvSpPr>
          <p:nvPr>
            <p:ph sz="quarter" idx="10"/>
          </p:nvPr>
        </p:nvSpPr>
        <p:spPr>
          <a:xfrm>
            <a:off x="838200" y="2992368"/>
            <a:ext cx="2652252" cy="1332883"/>
          </a:xfrm>
        </p:spPr>
        <p:txBody>
          <a:bodyPr>
            <a:normAutofit/>
          </a:bodyPr>
          <a:lstStyle/>
          <a:p>
            <a:pPr marL="0" indent="0">
              <a:buNone/>
            </a:pPr>
            <a:r>
              <a:rPr lang="da-DK" sz="1800" dirty="0">
                <a:solidFill>
                  <a:schemeClr val="bg1"/>
                </a:solidFill>
              </a:rPr>
              <a:t>Arbejdsmiljø er de fysiske, psykiske og sociale faktorer, der påvirker den ansatte i </a:t>
            </a:r>
            <a:br>
              <a:rPr lang="da-DK" sz="1800" dirty="0">
                <a:solidFill>
                  <a:schemeClr val="bg1"/>
                </a:solidFill>
              </a:rPr>
            </a:br>
            <a:r>
              <a:rPr lang="da-DK" sz="1800" dirty="0">
                <a:solidFill>
                  <a:schemeClr val="bg1"/>
                </a:solidFill>
              </a:rPr>
              <a:t>forbindelse med jobbet. </a:t>
            </a:r>
          </a:p>
        </p:txBody>
      </p:sp>
      <p:sp>
        <p:nvSpPr>
          <p:cNvPr id="11" name="Tekstfelt 10">
            <a:extLst>
              <a:ext uri="{FF2B5EF4-FFF2-40B4-BE49-F238E27FC236}">
                <a16:creationId xmlns:a16="http://schemas.microsoft.com/office/drawing/2014/main" id="{39CB6221-4F36-8996-3929-401C0401853D}"/>
              </a:ext>
            </a:extLst>
          </p:cNvPr>
          <p:cNvSpPr txBox="1"/>
          <p:nvPr/>
        </p:nvSpPr>
        <p:spPr>
          <a:xfrm>
            <a:off x="4699819" y="2962142"/>
            <a:ext cx="2652252" cy="1477328"/>
          </a:xfrm>
          <a:prstGeom prst="rect">
            <a:avLst/>
          </a:prstGeom>
          <a:noFill/>
        </p:spPr>
        <p:txBody>
          <a:bodyPr wrap="square">
            <a:spAutoFit/>
          </a:bodyPr>
          <a:lstStyle/>
          <a:p>
            <a:pPr marL="0" indent="0">
              <a:buNone/>
            </a:pPr>
            <a:r>
              <a:rPr lang="da-DK" sz="1800" dirty="0">
                <a:solidFill>
                  <a:schemeClr val="bg1"/>
                </a:solidFill>
                <a:latin typeface="Arial" panose="020B0604020202020204" pitchFamily="34" charset="0"/>
                <a:cs typeface="Arial" panose="020B0604020202020204" pitchFamily="34" charset="0"/>
              </a:rPr>
              <a:t>Arbejdsmiljø er et samspil af de relationer, påvirkninger og vilkår, som ansatte arbejder under.</a:t>
            </a:r>
          </a:p>
        </p:txBody>
      </p:sp>
      <p:sp>
        <p:nvSpPr>
          <p:cNvPr id="13" name="Tekstfelt 12">
            <a:extLst>
              <a:ext uri="{FF2B5EF4-FFF2-40B4-BE49-F238E27FC236}">
                <a16:creationId xmlns:a16="http://schemas.microsoft.com/office/drawing/2014/main" id="{3E9620BA-664F-0C15-0595-5A90850EE6DC}"/>
              </a:ext>
            </a:extLst>
          </p:cNvPr>
          <p:cNvSpPr txBox="1"/>
          <p:nvPr/>
        </p:nvSpPr>
        <p:spPr>
          <a:xfrm>
            <a:off x="8632723" y="3058644"/>
            <a:ext cx="2721077" cy="1200329"/>
          </a:xfrm>
          <a:prstGeom prst="rect">
            <a:avLst/>
          </a:prstGeom>
          <a:noFill/>
        </p:spPr>
        <p:txBody>
          <a:bodyPr wrap="square">
            <a:spAutoFit/>
          </a:bodyPr>
          <a:lstStyle/>
          <a:p>
            <a:pPr marL="0" indent="0">
              <a:buNone/>
            </a:pPr>
            <a:r>
              <a:rPr lang="da-DK" sz="1800" dirty="0">
                <a:solidFill>
                  <a:schemeClr val="bg1"/>
                </a:solidFill>
                <a:latin typeface="Arial" panose="020B0604020202020204" pitchFamily="34" charset="0"/>
                <a:cs typeface="Arial" panose="020B0604020202020204" pitchFamily="34" charset="0"/>
              </a:rPr>
              <a:t>Med andre ord er det de relationer og vilkår, som gælder på arbejdspladsen. </a:t>
            </a:r>
          </a:p>
        </p:txBody>
      </p:sp>
      <p:cxnSp>
        <p:nvCxnSpPr>
          <p:cNvPr id="15" name="Lige pilforbindelse 14">
            <a:extLst>
              <a:ext uri="{FF2B5EF4-FFF2-40B4-BE49-F238E27FC236}">
                <a16:creationId xmlns:a16="http://schemas.microsoft.com/office/drawing/2014/main" id="{65FE4656-72CD-BF73-2BA1-ABA9CFBC69B3}"/>
              </a:ext>
            </a:extLst>
          </p:cNvPr>
          <p:cNvCxnSpPr>
            <a:cxnSpLocks/>
          </p:cNvCxnSpPr>
          <p:nvPr/>
        </p:nvCxnSpPr>
        <p:spPr>
          <a:xfrm>
            <a:off x="3667431" y="3682180"/>
            <a:ext cx="845574" cy="0"/>
          </a:xfrm>
          <a:prstGeom prst="straightConnector1">
            <a:avLst/>
          </a:prstGeom>
          <a:ln>
            <a:solidFill>
              <a:srgbClr val="FC6B4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a:extLst>
              <a:ext uri="{FF2B5EF4-FFF2-40B4-BE49-F238E27FC236}">
                <a16:creationId xmlns:a16="http://schemas.microsoft.com/office/drawing/2014/main" id="{B7077BDC-F92E-86E9-822D-906A0384671A}"/>
              </a:ext>
            </a:extLst>
          </p:cNvPr>
          <p:cNvCxnSpPr>
            <a:cxnSpLocks/>
          </p:cNvCxnSpPr>
          <p:nvPr/>
        </p:nvCxnSpPr>
        <p:spPr>
          <a:xfrm>
            <a:off x="7590503" y="3682180"/>
            <a:ext cx="845574" cy="0"/>
          </a:xfrm>
          <a:prstGeom prst="straightConnector1">
            <a:avLst/>
          </a:prstGeom>
          <a:ln>
            <a:solidFill>
              <a:srgbClr val="FC6B4F"/>
            </a:solidFill>
            <a:tailEnd type="triangle"/>
          </a:ln>
        </p:spPr>
        <p:style>
          <a:lnRef idx="1">
            <a:schemeClr val="accent1"/>
          </a:lnRef>
          <a:fillRef idx="0">
            <a:schemeClr val="accent1"/>
          </a:fillRef>
          <a:effectRef idx="0">
            <a:schemeClr val="accent1"/>
          </a:effectRef>
          <a:fontRef idx="minor">
            <a:schemeClr val="tx1"/>
          </a:fontRef>
        </p:style>
      </p:cxnSp>
      <p:sp>
        <p:nvSpPr>
          <p:cNvPr id="10" name="Parallelogram 9">
            <a:extLst>
              <a:ext uri="{FF2B5EF4-FFF2-40B4-BE49-F238E27FC236}">
                <a16:creationId xmlns:a16="http://schemas.microsoft.com/office/drawing/2014/main" id="{A4C17F21-7B42-777B-71C6-B6C92E0FBC25}"/>
              </a:ext>
            </a:extLst>
          </p:cNvPr>
          <p:cNvSpPr/>
          <p:nvPr/>
        </p:nvSpPr>
        <p:spPr>
          <a:xfrm>
            <a:off x="6291072"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Undertitel 2">
            <a:extLst>
              <a:ext uri="{FF2B5EF4-FFF2-40B4-BE49-F238E27FC236}">
                <a16:creationId xmlns:a16="http://schemas.microsoft.com/office/drawing/2014/main" id="{F43E8E92-2D8F-656B-2AAD-1E346515397C}"/>
              </a:ext>
            </a:extLst>
          </p:cNvPr>
          <p:cNvSpPr txBox="1">
            <a:spLocks/>
          </p:cNvSpPr>
          <p:nvPr/>
        </p:nvSpPr>
        <p:spPr>
          <a:xfrm>
            <a:off x="6371359"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4</a:t>
            </a:r>
          </a:p>
        </p:txBody>
      </p:sp>
    </p:spTree>
    <p:extLst>
      <p:ext uri="{BB962C8B-B14F-4D97-AF65-F5344CB8AC3E}">
        <p14:creationId xmlns:p14="http://schemas.microsoft.com/office/powerpoint/2010/main" val="194243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3E3081A-EE07-4A37-B05E-5A473EA11228}"/>
              </a:ext>
            </a:extLst>
          </p:cNvPr>
          <p:cNvSpPr>
            <a:spLocks noGrp="1"/>
          </p:cNvSpPr>
          <p:nvPr>
            <p:ph sz="quarter" idx="10"/>
          </p:nvPr>
        </p:nvSpPr>
        <p:spPr>
          <a:xfrm>
            <a:off x="282733" y="4584422"/>
            <a:ext cx="2979419" cy="651579"/>
          </a:xfrm>
        </p:spPr>
        <p:txBody>
          <a:bodyPr>
            <a:normAutofit/>
          </a:bodyPr>
          <a:lstStyle/>
          <a:p>
            <a:pPr marL="0" indent="0" algn="ctr">
              <a:buNone/>
            </a:pPr>
            <a:r>
              <a:rPr lang="da-DK" sz="1600" b="1" dirty="0"/>
              <a:t>FYSISK ARBEJDSMILJØ</a:t>
            </a:r>
          </a:p>
          <a:p>
            <a:pPr algn="ctr"/>
            <a:endParaRPr lang="da-DK" sz="1600" dirty="0"/>
          </a:p>
        </p:txBody>
      </p:sp>
      <p:sp>
        <p:nvSpPr>
          <p:cNvPr id="7" name="Pladsholder til indhold 1">
            <a:extLst>
              <a:ext uri="{FF2B5EF4-FFF2-40B4-BE49-F238E27FC236}">
                <a16:creationId xmlns:a16="http://schemas.microsoft.com/office/drawing/2014/main" id="{07FAE22D-54F8-42FE-BBB9-C733657A5A21}"/>
              </a:ext>
            </a:extLst>
          </p:cNvPr>
          <p:cNvSpPr txBox="1">
            <a:spLocks/>
          </p:cNvSpPr>
          <p:nvPr/>
        </p:nvSpPr>
        <p:spPr>
          <a:xfrm>
            <a:off x="4500881" y="4443635"/>
            <a:ext cx="2979419" cy="16078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a-DK" dirty="0"/>
          </a:p>
        </p:txBody>
      </p:sp>
      <p:sp>
        <p:nvSpPr>
          <p:cNvPr id="8" name="Pladsholder til indhold 1">
            <a:extLst>
              <a:ext uri="{FF2B5EF4-FFF2-40B4-BE49-F238E27FC236}">
                <a16:creationId xmlns:a16="http://schemas.microsoft.com/office/drawing/2014/main" id="{500ADD9C-8024-4489-8193-97D2F2B9D4DE}"/>
              </a:ext>
            </a:extLst>
          </p:cNvPr>
          <p:cNvSpPr txBox="1">
            <a:spLocks/>
          </p:cNvSpPr>
          <p:nvPr/>
        </p:nvSpPr>
        <p:spPr>
          <a:xfrm>
            <a:off x="7802881" y="4405535"/>
            <a:ext cx="2979419" cy="16078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a-DK" dirty="0"/>
          </a:p>
        </p:txBody>
      </p:sp>
      <p:sp>
        <p:nvSpPr>
          <p:cNvPr id="11" name="Pladsholder til indhold 1">
            <a:extLst>
              <a:ext uri="{FF2B5EF4-FFF2-40B4-BE49-F238E27FC236}">
                <a16:creationId xmlns:a16="http://schemas.microsoft.com/office/drawing/2014/main" id="{5820B1A7-E1C6-410E-99E9-ED67D4551B39}"/>
              </a:ext>
            </a:extLst>
          </p:cNvPr>
          <p:cNvSpPr txBox="1">
            <a:spLocks/>
          </p:cNvSpPr>
          <p:nvPr/>
        </p:nvSpPr>
        <p:spPr>
          <a:xfrm>
            <a:off x="6005219" y="4584422"/>
            <a:ext cx="2979419" cy="4068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da-DK" sz="1600" b="1" dirty="0">
                <a:latin typeface="Arial" panose="020B0604020202020204" pitchFamily="34" charset="0"/>
                <a:cs typeface="Arial" panose="020B0604020202020204" pitchFamily="34" charset="0"/>
              </a:rPr>
              <a:t>PSYKISK ARBEJDSMILJØ</a:t>
            </a:r>
          </a:p>
        </p:txBody>
      </p:sp>
      <p:sp>
        <p:nvSpPr>
          <p:cNvPr id="12" name="Pladsholder til indhold 1">
            <a:extLst>
              <a:ext uri="{FF2B5EF4-FFF2-40B4-BE49-F238E27FC236}">
                <a16:creationId xmlns:a16="http://schemas.microsoft.com/office/drawing/2014/main" id="{C135D858-B716-4A71-B02C-84489AEE42F6}"/>
              </a:ext>
            </a:extLst>
          </p:cNvPr>
          <p:cNvSpPr txBox="1">
            <a:spLocks/>
          </p:cNvSpPr>
          <p:nvPr/>
        </p:nvSpPr>
        <p:spPr>
          <a:xfrm>
            <a:off x="3267831" y="4584422"/>
            <a:ext cx="2668793" cy="411293"/>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da-DK" sz="1600" b="1" dirty="0">
                <a:latin typeface="Arial" panose="020B0604020202020204" pitchFamily="34" charset="0"/>
                <a:cs typeface="Arial" panose="020B0604020202020204" pitchFamily="34" charset="0"/>
              </a:rPr>
              <a:t>ULYKKER/SYGDOMME</a:t>
            </a:r>
          </a:p>
          <a:p>
            <a:pPr algn="ctr"/>
            <a:endParaRPr lang="da-DK" sz="1600" dirty="0">
              <a:latin typeface="Arial" panose="020B0604020202020204" pitchFamily="34" charset="0"/>
              <a:cs typeface="Arial" panose="020B0604020202020204" pitchFamily="34" charset="0"/>
            </a:endParaRPr>
          </a:p>
        </p:txBody>
      </p:sp>
      <p:sp>
        <p:nvSpPr>
          <p:cNvPr id="13" name="Pladsholder til indhold 1">
            <a:extLst>
              <a:ext uri="{FF2B5EF4-FFF2-40B4-BE49-F238E27FC236}">
                <a16:creationId xmlns:a16="http://schemas.microsoft.com/office/drawing/2014/main" id="{BB3FC831-33FA-4151-B45B-BA5A24343E73}"/>
              </a:ext>
            </a:extLst>
          </p:cNvPr>
          <p:cNvSpPr txBox="1">
            <a:spLocks/>
          </p:cNvSpPr>
          <p:nvPr/>
        </p:nvSpPr>
        <p:spPr>
          <a:xfrm>
            <a:off x="9101025" y="4584422"/>
            <a:ext cx="2472801" cy="411293"/>
          </a:xfrm>
          <a:prstGeom prst="rect">
            <a:avLst/>
          </a:prstGeom>
          <a:no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da-DK" sz="1600" b="1" dirty="0">
                <a:latin typeface="Arial" panose="020B0604020202020204" pitchFamily="34" charset="0"/>
                <a:cs typeface="Arial" panose="020B0604020202020204" pitchFamily="34" charset="0"/>
              </a:rPr>
              <a:t>ANDET</a:t>
            </a:r>
          </a:p>
        </p:txBody>
      </p:sp>
      <p:sp>
        <p:nvSpPr>
          <p:cNvPr id="16" name="Rectangle 15">
            <a:extLst>
              <a:ext uri="{FF2B5EF4-FFF2-40B4-BE49-F238E27FC236}">
                <a16:creationId xmlns:a16="http://schemas.microsoft.com/office/drawing/2014/main" id="{ADCA3BE1-7467-4496-87B2-1CC21C64BBEA}"/>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a:t>
            </a:r>
          </a:p>
        </p:txBody>
      </p:sp>
      <p:sp>
        <p:nvSpPr>
          <p:cNvPr id="6" name="Parallelogram 5">
            <a:extLst>
              <a:ext uri="{FF2B5EF4-FFF2-40B4-BE49-F238E27FC236}">
                <a16:creationId xmlns:a16="http://schemas.microsoft.com/office/drawing/2014/main" id="{79CAFE60-2007-3C01-33E8-9FEB77208018}"/>
              </a:ext>
            </a:extLst>
          </p:cNvPr>
          <p:cNvSpPr/>
          <p:nvPr/>
        </p:nvSpPr>
        <p:spPr>
          <a:xfrm>
            <a:off x="656639" y="548653"/>
            <a:ext cx="10697161"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2">
            <a:extLst>
              <a:ext uri="{FF2B5EF4-FFF2-40B4-BE49-F238E27FC236}">
                <a16:creationId xmlns:a16="http://schemas.microsoft.com/office/drawing/2014/main" id="{B0261FAA-9961-B703-5402-C4FCBDA19D6F}"/>
              </a:ext>
            </a:extLst>
          </p:cNvPr>
          <p:cNvSpPr txBox="1">
            <a:spLocks/>
          </p:cNvSpPr>
          <p:nvPr/>
        </p:nvSpPr>
        <p:spPr>
          <a:xfrm>
            <a:off x="838200" y="548653"/>
            <a:ext cx="10990006"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ARBEJDSMILJØ KAN DELES OP I FIRE KATEGORIER</a:t>
            </a:r>
          </a:p>
        </p:txBody>
      </p:sp>
      <p:pic>
        <p:nvPicPr>
          <p:cNvPr id="17" name="Billede 16">
            <a:extLst>
              <a:ext uri="{FF2B5EF4-FFF2-40B4-BE49-F238E27FC236}">
                <a16:creationId xmlns:a16="http://schemas.microsoft.com/office/drawing/2014/main" id="{11B0435E-102C-B441-2946-43E245125431}"/>
              </a:ext>
            </a:extLst>
          </p:cNvPr>
          <p:cNvPicPr>
            <a:picLocks noChangeAspect="1"/>
          </p:cNvPicPr>
          <p:nvPr/>
        </p:nvPicPr>
        <p:blipFill>
          <a:blip r:embed="rId3"/>
          <a:srcRect l="18126" r="18126"/>
          <a:stretch/>
        </p:blipFill>
        <p:spPr>
          <a:xfrm>
            <a:off x="9167147" y="2396521"/>
            <a:ext cx="2340557" cy="1882831"/>
          </a:xfrm>
          <a:prstGeom prst="rect">
            <a:avLst/>
          </a:prstGeom>
        </p:spPr>
      </p:pic>
      <p:pic>
        <p:nvPicPr>
          <p:cNvPr id="21" name="Billede 20">
            <a:extLst>
              <a:ext uri="{FF2B5EF4-FFF2-40B4-BE49-F238E27FC236}">
                <a16:creationId xmlns:a16="http://schemas.microsoft.com/office/drawing/2014/main" id="{7BCFD1EF-27C4-4529-3F89-D8FEC7DFB26A}"/>
              </a:ext>
            </a:extLst>
          </p:cNvPr>
          <p:cNvPicPr>
            <a:picLocks noChangeAspect="1"/>
          </p:cNvPicPr>
          <p:nvPr/>
        </p:nvPicPr>
        <p:blipFill>
          <a:blip r:embed="rId4"/>
          <a:srcRect l="18126" r="18126"/>
          <a:stretch/>
        </p:blipFill>
        <p:spPr>
          <a:xfrm>
            <a:off x="6312152" y="2396521"/>
            <a:ext cx="2340557" cy="1882831"/>
          </a:xfrm>
          <a:prstGeom prst="rect">
            <a:avLst/>
          </a:prstGeom>
        </p:spPr>
      </p:pic>
      <p:pic>
        <p:nvPicPr>
          <p:cNvPr id="22" name="Billede 21">
            <a:extLst>
              <a:ext uri="{FF2B5EF4-FFF2-40B4-BE49-F238E27FC236}">
                <a16:creationId xmlns:a16="http://schemas.microsoft.com/office/drawing/2014/main" id="{FF0E6E3E-D9F4-22B0-02BB-D99E385DF8E7}"/>
              </a:ext>
            </a:extLst>
          </p:cNvPr>
          <p:cNvPicPr>
            <a:picLocks noChangeAspect="1"/>
          </p:cNvPicPr>
          <p:nvPr/>
        </p:nvPicPr>
        <p:blipFill rotWithShape="1">
          <a:blip r:embed="rId5"/>
          <a:srcRect l="19383" r="16869"/>
          <a:stretch/>
        </p:blipFill>
        <p:spPr>
          <a:xfrm>
            <a:off x="3457158" y="2396521"/>
            <a:ext cx="2340557" cy="1882831"/>
          </a:xfrm>
          <a:prstGeom prst="rect">
            <a:avLst/>
          </a:prstGeom>
        </p:spPr>
      </p:pic>
      <p:pic>
        <p:nvPicPr>
          <p:cNvPr id="23" name="Billede 22">
            <a:extLst>
              <a:ext uri="{FF2B5EF4-FFF2-40B4-BE49-F238E27FC236}">
                <a16:creationId xmlns:a16="http://schemas.microsoft.com/office/drawing/2014/main" id="{1AD5C21A-E76D-A877-D8B6-684DFE40C22C}"/>
              </a:ext>
            </a:extLst>
          </p:cNvPr>
          <p:cNvPicPr>
            <a:picLocks noChangeAspect="1"/>
          </p:cNvPicPr>
          <p:nvPr/>
        </p:nvPicPr>
        <p:blipFill>
          <a:blip r:embed="rId6"/>
          <a:srcRect l="25862" r="25862"/>
          <a:stretch/>
        </p:blipFill>
        <p:spPr>
          <a:xfrm>
            <a:off x="602164" y="2396521"/>
            <a:ext cx="2340557" cy="1882831"/>
          </a:xfrm>
          <a:prstGeom prst="rect">
            <a:avLst/>
          </a:prstGeom>
        </p:spPr>
      </p:pic>
    </p:spTree>
    <p:extLst>
      <p:ext uri="{BB962C8B-B14F-4D97-AF65-F5344CB8AC3E}">
        <p14:creationId xmlns:p14="http://schemas.microsoft.com/office/powerpoint/2010/main" val="53252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9531433-67AE-D00B-9BBC-B686D5F2F5B4}"/>
              </a:ext>
            </a:extLst>
          </p:cNvPr>
          <p:cNvSpPr/>
          <p:nvPr/>
        </p:nvSpPr>
        <p:spPr>
          <a:xfrm>
            <a:off x="0" y="3634"/>
            <a:ext cx="12192000" cy="6858000"/>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arallelogram 13">
            <a:extLst>
              <a:ext uri="{FF2B5EF4-FFF2-40B4-BE49-F238E27FC236}">
                <a16:creationId xmlns:a16="http://schemas.microsoft.com/office/drawing/2014/main" id="{70A2DEF0-3369-09F9-57D0-A560EF59DD3A}"/>
              </a:ext>
            </a:extLst>
          </p:cNvPr>
          <p:cNvSpPr/>
          <p:nvPr/>
        </p:nvSpPr>
        <p:spPr>
          <a:xfrm>
            <a:off x="974565" y="2075180"/>
            <a:ext cx="4203383" cy="49657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arallelogram 12">
            <a:extLst>
              <a:ext uri="{FF2B5EF4-FFF2-40B4-BE49-F238E27FC236}">
                <a16:creationId xmlns:a16="http://schemas.microsoft.com/office/drawing/2014/main" id="{F896BC9E-2004-91D5-57B5-D7151F7C86BB}"/>
              </a:ext>
            </a:extLst>
          </p:cNvPr>
          <p:cNvSpPr/>
          <p:nvPr/>
        </p:nvSpPr>
        <p:spPr>
          <a:xfrm>
            <a:off x="1440180" y="2075180"/>
            <a:ext cx="4203383" cy="49657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arallelogram 9">
            <a:extLst>
              <a:ext uri="{FF2B5EF4-FFF2-40B4-BE49-F238E27FC236}">
                <a16:creationId xmlns:a16="http://schemas.microsoft.com/office/drawing/2014/main" id="{080A67C2-11CD-7105-CD01-EAF39B8691CC}"/>
              </a:ext>
            </a:extLst>
          </p:cNvPr>
          <p:cNvSpPr/>
          <p:nvPr/>
        </p:nvSpPr>
        <p:spPr>
          <a:xfrm>
            <a:off x="1097280" y="1037493"/>
            <a:ext cx="2872421" cy="722336"/>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1">
            <a:extLst>
              <a:ext uri="{FF2B5EF4-FFF2-40B4-BE49-F238E27FC236}">
                <a16:creationId xmlns:a16="http://schemas.microsoft.com/office/drawing/2014/main" id="{968EB2F8-7311-A3AF-0738-5D65D3C1D519}"/>
              </a:ext>
            </a:extLst>
          </p:cNvPr>
          <p:cNvSpPr txBox="1">
            <a:spLocks/>
          </p:cNvSpPr>
          <p:nvPr/>
        </p:nvSpPr>
        <p:spPr>
          <a:xfrm>
            <a:off x="1582006" y="2058350"/>
            <a:ext cx="3931919" cy="49657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STATUS PÅ FRITIDSJOBBERE</a:t>
            </a:r>
          </a:p>
        </p:txBody>
      </p:sp>
      <p:sp>
        <p:nvSpPr>
          <p:cNvPr id="5" name="Titel 2">
            <a:extLst>
              <a:ext uri="{FF2B5EF4-FFF2-40B4-BE49-F238E27FC236}">
                <a16:creationId xmlns:a16="http://schemas.microsoft.com/office/drawing/2014/main" id="{C5FBF42B-041E-88F6-72A5-E264E20E9597}"/>
              </a:ext>
            </a:extLst>
          </p:cNvPr>
          <p:cNvSpPr>
            <a:spLocks noGrp="1"/>
          </p:cNvSpPr>
          <p:nvPr>
            <p:ph type="title" idx="4294967295"/>
          </p:nvPr>
        </p:nvSpPr>
        <p:spPr>
          <a:xfrm>
            <a:off x="1264334" y="1072393"/>
            <a:ext cx="2577903" cy="722336"/>
          </a:xfrm>
        </p:spPr>
        <p:txBody>
          <a:bodyPr>
            <a:normAutofit/>
          </a:bodyPr>
          <a:lstStyle/>
          <a:p>
            <a:r>
              <a:rPr lang="da-DK" b="1" dirty="0">
                <a:solidFill>
                  <a:schemeClr val="bg1"/>
                </a:solidFill>
                <a:latin typeface="Arial Black" panose="020B0604020202020204" pitchFamily="34" charset="0"/>
                <a:cs typeface="Arial Black" panose="020B0604020202020204" pitchFamily="34" charset="0"/>
              </a:rPr>
              <a:t>OVERBLIK</a:t>
            </a:r>
          </a:p>
        </p:txBody>
      </p:sp>
      <p:sp>
        <p:nvSpPr>
          <p:cNvPr id="7" name="Rektangel 6">
            <a:extLst>
              <a:ext uri="{FF2B5EF4-FFF2-40B4-BE49-F238E27FC236}">
                <a16:creationId xmlns:a16="http://schemas.microsoft.com/office/drawing/2014/main" id="{E18203EC-2277-1363-DB9E-8DB3AC9542C2}"/>
              </a:ext>
            </a:extLst>
          </p:cNvPr>
          <p:cNvSpPr/>
          <p:nvPr/>
        </p:nvSpPr>
        <p:spPr>
          <a:xfrm>
            <a:off x="5433646" y="-2813538"/>
            <a:ext cx="1846385" cy="1600200"/>
          </a:xfrm>
          <a:prstGeom prst="rect">
            <a:avLst/>
          </a:prstGeom>
          <a:solidFill>
            <a:srgbClr val="FC6B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ladsholder til indhold 1">
            <a:extLst>
              <a:ext uri="{FF2B5EF4-FFF2-40B4-BE49-F238E27FC236}">
                <a16:creationId xmlns:a16="http://schemas.microsoft.com/office/drawing/2014/main" id="{8FD97491-FF93-EFBE-BEA8-77B673953A64}"/>
              </a:ext>
            </a:extLst>
          </p:cNvPr>
          <p:cNvSpPr txBox="1">
            <a:spLocks/>
          </p:cNvSpPr>
          <p:nvPr/>
        </p:nvSpPr>
        <p:spPr>
          <a:xfrm>
            <a:off x="13456334" y="-2554239"/>
            <a:ext cx="10058400" cy="398780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50000"/>
              </a:lnSpc>
              <a:buClr>
                <a:schemeClr val="tx1"/>
              </a:buClr>
              <a:buFont typeface="+mj-lt"/>
              <a:buAutoNum type="arabicPeriod"/>
            </a:pPr>
            <a:r>
              <a:rPr lang="da-DK" sz="1800" b="1" dirty="0">
                <a:solidFill>
                  <a:schemeClr val="tx1"/>
                </a:solidFill>
                <a:latin typeface="Arial Black" panose="020B0604020202020204" pitchFamily="34" charset="0"/>
                <a:cs typeface="Arial Black" panose="020B0604020202020204" pitchFamily="34" charset="0"/>
              </a:rPr>
              <a:t> STATUS PÅ FRITIDSJOBBERE</a:t>
            </a:r>
          </a:p>
          <a:p>
            <a:pPr marL="228600" indent="-228600">
              <a:lnSpc>
                <a:spcPct val="150000"/>
              </a:lnSpc>
              <a:buClr>
                <a:schemeClr val="tx1"/>
              </a:buClr>
              <a:buFont typeface="+mj-lt"/>
              <a:buAutoNum type="arabicPeriod"/>
            </a:pPr>
            <a:r>
              <a:rPr lang="da-DK" sz="1800" b="1" dirty="0">
                <a:solidFill>
                  <a:schemeClr val="tx1"/>
                </a:solidFill>
                <a:latin typeface="Arial Black" panose="020B0604020202020204" pitchFamily="34" charset="0"/>
                <a:cs typeface="Arial Black" panose="020B0604020202020204" pitchFamily="34" charset="0"/>
              </a:rPr>
              <a:t> VIDEO-OPLÆG </a:t>
            </a:r>
          </a:p>
          <a:p>
            <a:pPr marL="228600" indent="-228600">
              <a:lnSpc>
                <a:spcPct val="150000"/>
              </a:lnSpc>
              <a:buClr>
                <a:schemeClr val="tx1"/>
              </a:buClr>
              <a:buFont typeface="+mj-lt"/>
              <a:buAutoNum type="arabicPeriod"/>
            </a:pPr>
            <a:r>
              <a:rPr lang="da-DK" sz="1800" b="1" dirty="0">
                <a:solidFill>
                  <a:schemeClr val="tx1"/>
                </a:solidFill>
                <a:latin typeface="Arial Black" panose="020B0604020202020204" pitchFamily="34" charset="0"/>
                <a:cs typeface="Arial Black" panose="020B0604020202020204" pitchFamily="34" charset="0"/>
              </a:rPr>
              <a:t> EKSEMPLER FRA DET VIRKELIGE LIV</a:t>
            </a:r>
          </a:p>
          <a:p>
            <a:pPr marL="228600" indent="-228600">
              <a:lnSpc>
                <a:spcPct val="150000"/>
              </a:lnSpc>
              <a:buClr>
                <a:schemeClr val="tx1"/>
              </a:buClr>
              <a:buFont typeface="+mj-lt"/>
              <a:buAutoNum type="arabicPeriod"/>
            </a:pPr>
            <a:r>
              <a:rPr lang="da-DK" sz="1800" b="1" dirty="0">
                <a:solidFill>
                  <a:schemeClr val="tx1"/>
                </a:solidFill>
                <a:latin typeface="Arial Black" panose="020B0604020202020204" pitchFamily="34" charset="0"/>
                <a:cs typeface="Arial Black" panose="020B0604020202020204" pitchFamily="34" charset="0"/>
              </a:rPr>
              <a:t> HVAD ER ARBEJDSMILJØ?</a:t>
            </a:r>
          </a:p>
          <a:p>
            <a:pPr marL="228600" indent="-228600">
              <a:lnSpc>
                <a:spcPct val="150000"/>
              </a:lnSpc>
              <a:buClr>
                <a:schemeClr val="tx1"/>
              </a:buClr>
              <a:buFont typeface="+mj-lt"/>
              <a:buAutoNum type="arabicPeriod"/>
            </a:pPr>
            <a:r>
              <a:rPr lang="da-DK" sz="1800" b="1" dirty="0">
                <a:solidFill>
                  <a:schemeClr val="tx1"/>
                </a:solidFill>
                <a:latin typeface="Arial Black" panose="020B0604020202020204" pitchFamily="34" charset="0"/>
                <a:cs typeface="Arial Black" panose="020B0604020202020204" pitchFamily="34" charset="0"/>
              </a:rPr>
              <a:t> REGLER FOR UNGE UNDER 18 ÅR</a:t>
            </a:r>
          </a:p>
          <a:p>
            <a:pPr marL="228600" indent="-228600">
              <a:lnSpc>
                <a:spcPct val="150000"/>
              </a:lnSpc>
              <a:buClr>
                <a:schemeClr val="tx1"/>
              </a:buClr>
              <a:buFont typeface="+mj-lt"/>
              <a:buAutoNum type="arabicPeriod"/>
            </a:pPr>
            <a:r>
              <a:rPr lang="da-DK" sz="1800" b="1" dirty="0">
                <a:solidFill>
                  <a:schemeClr val="tx1"/>
                </a:solidFill>
                <a:latin typeface="Arial Black" panose="020B0604020202020204" pitchFamily="34" charset="0"/>
                <a:cs typeface="Arial Black" panose="020B0604020202020204" pitchFamily="34" charset="0"/>
              </a:rPr>
              <a:t> KAHOOT</a:t>
            </a:r>
          </a:p>
          <a:p>
            <a:pPr marL="228600" indent="-228600">
              <a:lnSpc>
                <a:spcPct val="150000"/>
              </a:lnSpc>
              <a:buClr>
                <a:schemeClr val="tx1"/>
              </a:buClr>
              <a:buFont typeface="+mj-lt"/>
              <a:buAutoNum type="arabicPeriod"/>
            </a:pPr>
            <a:r>
              <a:rPr lang="da-DK" sz="1800" b="1" dirty="0">
                <a:solidFill>
                  <a:schemeClr val="tx1"/>
                </a:solidFill>
                <a:latin typeface="Arial Black" panose="020B0604020202020204" pitchFamily="34" charset="0"/>
                <a:cs typeface="Arial Black" panose="020B0604020202020204" pitchFamily="34" charset="0"/>
              </a:rPr>
              <a:t> </a:t>
            </a:r>
            <a:r>
              <a:rPr lang="da-DK" sz="1800" dirty="0">
                <a:solidFill>
                  <a:schemeClr val="tx1"/>
                </a:solidFill>
                <a:latin typeface="Arial Black" panose="020B0604020202020204" pitchFamily="34" charset="0"/>
                <a:cs typeface="Arial Black" panose="020B0604020202020204" pitchFamily="34" charset="0"/>
              </a:rPr>
              <a:t>HVAD TAGER I MED?</a:t>
            </a:r>
          </a:p>
        </p:txBody>
      </p:sp>
      <p:sp>
        <p:nvSpPr>
          <p:cNvPr id="15" name="Pladsholder til indhold 1">
            <a:extLst>
              <a:ext uri="{FF2B5EF4-FFF2-40B4-BE49-F238E27FC236}">
                <a16:creationId xmlns:a16="http://schemas.microsoft.com/office/drawing/2014/main" id="{A920612D-121A-CB4B-E26C-89F9E54AF3DA}"/>
              </a:ext>
            </a:extLst>
          </p:cNvPr>
          <p:cNvSpPr txBox="1">
            <a:spLocks/>
          </p:cNvSpPr>
          <p:nvPr/>
        </p:nvSpPr>
        <p:spPr>
          <a:xfrm>
            <a:off x="1082734" y="2035910"/>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2000" b="1" dirty="0">
                <a:solidFill>
                  <a:schemeClr val="bg1"/>
                </a:solidFill>
                <a:latin typeface="Arial Black" panose="020B0604020202020204" pitchFamily="34" charset="0"/>
                <a:cs typeface="Arial Black" panose="020B0604020202020204" pitchFamily="34" charset="0"/>
              </a:rPr>
              <a:t>1</a:t>
            </a:r>
          </a:p>
        </p:txBody>
      </p:sp>
      <p:sp>
        <p:nvSpPr>
          <p:cNvPr id="16" name="Parallelogram 15">
            <a:extLst>
              <a:ext uri="{FF2B5EF4-FFF2-40B4-BE49-F238E27FC236}">
                <a16:creationId xmlns:a16="http://schemas.microsoft.com/office/drawing/2014/main" id="{CF0FD1B2-3377-1F3B-4BBF-3FB8C079A53C}"/>
              </a:ext>
            </a:extLst>
          </p:cNvPr>
          <p:cNvSpPr/>
          <p:nvPr/>
        </p:nvSpPr>
        <p:spPr>
          <a:xfrm>
            <a:off x="974566" y="2875280"/>
            <a:ext cx="2561736" cy="49657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Parallelogram 16">
            <a:extLst>
              <a:ext uri="{FF2B5EF4-FFF2-40B4-BE49-F238E27FC236}">
                <a16:creationId xmlns:a16="http://schemas.microsoft.com/office/drawing/2014/main" id="{4BB57D13-7B3E-ACFC-EF2B-83CFB55D6FE7}"/>
              </a:ext>
            </a:extLst>
          </p:cNvPr>
          <p:cNvSpPr/>
          <p:nvPr/>
        </p:nvSpPr>
        <p:spPr>
          <a:xfrm>
            <a:off x="1440181" y="2875280"/>
            <a:ext cx="2282734" cy="49657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Pladsholder til indhold 1">
            <a:extLst>
              <a:ext uri="{FF2B5EF4-FFF2-40B4-BE49-F238E27FC236}">
                <a16:creationId xmlns:a16="http://schemas.microsoft.com/office/drawing/2014/main" id="{A8DD42AE-6BAD-DB62-BDA0-0C09790D35AA}"/>
              </a:ext>
            </a:extLst>
          </p:cNvPr>
          <p:cNvSpPr txBox="1">
            <a:spLocks/>
          </p:cNvSpPr>
          <p:nvPr/>
        </p:nvSpPr>
        <p:spPr>
          <a:xfrm>
            <a:off x="1582006" y="2858450"/>
            <a:ext cx="3931919" cy="49657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VIDEO-OPLÆG</a:t>
            </a:r>
          </a:p>
        </p:txBody>
      </p:sp>
      <p:sp>
        <p:nvSpPr>
          <p:cNvPr id="19" name="Pladsholder til indhold 1">
            <a:extLst>
              <a:ext uri="{FF2B5EF4-FFF2-40B4-BE49-F238E27FC236}">
                <a16:creationId xmlns:a16="http://schemas.microsoft.com/office/drawing/2014/main" id="{71371E1A-471D-FB3D-E960-29597DC3F83D}"/>
              </a:ext>
            </a:extLst>
          </p:cNvPr>
          <p:cNvSpPr txBox="1">
            <a:spLocks/>
          </p:cNvSpPr>
          <p:nvPr/>
        </p:nvSpPr>
        <p:spPr>
          <a:xfrm>
            <a:off x="1082734" y="2836010"/>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2000" b="1" dirty="0">
                <a:solidFill>
                  <a:schemeClr val="bg1"/>
                </a:solidFill>
                <a:latin typeface="Arial Black" panose="020B0604020202020204" pitchFamily="34" charset="0"/>
                <a:cs typeface="Arial Black" panose="020B0604020202020204" pitchFamily="34" charset="0"/>
              </a:rPr>
              <a:t>2</a:t>
            </a:r>
          </a:p>
        </p:txBody>
      </p:sp>
      <p:sp>
        <p:nvSpPr>
          <p:cNvPr id="20" name="Parallelogram 19">
            <a:extLst>
              <a:ext uri="{FF2B5EF4-FFF2-40B4-BE49-F238E27FC236}">
                <a16:creationId xmlns:a16="http://schemas.microsoft.com/office/drawing/2014/main" id="{C03E061C-CFAD-1D5F-EF25-86DB5EEF74B0}"/>
              </a:ext>
            </a:extLst>
          </p:cNvPr>
          <p:cNvSpPr/>
          <p:nvPr/>
        </p:nvSpPr>
        <p:spPr>
          <a:xfrm>
            <a:off x="974565" y="3675380"/>
            <a:ext cx="4203383" cy="49657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Parallelogram 20">
            <a:extLst>
              <a:ext uri="{FF2B5EF4-FFF2-40B4-BE49-F238E27FC236}">
                <a16:creationId xmlns:a16="http://schemas.microsoft.com/office/drawing/2014/main" id="{4807DFA5-7AF2-6094-0FBA-D35FA946E0A3}"/>
              </a:ext>
            </a:extLst>
          </p:cNvPr>
          <p:cNvSpPr/>
          <p:nvPr/>
        </p:nvSpPr>
        <p:spPr>
          <a:xfrm>
            <a:off x="1440180" y="3675380"/>
            <a:ext cx="5432048" cy="49657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Pladsholder til indhold 1">
            <a:extLst>
              <a:ext uri="{FF2B5EF4-FFF2-40B4-BE49-F238E27FC236}">
                <a16:creationId xmlns:a16="http://schemas.microsoft.com/office/drawing/2014/main" id="{CF49244A-FE6A-F78B-6626-E401728C4120}"/>
              </a:ext>
            </a:extLst>
          </p:cNvPr>
          <p:cNvSpPr txBox="1">
            <a:spLocks/>
          </p:cNvSpPr>
          <p:nvPr/>
        </p:nvSpPr>
        <p:spPr>
          <a:xfrm>
            <a:off x="1582006" y="3658550"/>
            <a:ext cx="5432048" cy="49657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EKSPEMPLER FRA DET VIRKELIGE LIV</a:t>
            </a:r>
          </a:p>
        </p:txBody>
      </p:sp>
      <p:sp>
        <p:nvSpPr>
          <p:cNvPr id="23" name="Pladsholder til indhold 1">
            <a:extLst>
              <a:ext uri="{FF2B5EF4-FFF2-40B4-BE49-F238E27FC236}">
                <a16:creationId xmlns:a16="http://schemas.microsoft.com/office/drawing/2014/main" id="{AA2D65E1-11BB-936A-B2DB-3052B3803721}"/>
              </a:ext>
            </a:extLst>
          </p:cNvPr>
          <p:cNvSpPr txBox="1">
            <a:spLocks/>
          </p:cNvSpPr>
          <p:nvPr/>
        </p:nvSpPr>
        <p:spPr>
          <a:xfrm>
            <a:off x="1082734" y="3636110"/>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2000" b="1" dirty="0">
                <a:solidFill>
                  <a:schemeClr val="bg1"/>
                </a:solidFill>
                <a:latin typeface="Arial Black" panose="020B0604020202020204" pitchFamily="34" charset="0"/>
                <a:cs typeface="Arial Black" panose="020B0604020202020204" pitchFamily="34" charset="0"/>
              </a:rPr>
              <a:t>3</a:t>
            </a:r>
          </a:p>
        </p:txBody>
      </p:sp>
      <p:sp>
        <p:nvSpPr>
          <p:cNvPr id="24" name="Parallelogram 23">
            <a:extLst>
              <a:ext uri="{FF2B5EF4-FFF2-40B4-BE49-F238E27FC236}">
                <a16:creationId xmlns:a16="http://schemas.microsoft.com/office/drawing/2014/main" id="{8554F6AF-B0B5-BF9F-8D52-0D1A1F128C07}"/>
              </a:ext>
            </a:extLst>
          </p:cNvPr>
          <p:cNvSpPr/>
          <p:nvPr/>
        </p:nvSpPr>
        <p:spPr>
          <a:xfrm>
            <a:off x="974565" y="4489768"/>
            <a:ext cx="4203383" cy="49657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Parallelogram 24">
            <a:extLst>
              <a:ext uri="{FF2B5EF4-FFF2-40B4-BE49-F238E27FC236}">
                <a16:creationId xmlns:a16="http://schemas.microsoft.com/office/drawing/2014/main" id="{73B85766-DDB9-C6F1-BBD6-78BE8748343E}"/>
              </a:ext>
            </a:extLst>
          </p:cNvPr>
          <p:cNvSpPr/>
          <p:nvPr/>
        </p:nvSpPr>
        <p:spPr>
          <a:xfrm>
            <a:off x="1440181" y="4489768"/>
            <a:ext cx="3810731" cy="49657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ladsholder til indhold 1">
            <a:extLst>
              <a:ext uri="{FF2B5EF4-FFF2-40B4-BE49-F238E27FC236}">
                <a16:creationId xmlns:a16="http://schemas.microsoft.com/office/drawing/2014/main" id="{43CC359C-010B-E2AA-6F92-FE647F597867}"/>
              </a:ext>
            </a:extLst>
          </p:cNvPr>
          <p:cNvSpPr txBox="1">
            <a:spLocks/>
          </p:cNvSpPr>
          <p:nvPr/>
        </p:nvSpPr>
        <p:spPr>
          <a:xfrm>
            <a:off x="1582006" y="4472938"/>
            <a:ext cx="3931919" cy="49657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HVAD ER ARBEJDSMILJØ?</a:t>
            </a:r>
          </a:p>
        </p:txBody>
      </p:sp>
      <p:sp>
        <p:nvSpPr>
          <p:cNvPr id="27" name="Pladsholder til indhold 1">
            <a:extLst>
              <a:ext uri="{FF2B5EF4-FFF2-40B4-BE49-F238E27FC236}">
                <a16:creationId xmlns:a16="http://schemas.microsoft.com/office/drawing/2014/main" id="{A15B5C7C-C087-CB2F-7C45-FD1A1D1E5D11}"/>
              </a:ext>
            </a:extLst>
          </p:cNvPr>
          <p:cNvSpPr txBox="1">
            <a:spLocks/>
          </p:cNvSpPr>
          <p:nvPr/>
        </p:nvSpPr>
        <p:spPr>
          <a:xfrm>
            <a:off x="1082734" y="4450498"/>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2000" b="1" dirty="0">
                <a:solidFill>
                  <a:schemeClr val="bg1"/>
                </a:solidFill>
                <a:latin typeface="Arial Black" panose="020B0604020202020204" pitchFamily="34" charset="0"/>
                <a:cs typeface="Arial Black" panose="020B0604020202020204" pitchFamily="34" charset="0"/>
              </a:rPr>
              <a:t>4</a:t>
            </a:r>
          </a:p>
        </p:txBody>
      </p:sp>
      <p:sp>
        <p:nvSpPr>
          <p:cNvPr id="28" name="Parallelogram 27">
            <a:extLst>
              <a:ext uri="{FF2B5EF4-FFF2-40B4-BE49-F238E27FC236}">
                <a16:creationId xmlns:a16="http://schemas.microsoft.com/office/drawing/2014/main" id="{CE3C215E-9F00-5740-9490-05503F312355}"/>
              </a:ext>
            </a:extLst>
          </p:cNvPr>
          <p:cNvSpPr/>
          <p:nvPr/>
        </p:nvSpPr>
        <p:spPr>
          <a:xfrm>
            <a:off x="974565" y="5304156"/>
            <a:ext cx="4203383" cy="49657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Parallelogram 28">
            <a:extLst>
              <a:ext uri="{FF2B5EF4-FFF2-40B4-BE49-F238E27FC236}">
                <a16:creationId xmlns:a16="http://schemas.microsoft.com/office/drawing/2014/main" id="{8681773E-DC14-DD60-B5B3-82BAF5DD879A}"/>
              </a:ext>
            </a:extLst>
          </p:cNvPr>
          <p:cNvSpPr/>
          <p:nvPr/>
        </p:nvSpPr>
        <p:spPr>
          <a:xfrm>
            <a:off x="1440180" y="5304156"/>
            <a:ext cx="4712333" cy="49657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Pladsholder til indhold 1">
            <a:extLst>
              <a:ext uri="{FF2B5EF4-FFF2-40B4-BE49-F238E27FC236}">
                <a16:creationId xmlns:a16="http://schemas.microsoft.com/office/drawing/2014/main" id="{83A0CCC9-233A-ED7F-A9DE-F850CECCE3B4}"/>
              </a:ext>
            </a:extLst>
          </p:cNvPr>
          <p:cNvSpPr txBox="1">
            <a:spLocks/>
          </p:cNvSpPr>
          <p:nvPr/>
        </p:nvSpPr>
        <p:spPr>
          <a:xfrm>
            <a:off x="1582006" y="5287326"/>
            <a:ext cx="4570507"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REGLER FOR UNGE UNDER 18 ÅR</a:t>
            </a:r>
          </a:p>
        </p:txBody>
      </p:sp>
      <p:sp>
        <p:nvSpPr>
          <p:cNvPr id="31" name="Pladsholder til indhold 1">
            <a:extLst>
              <a:ext uri="{FF2B5EF4-FFF2-40B4-BE49-F238E27FC236}">
                <a16:creationId xmlns:a16="http://schemas.microsoft.com/office/drawing/2014/main" id="{DBC37AC0-4838-0D73-BEFF-C9E098454084}"/>
              </a:ext>
            </a:extLst>
          </p:cNvPr>
          <p:cNvSpPr txBox="1">
            <a:spLocks/>
          </p:cNvSpPr>
          <p:nvPr/>
        </p:nvSpPr>
        <p:spPr>
          <a:xfrm>
            <a:off x="1082734" y="5264886"/>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2000" b="1" dirty="0">
                <a:solidFill>
                  <a:schemeClr val="bg1"/>
                </a:solidFill>
                <a:latin typeface="Arial Black" panose="020B0604020202020204" pitchFamily="34" charset="0"/>
                <a:cs typeface="Arial Black" panose="020B0604020202020204" pitchFamily="34" charset="0"/>
              </a:rPr>
              <a:t>5</a:t>
            </a:r>
          </a:p>
        </p:txBody>
      </p:sp>
      <p:sp>
        <p:nvSpPr>
          <p:cNvPr id="32" name="Parallelogram 31">
            <a:extLst>
              <a:ext uri="{FF2B5EF4-FFF2-40B4-BE49-F238E27FC236}">
                <a16:creationId xmlns:a16="http://schemas.microsoft.com/office/drawing/2014/main" id="{F4186E37-0FB5-80C1-04A1-EDDAA8D4A15B}"/>
              </a:ext>
            </a:extLst>
          </p:cNvPr>
          <p:cNvSpPr/>
          <p:nvPr/>
        </p:nvSpPr>
        <p:spPr>
          <a:xfrm>
            <a:off x="7161053" y="2075180"/>
            <a:ext cx="1868647" cy="49657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Parallelogram 32">
            <a:extLst>
              <a:ext uri="{FF2B5EF4-FFF2-40B4-BE49-F238E27FC236}">
                <a16:creationId xmlns:a16="http://schemas.microsoft.com/office/drawing/2014/main" id="{DD0CF80D-502B-77A5-0101-5A6E86CE0664}"/>
              </a:ext>
            </a:extLst>
          </p:cNvPr>
          <p:cNvSpPr/>
          <p:nvPr/>
        </p:nvSpPr>
        <p:spPr>
          <a:xfrm>
            <a:off x="7626668" y="2075180"/>
            <a:ext cx="1574481" cy="49657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Pladsholder til indhold 1">
            <a:extLst>
              <a:ext uri="{FF2B5EF4-FFF2-40B4-BE49-F238E27FC236}">
                <a16:creationId xmlns:a16="http://schemas.microsoft.com/office/drawing/2014/main" id="{241772FB-FE4E-7068-1368-E4BE13F171CC}"/>
              </a:ext>
            </a:extLst>
          </p:cNvPr>
          <p:cNvSpPr txBox="1">
            <a:spLocks/>
          </p:cNvSpPr>
          <p:nvPr/>
        </p:nvSpPr>
        <p:spPr>
          <a:xfrm>
            <a:off x="7768494" y="2058350"/>
            <a:ext cx="3931919" cy="49657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KAHOOT</a:t>
            </a:r>
          </a:p>
        </p:txBody>
      </p:sp>
      <p:sp>
        <p:nvSpPr>
          <p:cNvPr id="35" name="Pladsholder til indhold 1">
            <a:extLst>
              <a:ext uri="{FF2B5EF4-FFF2-40B4-BE49-F238E27FC236}">
                <a16:creationId xmlns:a16="http://schemas.microsoft.com/office/drawing/2014/main" id="{A2F46593-9045-8CA1-D78F-20575C9DD3CD}"/>
              </a:ext>
            </a:extLst>
          </p:cNvPr>
          <p:cNvSpPr txBox="1">
            <a:spLocks/>
          </p:cNvSpPr>
          <p:nvPr/>
        </p:nvSpPr>
        <p:spPr>
          <a:xfrm>
            <a:off x="7269222" y="2035910"/>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2000" b="1" dirty="0">
                <a:solidFill>
                  <a:schemeClr val="bg1"/>
                </a:solidFill>
                <a:latin typeface="Arial Black" panose="020B0604020202020204" pitchFamily="34" charset="0"/>
                <a:cs typeface="Arial Black" panose="020B0604020202020204" pitchFamily="34" charset="0"/>
              </a:rPr>
              <a:t>6</a:t>
            </a:r>
          </a:p>
        </p:txBody>
      </p:sp>
      <p:sp>
        <p:nvSpPr>
          <p:cNvPr id="36" name="Parallelogram 35">
            <a:extLst>
              <a:ext uri="{FF2B5EF4-FFF2-40B4-BE49-F238E27FC236}">
                <a16:creationId xmlns:a16="http://schemas.microsoft.com/office/drawing/2014/main" id="{6AF5A070-57CB-51BC-8556-C802D0A70AB6}"/>
              </a:ext>
            </a:extLst>
          </p:cNvPr>
          <p:cNvSpPr/>
          <p:nvPr/>
        </p:nvSpPr>
        <p:spPr>
          <a:xfrm>
            <a:off x="7161053" y="2875280"/>
            <a:ext cx="2867672" cy="49657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ladsholder til indhold 1">
            <a:extLst>
              <a:ext uri="{FF2B5EF4-FFF2-40B4-BE49-F238E27FC236}">
                <a16:creationId xmlns:a16="http://schemas.microsoft.com/office/drawing/2014/main" id="{F98671FB-F0A1-4768-67B0-68DAE1090F6F}"/>
              </a:ext>
            </a:extLst>
          </p:cNvPr>
          <p:cNvSpPr txBox="1">
            <a:spLocks/>
          </p:cNvSpPr>
          <p:nvPr/>
        </p:nvSpPr>
        <p:spPr>
          <a:xfrm>
            <a:off x="7768493" y="2858450"/>
            <a:ext cx="3931919" cy="49657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VIDEO-OPLÆG</a:t>
            </a:r>
          </a:p>
        </p:txBody>
      </p:sp>
      <p:sp>
        <p:nvSpPr>
          <p:cNvPr id="38" name="Pladsholder til indhold 1">
            <a:extLst>
              <a:ext uri="{FF2B5EF4-FFF2-40B4-BE49-F238E27FC236}">
                <a16:creationId xmlns:a16="http://schemas.microsoft.com/office/drawing/2014/main" id="{57F4ED2F-859B-E52F-020B-0B1FC005F6FD}"/>
              </a:ext>
            </a:extLst>
          </p:cNvPr>
          <p:cNvSpPr txBox="1">
            <a:spLocks/>
          </p:cNvSpPr>
          <p:nvPr/>
        </p:nvSpPr>
        <p:spPr>
          <a:xfrm>
            <a:off x="7269221" y="2836010"/>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2000" b="1" dirty="0">
                <a:solidFill>
                  <a:schemeClr val="bg1"/>
                </a:solidFill>
                <a:latin typeface="Arial Black" panose="020B0604020202020204" pitchFamily="34" charset="0"/>
                <a:cs typeface="Arial Black" panose="020B0604020202020204" pitchFamily="34" charset="0"/>
              </a:rPr>
              <a:t>7</a:t>
            </a:r>
          </a:p>
        </p:txBody>
      </p:sp>
      <p:sp>
        <p:nvSpPr>
          <p:cNvPr id="39" name="Parallelogram 38">
            <a:extLst>
              <a:ext uri="{FF2B5EF4-FFF2-40B4-BE49-F238E27FC236}">
                <a16:creationId xmlns:a16="http://schemas.microsoft.com/office/drawing/2014/main" id="{639F601D-6264-2784-4AD0-8F9BCFDA94CB}"/>
              </a:ext>
            </a:extLst>
          </p:cNvPr>
          <p:cNvSpPr/>
          <p:nvPr/>
        </p:nvSpPr>
        <p:spPr>
          <a:xfrm>
            <a:off x="7626667" y="2875280"/>
            <a:ext cx="3125153" cy="49657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Pladsholder til indhold 1">
            <a:extLst>
              <a:ext uri="{FF2B5EF4-FFF2-40B4-BE49-F238E27FC236}">
                <a16:creationId xmlns:a16="http://schemas.microsoft.com/office/drawing/2014/main" id="{7FE0B0E4-64E6-78DA-87D8-31952A9473C3}"/>
              </a:ext>
            </a:extLst>
          </p:cNvPr>
          <p:cNvSpPr txBox="1">
            <a:spLocks/>
          </p:cNvSpPr>
          <p:nvPr/>
        </p:nvSpPr>
        <p:spPr>
          <a:xfrm>
            <a:off x="7781100" y="2858450"/>
            <a:ext cx="3931919" cy="496570"/>
          </a:xfrm>
          <a:prstGeom prst="rect">
            <a:avLst/>
          </a:prstGeom>
        </p:spPr>
        <p:txBody>
          <a:bodyPr vert="horz" lIns="91440" tIns="45720" rIns="91440" bIns="45720" rtlCol="0" anchor="t">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800" b="1" dirty="0">
                <a:solidFill>
                  <a:srgbClr val="FC6B4F"/>
                </a:solidFill>
                <a:latin typeface="Arial Black" panose="020B0604020202020204" pitchFamily="34" charset="0"/>
                <a:cs typeface="Arial Black" panose="020B0604020202020204" pitchFamily="34" charset="0"/>
              </a:rPr>
              <a:t>HVAD TAGER I MED?</a:t>
            </a:r>
          </a:p>
        </p:txBody>
      </p:sp>
      <p:pic>
        <p:nvPicPr>
          <p:cNvPr id="41" name="Grafik 40">
            <a:extLst>
              <a:ext uri="{FF2B5EF4-FFF2-40B4-BE49-F238E27FC236}">
                <a16:creationId xmlns:a16="http://schemas.microsoft.com/office/drawing/2014/main" id="{FD80CDE8-99F7-F980-413B-A56483473F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3581" y="5788802"/>
            <a:ext cx="1397703" cy="896458"/>
          </a:xfrm>
          <a:prstGeom prst="rect">
            <a:avLst/>
          </a:prstGeom>
        </p:spPr>
      </p:pic>
    </p:spTree>
    <p:extLst>
      <p:ext uri="{BB962C8B-B14F-4D97-AF65-F5344CB8AC3E}">
        <p14:creationId xmlns:p14="http://schemas.microsoft.com/office/powerpoint/2010/main" val="52393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a:xfrm>
            <a:off x="6096000" y="2606180"/>
            <a:ext cx="5304332" cy="1672161"/>
          </a:xfrm>
        </p:spPr>
        <p:txBody>
          <a:bodyPr>
            <a:normAutofit lnSpcReduction="10000"/>
          </a:bodyPr>
          <a:lstStyle/>
          <a:p>
            <a:pPr marL="749808" lvl="1" indent="-457200">
              <a:lnSpc>
                <a:spcPct val="120000"/>
              </a:lnSpc>
              <a:buClr>
                <a:srgbClr val="FC6B4F"/>
              </a:buClr>
            </a:pPr>
            <a:r>
              <a:rPr lang="da-DK" sz="2000" dirty="0"/>
              <a:t>Dårlige arbejdsstillinger/ergonomi</a:t>
            </a:r>
          </a:p>
          <a:p>
            <a:pPr marL="749808" lvl="1" indent="-457200">
              <a:lnSpc>
                <a:spcPct val="120000"/>
              </a:lnSpc>
              <a:buClr>
                <a:srgbClr val="FC6B4F"/>
              </a:buClr>
            </a:pPr>
            <a:r>
              <a:rPr lang="da-DK" sz="2000" dirty="0"/>
              <a:t>Tunge løft</a:t>
            </a:r>
          </a:p>
          <a:p>
            <a:pPr marL="749808" lvl="1" indent="-457200">
              <a:lnSpc>
                <a:spcPct val="120000"/>
              </a:lnSpc>
              <a:buClr>
                <a:srgbClr val="FC6B4F"/>
              </a:buClr>
            </a:pPr>
            <a:r>
              <a:rPr lang="da-DK" sz="2000" dirty="0"/>
              <a:t>Vådt arbejde</a:t>
            </a:r>
          </a:p>
          <a:p>
            <a:pPr marL="749808" lvl="1" indent="-457200">
              <a:lnSpc>
                <a:spcPct val="120000"/>
              </a:lnSpc>
              <a:buClr>
                <a:srgbClr val="FC6B4F"/>
              </a:buClr>
            </a:pPr>
            <a:r>
              <a:rPr lang="da-DK" sz="2000" dirty="0"/>
              <a:t>Kemi</a:t>
            </a:r>
          </a:p>
        </p:txBody>
      </p:sp>
      <p:sp>
        <p:nvSpPr>
          <p:cNvPr id="4" name="Rectangle 3">
            <a:extLst>
              <a:ext uri="{FF2B5EF4-FFF2-40B4-BE49-F238E27FC236}">
                <a16:creationId xmlns:a16="http://schemas.microsoft.com/office/drawing/2014/main" id="{9B512B0E-0BE4-4045-8DAC-2F766D34B869}"/>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
        <p:nvSpPr>
          <p:cNvPr id="7" name="Parallelogram 6">
            <a:extLst>
              <a:ext uri="{FF2B5EF4-FFF2-40B4-BE49-F238E27FC236}">
                <a16:creationId xmlns:a16="http://schemas.microsoft.com/office/drawing/2014/main" id="{4DB590CC-E3B2-A309-F29A-DF0B83002929}"/>
              </a:ext>
            </a:extLst>
          </p:cNvPr>
          <p:cNvSpPr/>
          <p:nvPr/>
        </p:nvSpPr>
        <p:spPr>
          <a:xfrm>
            <a:off x="656640" y="548653"/>
            <a:ext cx="521535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2">
            <a:extLst>
              <a:ext uri="{FF2B5EF4-FFF2-40B4-BE49-F238E27FC236}">
                <a16:creationId xmlns:a16="http://schemas.microsoft.com/office/drawing/2014/main" id="{75535046-F450-1F96-65DE-9E4E7CE791C9}"/>
              </a:ext>
            </a:extLst>
          </p:cNvPr>
          <p:cNvSpPr txBox="1">
            <a:spLocks/>
          </p:cNvSpPr>
          <p:nvPr/>
        </p:nvSpPr>
        <p:spPr>
          <a:xfrm>
            <a:off x="838200" y="592721"/>
            <a:ext cx="4868537"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FYSISK ARBEJDSMILJØ</a:t>
            </a:r>
          </a:p>
        </p:txBody>
      </p:sp>
      <p:pic>
        <p:nvPicPr>
          <p:cNvPr id="9" name="Billede 8">
            <a:extLst>
              <a:ext uri="{FF2B5EF4-FFF2-40B4-BE49-F238E27FC236}">
                <a16:creationId xmlns:a16="http://schemas.microsoft.com/office/drawing/2014/main" id="{FA143FF2-20E5-5C3C-DCA1-394E1BBDBB66}"/>
              </a:ext>
            </a:extLst>
          </p:cNvPr>
          <p:cNvPicPr>
            <a:picLocks noChangeAspect="1"/>
          </p:cNvPicPr>
          <p:nvPr/>
        </p:nvPicPr>
        <p:blipFill rotWithShape="1">
          <a:blip r:embed="rId3"/>
          <a:srcRect l="31377" r="11990"/>
          <a:stretch/>
        </p:blipFill>
        <p:spPr>
          <a:xfrm>
            <a:off x="714809" y="1869692"/>
            <a:ext cx="4586619" cy="3145138"/>
          </a:xfrm>
          <a:prstGeom prst="rect">
            <a:avLst/>
          </a:prstGeom>
        </p:spPr>
      </p:pic>
    </p:spTree>
    <p:extLst>
      <p:ext uri="{BB962C8B-B14F-4D97-AF65-F5344CB8AC3E}">
        <p14:creationId xmlns:p14="http://schemas.microsoft.com/office/powerpoint/2010/main" val="135463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a:xfrm>
            <a:off x="6074571" y="2240553"/>
            <a:ext cx="5556874" cy="2403416"/>
          </a:xfrm>
        </p:spPr>
        <p:txBody>
          <a:bodyPr/>
          <a:lstStyle/>
          <a:p>
            <a:pPr marL="749808" lvl="1" indent="-457200">
              <a:lnSpc>
                <a:spcPct val="110000"/>
              </a:lnSpc>
              <a:buClr>
                <a:srgbClr val="FC6B4F"/>
              </a:buClr>
            </a:pPr>
            <a:r>
              <a:rPr lang="da-DK" sz="2000" dirty="0"/>
              <a:t>Mobning</a:t>
            </a:r>
          </a:p>
          <a:p>
            <a:pPr marL="749808" lvl="1" indent="-457200">
              <a:lnSpc>
                <a:spcPct val="110000"/>
              </a:lnSpc>
              <a:buClr>
                <a:srgbClr val="FC6B4F"/>
              </a:buClr>
            </a:pPr>
            <a:r>
              <a:rPr lang="da-DK" sz="2000" dirty="0"/>
              <a:t>Stress </a:t>
            </a:r>
          </a:p>
          <a:p>
            <a:pPr marL="749808" lvl="1" indent="-457200">
              <a:lnSpc>
                <a:spcPct val="110000"/>
              </a:lnSpc>
              <a:buClr>
                <a:srgbClr val="FC6B4F"/>
              </a:buClr>
            </a:pPr>
            <a:r>
              <a:rPr lang="da-DK" sz="2000" dirty="0"/>
              <a:t>Vold og trusler om vold</a:t>
            </a:r>
          </a:p>
          <a:p>
            <a:pPr marL="749808" lvl="1" indent="-457200">
              <a:lnSpc>
                <a:spcPct val="110000"/>
              </a:lnSpc>
              <a:buClr>
                <a:srgbClr val="FC6B4F"/>
              </a:buClr>
            </a:pPr>
            <a:r>
              <a:rPr lang="da-DK" sz="2000" dirty="0"/>
              <a:t>Trivsel</a:t>
            </a:r>
          </a:p>
          <a:p>
            <a:pPr marL="749808" lvl="1" indent="-457200">
              <a:lnSpc>
                <a:spcPct val="110000"/>
              </a:lnSpc>
              <a:buClr>
                <a:srgbClr val="FC6B4F"/>
              </a:buClr>
            </a:pPr>
            <a:r>
              <a:rPr lang="da-DK" sz="2000" dirty="0"/>
              <a:t>Konflikter</a:t>
            </a:r>
          </a:p>
          <a:p>
            <a:pPr marL="749808" lvl="1" indent="-457200">
              <a:lnSpc>
                <a:spcPct val="110000"/>
              </a:lnSpc>
              <a:buClr>
                <a:srgbClr val="FC6B4F"/>
              </a:buClr>
            </a:pPr>
            <a:r>
              <a:rPr lang="da-DK" sz="2000" dirty="0"/>
              <a:t>Støtte fra leder og kolleger</a:t>
            </a:r>
          </a:p>
        </p:txBody>
      </p:sp>
      <p:sp>
        <p:nvSpPr>
          <p:cNvPr id="6" name="Rectangle 3">
            <a:extLst>
              <a:ext uri="{FF2B5EF4-FFF2-40B4-BE49-F238E27FC236}">
                <a16:creationId xmlns:a16="http://schemas.microsoft.com/office/drawing/2014/main" id="{475E03B3-949B-40EE-8049-4AC4A321E61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
        <p:nvSpPr>
          <p:cNvPr id="8" name="Parallelogram 7">
            <a:extLst>
              <a:ext uri="{FF2B5EF4-FFF2-40B4-BE49-F238E27FC236}">
                <a16:creationId xmlns:a16="http://schemas.microsoft.com/office/drawing/2014/main" id="{08D00F44-D097-ABBF-40FA-14FB6EEC1EC6}"/>
              </a:ext>
            </a:extLst>
          </p:cNvPr>
          <p:cNvSpPr/>
          <p:nvPr/>
        </p:nvSpPr>
        <p:spPr>
          <a:xfrm>
            <a:off x="656640" y="548653"/>
            <a:ext cx="5556874"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2">
            <a:extLst>
              <a:ext uri="{FF2B5EF4-FFF2-40B4-BE49-F238E27FC236}">
                <a16:creationId xmlns:a16="http://schemas.microsoft.com/office/drawing/2014/main" id="{183E503D-82A2-CA18-46BC-859A1BEA91FD}"/>
              </a:ext>
            </a:extLst>
          </p:cNvPr>
          <p:cNvSpPr txBox="1">
            <a:spLocks/>
          </p:cNvSpPr>
          <p:nvPr/>
        </p:nvSpPr>
        <p:spPr>
          <a:xfrm>
            <a:off x="838200" y="592721"/>
            <a:ext cx="6730388"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PSYKISK ARBEJDSMILJØ</a:t>
            </a:r>
          </a:p>
        </p:txBody>
      </p:sp>
      <p:pic>
        <p:nvPicPr>
          <p:cNvPr id="11" name="Billede 10">
            <a:extLst>
              <a:ext uri="{FF2B5EF4-FFF2-40B4-BE49-F238E27FC236}">
                <a16:creationId xmlns:a16="http://schemas.microsoft.com/office/drawing/2014/main" id="{E8C24DFF-EF81-41A4-E21B-D71B7E3BD6F8}"/>
              </a:ext>
            </a:extLst>
          </p:cNvPr>
          <p:cNvPicPr>
            <a:picLocks noChangeAspect="1"/>
          </p:cNvPicPr>
          <p:nvPr/>
        </p:nvPicPr>
        <p:blipFill>
          <a:blip r:embed="rId3"/>
          <a:srcRect l="12607" r="12607"/>
          <a:stretch/>
        </p:blipFill>
        <p:spPr>
          <a:xfrm>
            <a:off x="714809" y="1869692"/>
            <a:ext cx="4586619" cy="3145138"/>
          </a:xfrm>
          <a:prstGeom prst="rect">
            <a:avLst/>
          </a:prstGeom>
        </p:spPr>
      </p:pic>
    </p:spTree>
    <p:extLst>
      <p:ext uri="{BB962C8B-B14F-4D97-AF65-F5344CB8AC3E}">
        <p14:creationId xmlns:p14="http://schemas.microsoft.com/office/powerpoint/2010/main" val="51088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a:xfrm>
            <a:off x="6096000" y="2305308"/>
            <a:ext cx="5257800" cy="2247384"/>
          </a:xfrm>
        </p:spPr>
        <p:txBody>
          <a:bodyPr>
            <a:normAutofit/>
          </a:bodyPr>
          <a:lstStyle/>
          <a:p>
            <a:pPr marL="749808" lvl="1" indent="-457200">
              <a:lnSpc>
                <a:spcPct val="110000"/>
              </a:lnSpc>
              <a:buClr>
                <a:srgbClr val="FC6B4F"/>
              </a:buClr>
            </a:pPr>
            <a:r>
              <a:rPr lang="da-DK" sz="2000" dirty="0"/>
              <a:t>Fald- og snuble ulykker</a:t>
            </a:r>
          </a:p>
          <a:p>
            <a:pPr marL="749808" lvl="1" indent="-457200">
              <a:lnSpc>
                <a:spcPct val="110000"/>
              </a:lnSpc>
              <a:buClr>
                <a:srgbClr val="FC6B4F"/>
              </a:buClr>
            </a:pPr>
            <a:r>
              <a:rPr lang="da-DK" sz="2000" dirty="0"/>
              <a:t>Forbrændinger</a:t>
            </a:r>
          </a:p>
          <a:p>
            <a:pPr marL="749808" lvl="1" indent="-457200">
              <a:lnSpc>
                <a:spcPct val="110000"/>
              </a:lnSpc>
              <a:buClr>
                <a:srgbClr val="FC6B4F"/>
              </a:buClr>
            </a:pPr>
            <a:r>
              <a:rPr lang="da-DK" sz="2000" dirty="0"/>
              <a:t>Stik, klemme og sårskader</a:t>
            </a:r>
          </a:p>
          <a:p>
            <a:pPr marL="749808" lvl="1" indent="-457200">
              <a:lnSpc>
                <a:spcPct val="110000"/>
              </a:lnSpc>
              <a:buClr>
                <a:srgbClr val="FC6B4F"/>
              </a:buClr>
            </a:pPr>
            <a:r>
              <a:rPr lang="da-DK" sz="2000" dirty="0"/>
              <a:t>Løfteskader</a:t>
            </a:r>
          </a:p>
          <a:p>
            <a:pPr marL="749808" lvl="1" indent="-457200">
              <a:lnSpc>
                <a:spcPct val="110000"/>
              </a:lnSpc>
              <a:buClr>
                <a:srgbClr val="FC6B4F"/>
              </a:buClr>
            </a:pPr>
            <a:r>
              <a:rPr lang="da-DK" sz="2000" dirty="0"/>
              <a:t>Eksem pga. vådt arbejde eller kemi</a:t>
            </a:r>
          </a:p>
        </p:txBody>
      </p:sp>
      <p:sp>
        <p:nvSpPr>
          <p:cNvPr id="6" name="Rectangle 3">
            <a:extLst>
              <a:ext uri="{FF2B5EF4-FFF2-40B4-BE49-F238E27FC236}">
                <a16:creationId xmlns:a16="http://schemas.microsoft.com/office/drawing/2014/main" id="{E92F497D-A401-4102-AC3B-148B1F5381F4}"/>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
        <p:nvSpPr>
          <p:cNvPr id="8" name="Parallelogram 7">
            <a:extLst>
              <a:ext uri="{FF2B5EF4-FFF2-40B4-BE49-F238E27FC236}">
                <a16:creationId xmlns:a16="http://schemas.microsoft.com/office/drawing/2014/main" id="{E882B1E7-0984-BD6E-D803-E2A1BDADDC5F}"/>
              </a:ext>
            </a:extLst>
          </p:cNvPr>
          <p:cNvSpPr/>
          <p:nvPr/>
        </p:nvSpPr>
        <p:spPr>
          <a:xfrm>
            <a:off x="656640" y="548653"/>
            <a:ext cx="4868537"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2">
            <a:extLst>
              <a:ext uri="{FF2B5EF4-FFF2-40B4-BE49-F238E27FC236}">
                <a16:creationId xmlns:a16="http://schemas.microsoft.com/office/drawing/2014/main" id="{E4E6058B-F0FF-B227-15CC-C49698E8E0C0}"/>
              </a:ext>
            </a:extLst>
          </p:cNvPr>
          <p:cNvSpPr txBox="1">
            <a:spLocks/>
          </p:cNvSpPr>
          <p:nvPr/>
        </p:nvSpPr>
        <p:spPr>
          <a:xfrm>
            <a:off x="838200" y="592721"/>
            <a:ext cx="4868537"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ULYKKER/SYGDOMME</a:t>
            </a:r>
          </a:p>
        </p:txBody>
      </p:sp>
      <p:pic>
        <p:nvPicPr>
          <p:cNvPr id="11" name="Billede 10">
            <a:extLst>
              <a:ext uri="{FF2B5EF4-FFF2-40B4-BE49-F238E27FC236}">
                <a16:creationId xmlns:a16="http://schemas.microsoft.com/office/drawing/2014/main" id="{85A3092E-FD25-D4D3-8624-FCDB0AF5C0D2}"/>
              </a:ext>
            </a:extLst>
          </p:cNvPr>
          <p:cNvPicPr>
            <a:picLocks noChangeAspect="1"/>
          </p:cNvPicPr>
          <p:nvPr/>
        </p:nvPicPr>
        <p:blipFill>
          <a:blip r:embed="rId3"/>
          <a:srcRect l="12607" r="12607"/>
          <a:stretch/>
        </p:blipFill>
        <p:spPr>
          <a:xfrm>
            <a:off x="714809" y="1869692"/>
            <a:ext cx="4586619" cy="3145138"/>
          </a:xfrm>
          <a:prstGeom prst="rect">
            <a:avLst/>
          </a:prstGeom>
        </p:spPr>
      </p:pic>
    </p:spTree>
    <p:extLst>
      <p:ext uri="{BB962C8B-B14F-4D97-AF65-F5344CB8AC3E}">
        <p14:creationId xmlns:p14="http://schemas.microsoft.com/office/powerpoint/2010/main" val="63544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1"/>
          </p:nvPr>
        </p:nvSpPr>
        <p:spPr>
          <a:xfrm>
            <a:off x="6096000" y="2749865"/>
            <a:ext cx="4284643" cy="1358270"/>
          </a:xfrm>
        </p:spPr>
        <p:txBody>
          <a:bodyPr>
            <a:normAutofit/>
          </a:bodyPr>
          <a:lstStyle/>
          <a:p>
            <a:pPr marL="749808" lvl="1" indent="-457200">
              <a:lnSpc>
                <a:spcPct val="120000"/>
              </a:lnSpc>
              <a:buClr>
                <a:srgbClr val="FC6B4F"/>
              </a:buClr>
            </a:pPr>
            <a:r>
              <a:rPr lang="da-DK" sz="2000" dirty="0"/>
              <a:t>Arbejdstider og pauser</a:t>
            </a:r>
          </a:p>
          <a:p>
            <a:pPr marL="749808" lvl="1" indent="-457200">
              <a:lnSpc>
                <a:spcPct val="120000"/>
              </a:lnSpc>
              <a:buClr>
                <a:srgbClr val="FC6B4F"/>
              </a:buClr>
            </a:pPr>
            <a:r>
              <a:rPr lang="da-DK" sz="2000" dirty="0"/>
              <a:t>Arbejdspladsvurdering</a:t>
            </a:r>
          </a:p>
          <a:p>
            <a:pPr marL="749808" lvl="1" indent="-457200">
              <a:lnSpc>
                <a:spcPct val="120000"/>
              </a:lnSpc>
              <a:buClr>
                <a:srgbClr val="FC6B4F"/>
              </a:buClr>
            </a:pPr>
            <a:r>
              <a:rPr lang="da-DK" sz="2000" dirty="0"/>
              <a:t>Arbejdsmiljørepræsentant</a:t>
            </a:r>
          </a:p>
        </p:txBody>
      </p:sp>
      <p:sp>
        <p:nvSpPr>
          <p:cNvPr id="6" name="Rectangle 3">
            <a:extLst>
              <a:ext uri="{FF2B5EF4-FFF2-40B4-BE49-F238E27FC236}">
                <a16:creationId xmlns:a16="http://schemas.microsoft.com/office/drawing/2014/main" id="{38D5D628-21C5-4289-9215-3EF17417F852}"/>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
        <p:nvSpPr>
          <p:cNvPr id="8" name="Parallelogram 7">
            <a:extLst>
              <a:ext uri="{FF2B5EF4-FFF2-40B4-BE49-F238E27FC236}">
                <a16:creationId xmlns:a16="http://schemas.microsoft.com/office/drawing/2014/main" id="{BF1D0FBF-CC9B-91E5-F12B-12ACDE110C7B}"/>
              </a:ext>
            </a:extLst>
          </p:cNvPr>
          <p:cNvSpPr/>
          <p:nvPr/>
        </p:nvSpPr>
        <p:spPr>
          <a:xfrm>
            <a:off x="656641" y="548653"/>
            <a:ext cx="1927034"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2">
            <a:extLst>
              <a:ext uri="{FF2B5EF4-FFF2-40B4-BE49-F238E27FC236}">
                <a16:creationId xmlns:a16="http://schemas.microsoft.com/office/drawing/2014/main" id="{C289BA77-AE1E-A5F9-8964-DB9B10DAF72D}"/>
              </a:ext>
            </a:extLst>
          </p:cNvPr>
          <p:cNvSpPr txBox="1">
            <a:spLocks/>
          </p:cNvSpPr>
          <p:nvPr/>
        </p:nvSpPr>
        <p:spPr>
          <a:xfrm>
            <a:off x="838201" y="592721"/>
            <a:ext cx="1927034"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ANDET</a:t>
            </a:r>
          </a:p>
        </p:txBody>
      </p:sp>
      <p:pic>
        <p:nvPicPr>
          <p:cNvPr id="11" name="Billede 10">
            <a:extLst>
              <a:ext uri="{FF2B5EF4-FFF2-40B4-BE49-F238E27FC236}">
                <a16:creationId xmlns:a16="http://schemas.microsoft.com/office/drawing/2014/main" id="{FCAB89AB-13C4-C8D0-9724-8CAB3051F482}"/>
              </a:ext>
            </a:extLst>
          </p:cNvPr>
          <p:cNvPicPr>
            <a:picLocks noChangeAspect="1"/>
          </p:cNvPicPr>
          <p:nvPr/>
        </p:nvPicPr>
        <p:blipFill>
          <a:blip r:embed="rId3"/>
          <a:srcRect l="12607" r="12607"/>
          <a:stretch/>
        </p:blipFill>
        <p:spPr>
          <a:xfrm>
            <a:off x="714809" y="1869692"/>
            <a:ext cx="4586619" cy="3145138"/>
          </a:xfrm>
          <a:prstGeom prst="rect">
            <a:avLst/>
          </a:prstGeom>
        </p:spPr>
      </p:pic>
    </p:spTree>
    <p:extLst>
      <p:ext uri="{BB962C8B-B14F-4D97-AF65-F5344CB8AC3E}">
        <p14:creationId xmlns:p14="http://schemas.microsoft.com/office/powerpoint/2010/main" val="1505512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6C23040-A599-4D6B-9D96-28ECF5F559A8}"/>
              </a:ext>
            </a:extLst>
          </p:cNvPr>
          <p:cNvSpPr>
            <a:spLocks noGrp="1"/>
          </p:cNvSpPr>
          <p:nvPr>
            <p:ph sz="quarter" idx="10"/>
          </p:nvPr>
        </p:nvSpPr>
        <p:spPr>
          <a:xfrm>
            <a:off x="523240" y="1965012"/>
            <a:ext cx="10058400" cy="3987800"/>
          </a:xfrm>
        </p:spPr>
        <p:txBody>
          <a:bodyPr>
            <a:normAutofit/>
          </a:bodyPr>
          <a:lstStyle/>
          <a:p>
            <a:pPr>
              <a:lnSpc>
                <a:spcPct val="100000"/>
              </a:lnSpc>
              <a:buClr>
                <a:srgbClr val="FC6B4F"/>
              </a:buClr>
            </a:pPr>
            <a:r>
              <a:rPr lang="da-DK" sz="2000" dirty="0"/>
              <a:t> at medarbejderne ikke bliver syge på grund af hverken det fysiske eller det psykiske </a:t>
            </a:r>
            <a:br>
              <a:rPr lang="da-DK" sz="2000" dirty="0"/>
            </a:br>
            <a:r>
              <a:rPr lang="da-DK" sz="2000" dirty="0"/>
              <a:t> arbejdsmiljø</a:t>
            </a:r>
          </a:p>
          <a:p>
            <a:pPr>
              <a:lnSpc>
                <a:spcPct val="100000"/>
              </a:lnSpc>
              <a:buClr>
                <a:srgbClr val="FC6B4F"/>
              </a:buClr>
            </a:pPr>
            <a:r>
              <a:rPr lang="da-DK" sz="2000" dirty="0"/>
              <a:t> at oplære og instruere medarbejderne, så de kan udføre deres arbejde forsvarligt, </a:t>
            </a:r>
            <a:br>
              <a:rPr lang="da-DK" sz="2000" dirty="0"/>
            </a:br>
            <a:r>
              <a:rPr lang="da-DK" sz="2000" dirty="0"/>
              <a:t> så de ikke komme til skade</a:t>
            </a:r>
          </a:p>
          <a:p>
            <a:pPr>
              <a:lnSpc>
                <a:spcPct val="100000"/>
              </a:lnSpc>
              <a:buClr>
                <a:srgbClr val="FC6B4F"/>
              </a:buClr>
            </a:pPr>
            <a:r>
              <a:rPr lang="da-DK" sz="2000" dirty="0"/>
              <a:t> at indrette arbejdsstedet, så ingen kommer til skade</a:t>
            </a:r>
          </a:p>
          <a:p>
            <a:pPr>
              <a:lnSpc>
                <a:spcPct val="100000"/>
              </a:lnSpc>
              <a:buClr>
                <a:srgbClr val="FC6B4F"/>
              </a:buClr>
            </a:pPr>
            <a:r>
              <a:rPr lang="da-DK" sz="2000" dirty="0"/>
              <a:t> at det fornødne sikkerhedsudstyr og værnemidler er til stede og  anvendes efter </a:t>
            </a:r>
            <a:br>
              <a:rPr lang="da-DK" sz="2000" dirty="0"/>
            </a:br>
            <a:r>
              <a:rPr lang="da-DK" sz="2000" dirty="0"/>
              <a:t> den instruktion, der er givet </a:t>
            </a:r>
          </a:p>
          <a:p>
            <a:pPr>
              <a:lnSpc>
                <a:spcPct val="100000"/>
              </a:lnSpc>
              <a:buClr>
                <a:srgbClr val="FC6B4F"/>
              </a:buClr>
            </a:pPr>
            <a:r>
              <a:rPr lang="da-DK" sz="2000" dirty="0"/>
              <a:t> at der er en arbejdsmiljøorganisation og en valgt arbejdsmiljørepræsentant, </a:t>
            </a:r>
            <a:br>
              <a:rPr lang="da-DK" sz="2000" dirty="0"/>
            </a:br>
            <a:r>
              <a:rPr lang="da-DK" sz="2000" dirty="0"/>
              <a:t> hvis der er over 10 ansatte</a:t>
            </a:r>
          </a:p>
        </p:txBody>
      </p:sp>
      <p:sp>
        <p:nvSpPr>
          <p:cNvPr id="4" name="Rectangle 3">
            <a:extLst>
              <a:ext uri="{FF2B5EF4-FFF2-40B4-BE49-F238E27FC236}">
                <a16:creationId xmlns:a16="http://schemas.microsoft.com/office/drawing/2014/main" id="{82D9E34A-A64A-4054-A2C8-7057F0B55E09}"/>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a:t>
            </a:r>
          </a:p>
        </p:txBody>
      </p:sp>
      <p:sp>
        <p:nvSpPr>
          <p:cNvPr id="5" name="Parallelogram 4">
            <a:extLst>
              <a:ext uri="{FF2B5EF4-FFF2-40B4-BE49-F238E27FC236}">
                <a16:creationId xmlns:a16="http://schemas.microsoft.com/office/drawing/2014/main" id="{F9435489-0099-BF47-C4AB-4D76ADCE888D}"/>
              </a:ext>
            </a:extLst>
          </p:cNvPr>
          <p:cNvSpPr/>
          <p:nvPr/>
        </p:nvSpPr>
        <p:spPr>
          <a:xfrm>
            <a:off x="656640" y="548653"/>
            <a:ext cx="10327177"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87EA36B6-8011-E839-0AF5-1AF3BBF8AF1A}"/>
              </a:ext>
            </a:extLst>
          </p:cNvPr>
          <p:cNvSpPr txBox="1">
            <a:spLocks/>
          </p:cNvSpPr>
          <p:nvPr/>
        </p:nvSpPr>
        <p:spPr>
          <a:xfrm>
            <a:off x="838200" y="592721"/>
            <a:ext cx="9925279"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ARBEJDSGIVEREN HAR PLIGT TIL AT SØRGE FOR</a:t>
            </a:r>
          </a:p>
        </p:txBody>
      </p:sp>
    </p:spTree>
    <p:extLst>
      <p:ext uri="{BB962C8B-B14F-4D97-AF65-F5344CB8AC3E}">
        <p14:creationId xmlns:p14="http://schemas.microsoft.com/office/powerpoint/2010/main" val="293151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2D75753-EFDC-499E-AE93-604828C8ABB0}"/>
              </a:ext>
            </a:extLst>
          </p:cNvPr>
          <p:cNvSpPr>
            <a:spLocks noGrp="1"/>
          </p:cNvSpPr>
          <p:nvPr>
            <p:ph sz="quarter" idx="10"/>
          </p:nvPr>
        </p:nvSpPr>
        <p:spPr>
          <a:xfrm>
            <a:off x="656641" y="2075179"/>
            <a:ext cx="10058400" cy="3029256"/>
          </a:xfrm>
        </p:spPr>
        <p:txBody>
          <a:bodyPr>
            <a:normAutofit/>
          </a:bodyPr>
          <a:lstStyle/>
          <a:p>
            <a:pPr lvl="0">
              <a:lnSpc>
                <a:spcPct val="100000"/>
              </a:lnSpc>
              <a:buClr>
                <a:srgbClr val="FC6B4F"/>
              </a:buClr>
            </a:pPr>
            <a:r>
              <a:rPr lang="da-DK" sz="2000" dirty="0"/>
              <a:t> at rette sig efter den instruktion og oplæring, man har modtaget</a:t>
            </a:r>
          </a:p>
          <a:p>
            <a:pPr lvl="0">
              <a:lnSpc>
                <a:spcPct val="100000"/>
              </a:lnSpc>
              <a:buClr>
                <a:srgbClr val="FC6B4F"/>
              </a:buClr>
            </a:pPr>
            <a:r>
              <a:rPr lang="da-DK" sz="2000" dirty="0"/>
              <a:t> at anvende de hjælpemidler og værnemidler, man har fået anvise</a:t>
            </a:r>
          </a:p>
          <a:p>
            <a:pPr lvl="0">
              <a:lnSpc>
                <a:spcPct val="100000"/>
              </a:lnSpc>
              <a:buClr>
                <a:srgbClr val="FC6B4F"/>
              </a:buClr>
            </a:pPr>
            <a:r>
              <a:rPr lang="da-DK" sz="2000" dirty="0"/>
              <a:t> at meddele det til arbejdspladsens arbejdsmiljørepræsentant, hvis der opstår fejl </a:t>
            </a:r>
            <a:br>
              <a:rPr lang="da-DK" sz="2000" dirty="0"/>
            </a:br>
            <a:r>
              <a:rPr lang="da-DK" sz="2000" dirty="0"/>
              <a:t> og mangler, som man selv eller kollegerne ikke selv kan rette</a:t>
            </a:r>
          </a:p>
          <a:p>
            <a:pPr lvl="0">
              <a:lnSpc>
                <a:spcPct val="100000"/>
              </a:lnSpc>
              <a:buClr>
                <a:srgbClr val="FC6B4F"/>
              </a:buClr>
            </a:pPr>
            <a:r>
              <a:rPr lang="da-DK" sz="2000" dirty="0"/>
              <a:t> at bidrage til at fremme et godt fællesskab </a:t>
            </a:r>
          </a:p>
          <a:p>
            <a:pPr lvl="0">
              <a:lnSpc>
                <a:spcPct val="100000"/>
              </a:lnSpc>
              <a:buClr>
                <a:srgbClr val="FC6B4F"/>
              </a:buClr>
            </a:pPr>
            <a:endParaRPr lang="da-DK" sz="2000" dirty="0"/>
          </a:p>
          <a:p>
            <a:pPr marL="0" lvl="0" indent="0">
              <a:lnSpc>
                <a:spcPct val="100000"/>
              </a:lnSpc>
              <a:buClr>
                <a:srgbClr val="FC6B4F"/>
              </a:buClr>
              <a:buNone/>
            </a:pPr>
            <a:r>
              <a:rPr lang="da-DK" sz="2000" dirty="0"/>
              <a:t>Frem for alt: Brug din sunde fornuft </a:t>
            </a:r>
            <a:r>
              <a:rPr lang="da-DK" sz="2000" dirty="0">
                <a:sym typeface="Wingdings" panose="05000000000000000000" pitchFamily="2" charset="2"/>
              </a:rPr>
              <a:t></a:t>
            </a:r>
            <a:r>
              <a:rPr lang="da-DK" sz="2000" dirty="0"/>
              <a:t> </a:t>
            </a:r>
          </a:p>
        </p:txBody>
      </p:sp>
      <p:sp>
        <p:nvSpPr>
          <p:cNvPr id="4" name="Rectangle 3">
            <a:extLst>
              <a:ext uri="{FF2B5EF4-FFF2-40B4-BE49-F238E27FC236}">
                <a16:creationId xmlns:a16="http://schemas.microsoft.com/office/drawing/2014/main" id="{E48DF5D0-EEBA-489F-9AD0-47052AD41FA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4. Hvad er arbejdsmiljø? </a:t>
            </a:r>
          </a:p>
        </p:txBody>
      </p:sp>
      <p:sp>
        <p:nvSpPr>
          <p:cNvPr id="5" name="Parallelogram 4">
            <a:extLst>
              <a:ext uri="{FF2B5EF4-FFF2-40B4-BE49-F238E27FC236}">
                <a16:creationId xmlns:a16="http://schemas.microsoft.com/office/drawing/2014/main" id="{ADCDF540-0210-AAEB-7C66-879171244987}"/>
              </a:ext>
            </a:extLst>
          </p:cNvPr>
          <p:cNvSpPr/>
          <p:nvPr/>
        </p:nvSpPr>
        <p:spPr>
          <a:xfrm>
            <a:off x="656641" y="548653"/>
            <a:ext cx="7011099"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0C5C6A51-B864-DB24-BB94-7E019DFEF636}"/>
              </a:ext>
            </a:extLst>
          </p:cNvPr>
          <p:cNvSpPr txBox="1">
            <a:spLocks/>
          </p:cNvSpPr>
          <p:nvPr/>
        </p:nvSpPr>
        <p:spPr>
          <a:xfrm>
            <a:off x="838201" y="592721"/>
            <a:ext cx="9176132"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SOM ANSAT HAR MAN PLIGT TIL</a:t>
            </a:r>
          </a:p>
        </p:txBody>
      </p:sp>
    </p:spTree>
    <p:extLst>
      <p:ext uri="{BB962C8B-B14F-4D97-AF65-F5344CB8AC3E}">
        <p14:creationId xmlns:p14="http://schemas.microsoft.com/office/powerpoint/2010/main" val="200216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7AD17CD-FFC9-4735-8691-833A8693C4EA}"/>
              </a:ext>
            </a:extLst>
          </p:cNvPr>
          <p:cNvSpPr>
            <a:spLocks noGrp="1"/>
          </p:cNvSpPr>
          <p:nvPr>
            <p:ph sz="quarter" idx="10"/>
          </p:nvPr>
        </p:nvSpPr>
        <p:spPr>
          <a:xfrm>
            <a:off x="656640" y="1544881"/>
            <a:ext cx="7898781" cy="4555431"/>
          </a:xfrm>
        </p:spPr>
        <p:txBody>
          <a:bodyPr>
            <a:noAutofit/>
          </a:bodyPr>
          <a:lstStyle/>
          <a:p>
            <a:pPr>
              <a:buClr>
                <a:srgbClr val="FC6B4F"/>
              </a:buClr>
            </a:pPr>
            <a:endParaRPr lang="da-DK" sz="2000" dirty="0"/>
          </a:p>
          <a:p>
            <a:pPr>
              <a:lnSpc>
                <a:spcPct val="110000"/>
              </a:lnSpc>
              <a:spcBef>
                <a:spcPts val="0"/>
              </a:spcBef>
              <a:spcAft>
                <a:spcPts val="0"/>
              </a:spcAft>
              <a:buClr>
                <a:srgbClr val="FC6B4F"/>
              </a:buClr>
            </a:pPr>
            <a:r>
              <a:rPr lang="da-DK" sz="2000" dirty="0"/>
              <a:t>Der gælder særlige arbejdsmiljøregler for unge under 18 år. </a:t>
            </a:r>
          </a:p>
          <a:p>
            <a:pPr>
              <a:lnSpc>
                <a:spcPct val="110000"/>
              </a:lnSpc>
              <a:spcBef>
                <a:spcPts val="0"/>
              </a:spcBef>
              <a:spcAft>
                <a:spcPts val="0"/>
              </a:spcAft>
              <a:buClr>
                <a:srgbClr val="FC6B4F"/>
              </a:buClr>
            </a:pPr>
            <a:endParaRPr lang="da-DK" sz="2000" dirty="0"/>
          </a:p>
          <a:p>
            <a:pPr>
              <a:lnSpc>
                <a:spcPct val="110000"/>
              </a:lnSpc>
              <a:spcBef>
                <a:spcPts val="0"/>
              </a:spcBef>
              <a:spcAft>
                <a:spcPts val="0"/>
              </a:spcAft>
              <a:buClr>
                <a:srgbClr val="FC6B4F"/>
              </a:buClr>
            </a:pPr>
            <a:r>
              <a:rPr lang="da-DK" sz="2000" dirty="0"/>
              <a:t>Reglerne gælder som hovedregel også for unge, der arbejder i arbejdsgiverens private husholdning eller i en familievirksomhed (hvor arbejdet udelukkende udføres af medlemmer af arbejdsgiverens familie). </a:t>
            </a:r>
          </a:p>
          <a:p>
            <a:pPr>
              <a:lnSpc>
                <a:spcPct val="110000"/>
              </a:lnSpc>
              <a:spcBef>
                <a:spcPts val="0"/>
              </a:spcBef>
              <a:spcAft>
                <a:spcPts val="0"/>
              </a:spcAft>
              <a:buClr>
                <a:srgbClr val="FC6B4F"/>
              </a:buClr>
            </a:pPr>
            <a:endParaRPr lang="da-DK" sz="2000" dirty="0"/>
          </a:p>
          <a:p>
            <a:pPr>
              <a:lnSpc>
                <a:spcPct val="110000"/>
              </a:lnSpc>
              <a:spcBef>
                <a:spcPts val="0"/>
              </a:spcBef>
              <a:spcAft>
                <a:spcPts val="0"/>
              </a:spcAft>
              <a:buClr>
                <a:srgbClr val="FC6B4F"/>
              </a:buClr>
            </a:pPr>
            <a:r>
              <a:rPr lang="da-DK" sz="2000" dirty="0"/>
              <a:t>Her gælder reglerne dog ikke, hvis der er tale om lejlighedsvist eller kortvarigt ufarligt arbejde.</a:t>
            </a:r>
            <a:br>
              <a:rPr lang="da-DK" sz="2000" dirty="0"/>
            </a:br>
            <a:endParaRPr lang="da-DK" sz="2000" dirty="0"/>
          </a:p>
          <a:p>
            <a:pPr marL="0" indent="0">
              <a:lnSpc>
                <a:spcPct val="110000"/>
              </a:lnSpc>
              <a:spcBef>
                <a:spcPts val="0"/>
              </a:spcBef>
              <a:spcAft>
                <a:spcPts val="0"/>
              </a:spcAft>
              <a:buClr>
                <a:srgbClr val="FC6B4F"/>
              </a:buClr>
              <a:buNone/>
            </a:pPr>
            <a:r>
              <a:rPr lang="da-DK" sz="1400" i="1" dirty="0"/>
              <a:t>Kilde: Arbejdstilsynet (At-vejledning 13.0.1 Juni 2018). </a:t>
            </a:r>
          </a:p>
          <a:p>
            <a:pPr>
              <a:spcBef>
                <a:spcPts val="0"/>
              </a:spcBef>
              <a:spcAft>
                <a:spcPts val="0"/>
              </a:spcAft>
              <a:buClr>
                <a:srgbClr val="FC6B4F"/>
              </a:buClr>
            </a:pPr>
            <a:endParaRPr lang="da-DK" sz="2000" i="1" dirty="0"/>
          </a:p>
          <a:p>
            <a:pPr>
              <a:spcBef>
                <a:spcPts val="0"/>
              </a:spcBef>
              <a:spcAft>
                <a:spcPts val="0"/>
              </a:spcAft>
              <a:buClr>
                <a:srgbClr val="FC6B4F"/>
              </a:buClr>
            </a:pPr>
            <a:endParaRPr lang="da-DK" sz="2000" i="1" dirty="0"/>
          </a:p>
        </p:txBody>
      </p:sp>
      <p:sp>
        <p:nvSpPr>
          <p:cNvPr id="8" name="Rectangle 7">
            <a:extLst>
              <a:ext uri="{FF2B5EF4-FFF2-40B4-BE49-F238E27FC236}">
                <a16:creationId xmlns:a16="http://schemas.microsoft.com/office/drawing/2014/main" id="{AF5009B8-7499-4954-93BA-F49CC5C3C176}"/>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pic>
        <p:nvPicPr>
          <p:cNvPr id="10" name="Picture 9">
            <a:extLst>
              <a:ext uri="{FF2B5EF4-FFF2-40B4-BE49-F238E27FC236}">
                <a16:creationId xmlns:a16="http://schemas.microsoft.com/office/drawing/2014/main" id="{F62B6D72-D5EF-4906-981F-0BDA713F5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5282" y="-602215"/>
            <a:ext cx="4925002" cy="3693751"/>
          </a:xfrm>
          <a:prstGeom prst="rect">
            <a:avLst/>
          </a:prstGeom>
        </p:spPr>
      </p:pic>
      <p:sp>
        <p:nvSpPr>
          <p:cNvPr id="4" name="Parallelogram 3">
            <a:extLst>
              <a:ext uri="{FF2B5EF4-FFF2-40B4-BE49-F238E27FC236}">
                <a16:creationId xmlns:a16="http://schemas.microsoft.com/office/drawing/2014/main" id="{486C86A9-9362-6B23-CB75-2F9778BD7D85}"/>
              </a:ext>
            </a:extLst>
          </p:cNvPr>
          <p:cNvSpPr/>
          <p:nvPr/>
        </p:nvSpPr>
        <p:spPr>
          <a:xfrm>
            <a:off x="656641" y="548653"/>
            <a:ext cx="718737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5697937D-B2CB-6F8E-00AB-CBB5C6A7C8AE}"/>
              </a:ext>
            </a:extLst>
          </p:cNvPr>
          <p:cNvSpPr txBox="1">
            <a:spLocks/>
          </p:cNvSpPr>
          <p:nvPr/>
        </p:nvSpPr>
        <p:spPr>
          <a:xfrm>
            <a:off x="838200" y="592721"/>
            <a:ext cx="8327833"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REGLER FOR UNGE UNDER 18 ÅR</a:t>
            </a:r>
          </a:p>
        </p:txBody>
      </p:sp>
      <p:sp>
        <p:nvSpPr>
          <p:cNvPr id="9" name="Parallelogram 8">
            <a:extLst>
              <a:ext uri="{FF2B5EF4-FFF2-40B4-BE49-F238E27FC236}">
                <a16:creationId xmlns:a16="http://schemas.microsoft.com/office/drawing/2014/main" id="{70704E22-2125-DDFD-CD2A-0BD0B7131882}"/>
              </a:ext>
            </a:extLst>
          </p:cNvPr>
          <p:cNvSpPr/>
          <p:nvPr/>
        </p:nvSpPr>
        <p:spPr>
          <a:xfrm>
            <a:off x="7733317"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Undertitel 2">
            <a:extLst>
              <a:ext uri="{FF2B5EF4-FFF2-40B4-BE49-F238E27FC236}">
                <a16:creationId xmlns:a16="http://schemas.microsoft.com/office/drawing/2014/main" id="{88499E17-ABB3-CD7A-4409-3289B92A362A}"/>
              </a:ext>
            </a:extLst>
          </p:cNvPr>
          <p:cNvSpPr txBox="1">
            <a:spLocks/>
          </p:cNvSpPr>
          <p:nvPr/>
        </p:nvSpPr>
        <p:spPr>
          <a:xfrm>
            <a:off x="7813604"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5</a:t>
            </a:r>
          </a:p>
        </p:txBody>
      </p:sp>
    </p:spTree>
    <p:extLst>
      <p:ext uri="{BB962C8B-B14F-4D97-AF65-F5344CB8AC3E}">
        <p14:creationId xmlns:p14="http://schemas.microsoft.com/office/powerpoint/2010/main" val="163306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24881C1-987A-4194-9276-A3E0040E714A}"/>
              </a:ext>
            </a:extLst>
          </p:cNvPr>
          <p:cNvSpPr>
            <a:spLocks noGrp="1"/>
          </p:cNvSpPr>
          <p:nvPr>
            <p:ph sz="quarter" idx="10"/>
          </p:nvPr>
        </p:nvSpPr>
        <p:spPr>
          <a:xfrm>
            <a:off x="685317" y="1716365"/>
            <a:ext cx="10058400" cy="3987800"/>
          </a:xfrm>
        </p:spPr>
        <p:txBody>
          <a:bodyPr>
            <a:normAutofit/>
          </a:bodyPr>
          <a:lstStyle/>
          <a:p>
            <a:pPr fontAlgn="base">
              <a:lnSpc>
                <a:spcPct val="100000"/>
              </a:lnSpc>
              <a:buClr>
                <a:srgbClr val="FC6B4F"/>
              </a:buClr>
            </a:pPr>
            <a:r>
              <a:rPr lang="da-DK" sz="2000" dirty="0"/>
              <a:t>Børn under 13 år må som udgangspunkt ikke udføre arbejde for en arbejdsgiver. Men et barn under 13 år kan i konkrete tilfælde få tilladelse af politiet til at medvirke i kulturelle aktiviteter af erhvervsmæssig karakter, hvor der er tale om, at der er en arbejdsgiver. Aktiviteterne må ikke skade barnets sikkerhed, sundhed eller udvikling </a:t>
            </a:r>
            <a:br>
              <a:rPr lang="da-DK" sz="2000" dirty="0"/>
            </a:br>
            <a:r>
              <a:rPr lang="da-DK" sz="2000" dirty="0"/>
              <a:t>– eller gå væsentligt ud over barnets skolegang.</a:t>
            </a:r>
          </a:p>
          <a:p>
            <a:pPr fontAlgn="base">
              <a:lnSpc>
                <a:spcPct val="100000"/>
              </a:lnSpc>
              <a:buClr>
                <a:srgbClr val="FC6B4F"/>
              </a:buClr>
            </a:pPr>
            <a:r>
              <a:rPr lang="da-DK" sz="2000" dirty="0"/>
              <a:t>Kulturelle aktiviteter af erhvervsmæssig karakter, hvor der er en arbejdsgiver, kan fx være særlige sportsaktiviteter, opvisninger, teaterforestillinger, koncerter, cirkusforestillinger, radio, tv, filmoptagelser, reklamefilm og modelarbejde.</a:t>
            </a:r>
          </a:p>
          <a:p>
            <a:pPr fontAlgn="base">
              <a:buClr>
                <a:srgbClr val="FC6B4F"/>
              </a:buClr>
            </a:pPr>
            <a:endParaRPr lang="da-DK" sz="2000" dirty="0"/>
          </a:p>
          <a:p>
            <a:pPr>
              <a:buClr>
                <a:srgbClr val="FC6B4F"/>
              </a:buClr>
            </a:pPr>
            <a:endParaRPr lang="da-DK" sz="2000" dirty="0"/>
          </a:p>
        </p:txBody>
      </p:sp>
      <p:sp>
        <p:nvSpPr>
          <p:cNvPr id="3" name="Titel 2">
            <a:extLst>
              <a:ext uri="{FF2B5EF4-FFF2-40B4-BE49-F238E27FC236}">
                <a16:creationId xmlns:a16="http://schemas.microsoft.com/office/drawing/2014/main" id="{9701CC0D-95BC-475B-ACD8-794D57714E50}"/>
              </a:ext>
            </a:extLst>
          </p:cNvPr>
          <p:cNvSpPr>
            <a:spLocks noGrp="1"/>
          </p:cNvSpPr>
          <p:nvPr>
            <p:ph type="title"/>
          </p:nvPr>
        </p:nvSpPr>
        <p:spPr>
          <a:xfrm>
            <a:off x="981533" y="-2074633"/>
            <a:ext cx="8393853" cy="1450757"/>
          </a:xfrm>
        </p:spPr>
        <p:txBody>
          <a:bodyPr>
            <a:normAutofit/>
          </a:bodyPr>
          <a:lstStyle/>
          <a:p>
            <a:r>
              <a:rPr lang="da-DK" sz="4400" dirty="0"/>
              <a:t>Hvad må børn og unge arbejde med?</a:t>
            </a:r>
          </a:p>
        </p:txBody>
      </p:sp>
      <p:sp>
        <p:nvSpPr>
          <p:cNvPr id="4" name="Rectangle 3">
            <a:extLst>
              <a:ext uri="{FF2B5EF4-FFF2-40B4-BE49-F238E27FC236}">
                <a16:creationId xmlns:a16="http://schemas.microsoft.com/office/drawing/2014/main" id="{5F560265-8E5F-4F24-AB50-2D53E2EC8CEC}"/>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5" name="Parallelogram 4">
            <a:extLst>
              <a:ext uri="{FF2B5EF4-FFF2-40B4-BE49-F238E27FC236}">
                <a16:creationId xmlns:a16="http://schemas.microsoft.com/office/drawing/2014/main" id="{9AAF6DC4-924D-D94C-979B-27F6873261B7}"/>
              </a:ext>
            </a:extLst>
          </p:cNvPr>
          <p:cNvSpPr/>
          <p:nvPr/>
        </p:nvSpPr>
        <p:spPr>
          <a:xfrm>
            <a:off x="656640" y="548653"/>
            <a:ext cx="8799876"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8171CF17-205B-E6D1-427B-2879224139EC}"/>
              </a:ext>
            </a:extLst>
          </p:cNvPr>
          <p:cNvSpPr txBox="1">
            <a:spLocks/>
          </p:cNvSpPr>
          <p:nvPr/>
        </p:nvSpPr>
        <p:spPr>
          <a:xfrm>
            <a:off x="838200" y="592721"/>
            <a:ext cx="9752635"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HVAD MÅ BØRN OG UNGE ARBEJDE MED?</a:t>
            </a:r>
          </a:p>
        </p:txBody>
      </p:sp>
    </p:spTree>
    <p:extLst>
      <p:ext uri="{BB962C8B-B14F-4D97-AF65-F5344CB8AC3E}">
        <p14:creationId xmlns:p14="http://schemas.microsoft.com/office/powerpoint/2010/main" val="267340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A610EDB-712A-420E-A37F-8DF5C9BF6FAE}"/>
              </a:ext>
            </a:extLst>
          </p:cNvPr>
          <p:cNvSpPr>
            <a:spLocks noGrp="1"/>
          </p:cNvSpPr>
          <p:nvPr>
            <p:ph sz="quarter" idx="10"/>
          </p:nvPr>
        </p:nvSpPr>
        <p:spPr>
          <a:xfrm>
            <a:off x="656640" y="1435100"/>
            <a:ext cx="10987492" cy="3987800"/>
          </a:xfrm>
        </p:spPr>
        <p:txBody>
          <a:bodyPr>
            <a:noAutofit/>
          </a:bodyPr>
          <a:lstStyle/>
          <a:p>
            <a:pPr fontAlgn="base">
              <a:buClr>
                <a:srgbClr val="FC6B4F"/>
              </a:buClr>
            </a:pPr>
            <a:r>
              <a:rPr lang="da-DK" sz="2000" dirty="0"/>
              <a:t>Unge, som er 13-14 år, eller ældre og stadig omfattet af undervisningspligten, må arbejde med lettere arbejde.</a:t>
            </a:r>
          </a:p>
          <a:p>
            <a:pPr marL="0" indent="0" fontAlgn="base">
              <a:buClr>
                <a:srgbClr val="FC6B4F"/>
              </a:buClr>
              <a:buNone/>
            </a:pPr>
            <a:r>
              <a:rPr lang="da-DK" sz="2000" dirty="0"/>
              <a:t>Det kan fx være:</a:t>
            </a:r>
          </a:p>
          <a:p>
            <a:pPr lvl="1" fontAlgn="base">
              <a:lnSpc>
                <a:spcPct val="120000"/>
              </a:lnSpc>
              <a:buClr>
                <a:srgbClr val="FC6B4F"/>
              </a:buClr>
            </a:pPr>
            <a:r>
              <a:rPr lang="da-DK" sz="1800" dirty="0"/>
              <a:t>Lettere arbejde inden for landbrug, gartneri, rideskoler – fx med fodring, udmugning, pasning af mindre husdyr og heste, bær- og frugtplukning</a:t>
            </a:r>
          </a:p>
          <a:p>
            <a:pPr lvl="1" fontAlgn="base">
              <a:lnSpc>
                <a:spcPct val="120000"/>
              </a:lnSpc>
              <a:buClr>
                <a:srgbClr val="FC6B4F"/>
              </a:buClr>
            </a:pPr>
            <a:r>
              <a:rPr lang="da-DK" sz="1800" dirty="0"/>
              <a:t>Lettere rengøring, oprydning og borddækning</a:t>
            </a:r>
          </a:p>
          <a:p>
            <a:pPr lvl="1" fontAlgn="base">
              <a:lnSpc>
                <a:spcPct val="120000"/>
              </a:lnSpc>
              <a:buClr>
                <a:srgbClr val="FC6B4F"/>
              </a:buClr>
            </a:pPr>
            <a:r>
              <a:rPr lang="da-DK" sz="1800" dirty="0"/>
              <a:t>Lettere manuel montering, dog ikke lodning og svejsning </a:t>
            </a:r>
          </a:p>
          <a:p>
            <a:pPr lvl="1" fontAlgn="base">
              <a:lnSpc>
                <a:spcPct val="120000"/>
              </a:lnSpc>
              <a:buClr>
                <a:srgbClr val="FC6B4F"/>
              </a:buClr>
            </a:pPr>
            <a:r>
              <a:rPr lang="da-DK" sz="1800" dirty="0"/>
              <a:t>Lettere malearbejde, dog ikke sprøjtemaling </a:t>
            </a:r>
          </a:p>
          <a:p>
            <a:pPr lvl="1" fontAlgn="base">
              <a:lnSpc>
                <a:spcPct val="120000"/>
              </a:lnSpc>
              <a:buClr>
                <a:srgbClr val="FC6B4F"/>
              </a:buClr>
            </a:pPr>
            <a:r>
              <a:rPr lang="da-DK" sz="1800" dirty="0"/>
              <a:t>Lettere budtjeneste, herunder piccoloarbejde og udbringning af aviser og reklamer</a:t>
            </a:r>
          </a:p>
          <a:p>
            <a:pPr lvl="1" fontAlgn="base">
              <a:lnSpc>
                <a:spcPct val="120000"/>
              </a:lnSpc>
              <a:buClr>
                <a:srgbClr val="FC6B4F"/>
              </a:buClr>
            </a:pPr>
            <a:r>
              <a:rPr lang="da-DK" sz="1800" dirty="0"/>
              <a:t>Lettere arbejde med bogopsætning på biblioteker</a:t>
            </a:r>
          </a:p>
          <a:p>
            <a:pPr lvl="1" fontAlgn="base">
              <a:lnSpc>
                <a:spcPct val="120000"/>
              </a:lnSpc>
              <a:buClr>
                <a:srgbClr val="FC6B4F"/>
              </a:buClr>
            </a:pPr>
            <a:r>
              <a:rPr lang="da-DK" sz="1800" dirty="0"/>
              <a:t>Lettere arbejde i butikker – fx med modtagelse, sortering prismærkning og pakning af varer</a:t>
            </a:r>
          </a:p>
          <a:p>
            <a:pPr lvl="1" fontAlgn="base">
              <a:lnSpc>
                <a:spcPct val="120000"/>
              </a:lnSpc>
              <a:buClr>
                <a:srgbClr val="FC6B4F"/>
              </a:buClr>
            </a:pPr>
            <a:r>
              <a:rPr lang="da-DK" sz="1800" dirty="0"/>
              <a:t>Lettere ekspedition i forretninger, restauranter mv. </a:t>
            </a:r>
          </a:p>
          <a:p>
            <a:endParaRPr lang="da-DK" dirty="0"/>
          </a:p>
        </p:txBody>
      </p:sp>
      <p:sp>
        <p:nvSpPr>
          <p:cNvPr id="3" name="Titel 2">
            <a:extLst>
              <a:ext uri="{FF2B5EF4-FFF2-40B4-BE49-F238E27FC236}">
                <a16:creationId xmlns:a16="http://schemas.microsoft.com/office/drawing/2014/main" id="{C1368C47-178D-42C4-8366-33336928FBB3}"/>
              </a:ext>
            </a:extLst>
          </p:cNvPr>
          <p:cNvSpPr>
            <a:spLocks noGrp="1"/>
          </p:cNvSpPr>
          <p:nvPr>
            <p:ph type="title"/>
          </p:nvPr>
        </p:nvSpPr>
        <p:spPr>
          <a:xfrm>
            <a:off x="807913" y="-2491321"/>
            <a:ext cx="8512387" cy="1450757"/>
          </a:xfrm>
        </p:spPr>
        <p:txBody>
          <a:bodyPr>
            <a:normAutofit/>
          </a:bodyPr>
          <a:lstStyle/>
          <a:p>
            <a:r>
              <a:rPr lang="da-DK" sz="4400" dirty="0"/>
              <a:t>Hvad må børn og unge arbejde med?</a:t>
            </a:r>
          </a:p>
        </p:txBody>
      </p:sp>
      <p:sp>
        <p:nvSpPr>
          <p:cNvPr id="5" name="Rectangle 3">
            <a:extLst>
              <a:ext uri="{FF2B5EF4-FFF2-40B4-BE49-F238E27FC236}">
                <a16:creationId xmlns:a16="http://schemas.microsoft.com/office/drawing/2014/main" id="{3D33F2FA-3845-4CFA-B484-EB01EE8FD7C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7" name="Parallelogram 6">
            <a:extLst>
              <a:ext uri="{FF2B5EF4-FFF2-40B4-BE49-F238E27FC236}">
                <a16:creationId xmlns:a16="http://schemas.microsoft.com/office/drawing/2014/main" id="{E50A15A7-9018-4AF4-2E32-E9A67190DA14}"/>
              </a:ext>
            </a:extLst>
          </p:cNvPr>
          <p:cNvSpPr/>
          <p:nvPr/>
        </p:nvSpPr>
        <p:spPr>
          <a:xfrm>
            <a:off x="656640" y="548653"/>
            <a:ext cx="8799876"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2">
            <a:extLst>
              <a:ext uri="{FF2B5EF4-FFF2-40B4-BE49-F238E27FC236}">
                <a16:creationId xmlns:a16="http://schemas.microsoft.com/office/drawing/2014/main" id="{429C8FE8-C740-4195-F5CD-95BC8324E6BB}"/>
              </a:ext>
            </a:extLst>
          </p:cNvPr>
          <p:cNvSpPr txBox="1">
            <a:spLocks/>
          </p:cNvSpPr>
          <p:nvPr/>
        </p:nvSpPr>
        <p:spPr>
          <a:xfrm>
            <a:off x="838200" y="592721"/>
            <a:ext cx="9752635"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HVAD MÅ BØRN OG UNGE ARBEJDE MED?</a:t>
            </a:r>
          </a:p>
        </p:txBody>
      </p:sp>
    </p:spTree>
    <p:extLst>
      <p:ext uri="{BB962C8B-B14F-4D97-AF65-F5344CB8AC3E}">
        <p14:creationId xmlns:p14="http://schemas.microsoft.com/office/powerpoint/2010/main" val="2491321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48AA6FF-1CB2-4060-8608-310A55DBF886}"/>
              </a:ext>
            </a:extLst>
          </p:cNvPr>
          <p:cNvSpPr>
            <a:spLocks noGrp="1"/>
          </p:cNvSpPr>
          <p:nvPr>
            <p:ph sz="quarter" idx="10"/>
          </p:nvPr>
        </p:nvSpPr>
        <p:spPr>
          <a:xfrm>
            <a:off x="552465" y="1852073"/>
            <a:ext cx="10058400" cy="3987800"/>
          </a:xfrm>
        </p:spPr>
        <p:txBody>
          <a:bodyPr>
            <a:normAutofit/>
          </a:bodyPr>
          <a:lstStyle/>
          <a:p>
            <a:pPr fontAlgn="base">
              <a:buClr>
                <a:srgbClr val="FC6B4F"/>
              </a:buClr>
            </a:pPr>
            <a:r>
              <a:rPr lang="da-DK" sz="2000" dirty="0"/>
              <a:t>15 – 17 årige unge har nu lov til at arbejde på serveringssteder, hvor der serveres alkohol.</a:t>
            </a:r>
          </a:p>
          <a:p>
            <a:pPr fontAlgn="base">
              <a:buClr>
                <a:srgbClr val="FC6B4F"/>
              </a:buClr>
            </a:pPr>
            <a:r>
              <a:rPr lang="da-DK" sz="2000" dirty="0"/>
              <a:t>Det er lovligt at ansætte unge under 18 år, de er fyldt 15 år, og de har afsluttet 9. klasse.</a:t>
            </a:r>
          </a:p>
          <a:p>
            <a:pPr fontAlgn="base">
              <a:buClr>
                <a:srgbClr val="FC6B4F"/>
              </a:buClr>
            </a:pPr>
            <a:r>
              <a:rPr lang="da-DK" sz="2000" dirty="0"/>
              <a:t>De unge må arbejde med:</a:t>
            </a:r>
          </a:p>
          <a:p>
            <a:pPr lvl="1" fontAlgn="base">
              <a:buClr>
                <a:schemeClr val="tx1"/>
              </a:buClr>
            </a:pPr>
            <a:r>
              <a:rPr lang="da-DK" sz="1800" dirty="0"/>
              <a:t>Afrydning </a:t>
            </a:r>
          </a:p>
          <a:p>
            <a:pPr lvl="1" fontAlgn="base">
              <a:buClr>
                <a:schemeClr val="tx1"/>
              </a:buClr>
            </a:pPr>
            <a:r>
              <a:rPr lang="da-DK" sz="1800" dirty="0"/>
              <a:t>Opdækning</a:t>
            </a:r>
          </a:p>
          <a:p>
            <a:pPr lvl="1" fontAlgn="base">
              <a:buClr>
                <a:schemeClr val="tx1"/>
              </a:buClr>
            </a:pPr>
            <a:r>
              <a:rPr lang="da-DK" sz="1800" dirty="0"/>
              <a:t>Rengøringsarbejde</a:t>
            </a:r>
          </a:p>
          <a:p>
            <a:pPr lvl="1" fontAlgn="base">
              <a:buClr>
                <a:schemeClr val="tx1"/>
              </a:buClr>
            </a:pPr>
            <a:r>
              <a:rPr lang="da-DK" sz="1800" dirty="0"/>
              <a:t>Modtagelse af bestillinger</a:t>
            </a:r>
          </a:p>
          <a:p>
            <a:pPr lvl="1" fontAlgn="base">
              <a:buClr>
                <a:schemeClr val="tx1"/>
              </a:buClr>
            </a:pPr>
            <a:r>
              <a:rPr lang="da-DK" sz="1800" dirty="0"/>
              <a:t>Servering af alkohol, når dette sker i forbindelse med servering af mad og det sker under opsyn af personer over 18 år med den fornødne indsigt i arbejdet </a:t>
            </a:r>
          </a:p>
          <a:p>
            <a:endParaRPr lang="da-DK" dirty="0">
              <a:solidFill>
                <a:srgbClr val="FF0000"/>
              </a:solidFill>
            </a:endParaRPr>
          </a:p>
        </p:txBody>
      </p:sp>
      <p:sp>
        <p:nvSpPr>
          <p:cNvPr id="3" name="Titel 2">
            <a:extLst>
              <a:ext uri="{FF2B5EF4-FFF2-40B4-BE49-F238E27FC236}">
                <a16:creationId xmlns:a16="http://schemas.microsoft.com/office/drawing/2014/main" id="{0128D83B-AECC-4E34-8361-F2C3BD0B3038}"/>
              </a:ext>
            </a:extLst>
          </p:cNvPr>
          <p:cNvSpPr>
            <a:spLocks noGrp="1"/>
          </p:cNvSpPr>
          <p:nvPr>
            <p:ph type="title"/>
          </p:nvPr>
        </p:nvSpPr>
        <p:spPr>
          <a:xfrm>
            <a:off x="838200" y="-1996110"/>
            <a:ext cx="10515600" cy="1325563"/>
          </a:xfrm>
        </p:spPr>
        <p:txBody>
          <a:bodyPr>
            <a:normAutofit/>
          </a:bodyPr>
          <a:lstStyle/>
          <a:p>
            <a:r>
              <a:rPr lang="da-DK" sz="4400" dirty="0"/>
              <a:t>Unge, som ikke er omfattet af undervisningspligten </a:t>
            </a:r>
          </a:p>
        </p:txBody>
      </p:sp>
      <p:sp>
        <p:nvSpPr>
          <p:cNvPr id="4" name="Rectangle 3">
            <a:extLst>
              <a:ext uri="{FF2B5EF4-FFF2-40B4-BE49-F238E27FC236}">
                <a16:creationId xmlns:a16="http://schemas.microsoft.com/office/drawing/2014/main" id="{7D9C262A-30B9-41A6-BA5D-60DAA570B9DF}"/>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7" name="Parallelogram 6">
            <a:extLst>
              <a:ext uri="{FF2B5EF4-FFF2-40B4-BE49-F238E27FC236}">
                <a16:creationId xmlns:a16="http://schemas.microsoft.com/office/drawing/2014/main" id="{45CB8E8F-B9C0-77D2-DBF4-E096B6095788}"/>
              </a:ext>
            </a:extLst>
          </p:cNvPr>
          <p:cNvSpPr/>
          <p:nvPr/>
        </p:nvSpPr>
        <p:spPr>
          <a:xfrm>
            <a:off x="552465" y="953766"/>
            <a:ext cx="5894634"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arallelogram 4">
            <a:extLst>
              <a:ext uri="{FF2B5EF4-FFF2-40B4-BE49-F238E27FC236}">
                <a16:creationId xmlns:a16="http://schemas.microsoft.com/office/drawing/2014/main" id="{25688630-C5AE-4A75-D297-F0C382C77857}"/>
              </a:ext>
            </a:extLst>
          </p:cNvPr>
          <p:cNvSpPr/>
          <p:nvPr/>
        </p:nvSpPr>
        <p:spPr>
          <a:xfrm>
            <a:off x="656640" y="548653"/>
            <a:ext cx="7480363"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B779A191-F2CF-7C6C-E5D8-2D2961BBE0B1}"/>
              </a:ext>
            </a:extLst>
          </p:cNvPr>
          <p:cNvSpPr txBox="1">
            <a:spLocks/>
          </p:cNvSpPr>
          <p:nvPr/>
        </p:nvSpPr>
        <p:spPr>
          <a:xfrm>
            <a:off x="838201" y="795020"/>
            <a:ext cx="8340524"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UNGE, SOM IKKE ER OMFATTET AF </a:t>
            </a:r>
            <a:br>
              <a:rPr lang="da-DK" sz="2800" dirty="0">
                <a:solidFill>
                  <a:schemeClr val="bg1"/>
                </a:solidFill>
              </a:rPr>
            </a:br>
            <a:r>
              <a:rPr lang="da-DK" sz="2800" dirty="0">
                <a:solidFill>
                  <a:schemeClr val="bg1"/>
                </a:solidFill>
              </a:rPr>
              <a:t>UNDERVISNINGSPLIGTEN</a:t>
            </a:r>
          </a:p>
        </p:txBody>
      </p:sp>
    </p:spTree>
    <p:extLst>
      <p:ext uri="{BB962C8B-B14F-4D97-AF65-F5344CB8AC3E}">
        <p14:creationId xmlns:p14="http://schemas.microsoft.com/office/powerpoint/2010/main" val="345385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lede 24">
            <a:extLst>
              <a:ext uri="{FF2B5EF4-FFF2-40B4-BE49-F238E27FC236}">
                <a16:creationId xmlns:a16="http://schemas.microsoft.com/office/drawing/2014/main" id="{8683A7A3-39C2-B414-0278-4814917D1C5A}"/>
              </a:ext>
            </a:extLst>
          </p:cNvPr>
          <p:cNvPicPr>
            <a:picLocks noChangeAspect="1"/>
          </p:cNvPicPr>
          <p:nvPr/>
        </p:nvPicPr>
        <p:blipFill>
          <a:blip r:embed="rId3"/>
          <a:stretch>
            <a:fillRect/>
          </a:stretch>
        </p:blipFill>
        <p:spPr>
          <a:xfrm>
            <a:off x="5635512" y="1270989"/>
            <a:ext cx="4689261" cy="5419799"/>
          </a:xfrm>
          <a:prstGeom prst="rect">
            <a:avLst/>
          </a:prstGeom>
        </p:spPr>
      </p:pic>
      <p:sp>
        <p:nvSpPr>
          <p:cNvPr id="5" name="TextBox 4">
            <a:extLst>
              <a:ext uri="{FF2B5EF4-FFF2-40B4-BE49-F238E27FC236}">
                <a16:creationId xmlns:a16="http://schemas.microsoft.com/office/drawing/2014/main" id="{130191DC-0E3B-4152-9E88-329682EA50B9}"/>
              </a:ext>
            </a:extLst>
          </p:cNvPr>
          <p:cNvSpPr txBox="1"/>
          <p:nvPr/>
        </p:nvSpPr>
        <p:spPr>
          <a:xfrm>
            <a:off x="274430" y="7163490"/>
            <a:ext cx="3546390" cy="369332"/>
          </a:xfrm>
          <a:prstGeom prst="rect">
            <a:avLst/>
          </a:prstGeom>
          <a:noFill/>
        </p:spPr>
        <p:txBody>
          <a:bodyPr wrap="square" rtlCol="0">
            <a:spAutoFit/>
          </a:bodyPr>
          <a:lstStyle/>
          <a:p>
            <a:r>
              <a:rPr lang="da-DK" dirty="0">
                <a:solidFill>
                  <a:schemeClr val="bg1"/>
                </a:solidFill>
              </a:rPr>
              <a:t>Del 1. Status på fritidsjobbere</a:t>
            </a:r>
          </a:p>
        </p:txBody>
      </p:sp>
      <p:sp>
        <p:nvSpPr>
          <p:cNvPr id="2" name="Tekstfelt 1">
            <a:extLst>
              <a:ext uri="{FF2B5EF4-FFF2-40B4-BE49-F238E27FC236}">
                <a16:creationId xmlns:a16="http://schemas.microsoft.com/office/drawing/2014/main" id="{CDF08392-0288-47DB-9160-5ECE34C1B859}"/>
              </a:ext>
            </a:extLst>
          </p:cNvPr>
          <p:cNvSpPr txBox="1"/>
          <p:nvPr/>
        </p:nvSpPr>
        <p:spPr>
          <a:xfrm>
            <a:off x="838200" y="1903255"/>
            <a:ext cx="4660248" cy="3170099"/>
          </a:xfrm>
          <a:prstGeom prst="rect">
            <a:avLst/>
          </a:prstGeom>
          <a:noFill/>
        </p:spPr>
        <p:txBody>
          <a:bodyPr wrap="square" rtlCol="0">
            <a:spAutoFit/>
          </a:bodyPr>
          <a:lstStyle/>
          <a:p>
            <a:r>
              <a:rPr lang="da-DK" sz="2000" dirty="0">
                <a:solidFill>
                  <a:srgbClr val="000000"/>
                </a:solidFill>
                <a:latin typeface="Arial" panose="020B0604020202020204" pitchFamily="34" charset="0"/>
                <a:cs typeface="Arial" panose="020B0604020202020204" pitchFamily="34" charset="0"/>
              </a:rPr>
              <a:t>Over 110.000 unge mellem 13 og 17 </a:t>
            </a:r>
            <a:br>
              <a:rPr lang="da-DK" sz="2000" dirty="0">
                <a:solidFill>
                  <a:srgbClr val="000000"/>
                </a:solidFill>
                <a:latin typeface="Arial" panose="020B0604020202020204" pitchFamily="34" charset="0"/>
                <a:cs typeface="Arial" panose="020B0604020202020204" pitchFamily="34" charset="0"/>
              </a:rPr>
            </a:br>
            <a:r>
              <a:rPr lang="da-DK" sz="2000" dirty="0">
                <a:solidFill>
                  <a:srgbClr val="000000"/>
                </a:solidFill>
                <a:latin typeface="Arial" panose="020B0604020202020204" pitchFamily="34" charset="0"/>
                <a:cs typeface="Arial" panose="020B0604020202020204" pitchFamily="34" charset="0"/>
              </a:rPr>
              <a:t>år har fritidsjob. </a:t>
            </a: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p:txBody>
      </p:sp>
      <p:sp>
        <p:nvSpPr>
          <p:cNvPr id="7" name="Parallelogram 6">
            <a:extLst>
              <a:ext uri="{FF2B5EF4-FFF2-40B4-BE49-F238E27FC236}">
                <a16:creationId xmlns:a16="http://schemas.microsoft.com/office/drawing/2014/main" id="{D8CBAECF-70CB-28AA-9AC0-E97DF1F76922}"/>
              </a:ext>
            </a:extLst>
          </p:cNvPr>
          <p:cNvSpPr/>
          <p:nvPr/>
        </p:nvSpPr>
        <p:spPr>
          <a:xfrm>
            <a:off x="656640" y="548653"/>
            <a:ext cx="63283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a:extLst>
              <a:ext uri="{FF2B5EF4-FFF2-40B4-BE49-F238E27FC236}">
                <a16:creationId xmlns:a16="http://schemas.microsoft.com/office/drawing/2014/main" id="{AA885322-4E25-46BD-9023-0566D8B17D75}"/>
              </a:ext>
            </a:extLst>
          </p:cNvPr>
          <p:cNvSpPr>
            <a:spLocks noGrp="1"/>
          </p:cNvSpPr>
          <p:nvPr>
            <p:ph type="title"/>
          </p:nvPr>
        </p:nvSpPr>
        <p:spPr>
          <a:xfrm>
            <a:off x="838200" y="548653"/>
            <a:ext cx="6146800" cy="722336"/>
          </a:xfrm>
        </p:spPr>
        <p:txBody>
          <a:bodyPr>
            <a:noAutofit/>
          </a:bodyPr>
          <a:lstStyle/>
          <a:p>
            <a:r>
              <a:rPr lang="da-DK" sz="2800" dirty="0">
                <a:solidFill>
                  <a:schemeClr val="bg1"/>
                </a:solidFill>
              </a:rPr>
              <a:t>STATUS PÅ FRITIDSJOBBERE</a:t>
            </a:r>
          </a:p>
        </p:txBody>
      </p:sp>
      <p:pic>
        <p:nvPicPr>
          <p:cNvPr id="11" name="Billede 10">
            <a:extLst>
              <a:ext uri="{FF2B5EF4-FFF2-40B4-BE49-F238E27FC236}">
                <a16:creationId xmlns:a16="http://schemas.microsoft.com/office/drawing/2014/main" id="{C8920234-86D2-B01F-699C-D4FF88B2CBA0}"/>
              </a:ext>
            </a:extLst>
          </p:cNvPr>
          <p:cNvPicPr>
            <a:picLocks noChangeAspect="1"/>
          </p:cNvPicPr>
          <p:nvPr/>
        </p:nvPicPr>
        <p:blipFill>
          <a:blip r:embed="rId4"/>
          <a:stretch>
            <a:fillRect/>
          </a:stretch>
        </p:blipFill>
        <p:spPr>
          <a:xfrm>
            <a:off x="-5264150" y="-1649693"/>
            <a:ext cx="7061200" cy="381000"/>
          </a:xfrm>
          <a:prstGeom prst="rect">
            <a:avLst/>
          </a:prstGeom>
        </p:spPr>
      </p:pic>
      <p:pic>
        <p:nvPicPr>
          <p:cNvPr id="16" name="Billede 15">
            <a:extLst>
              <a:ext uri="{FF2B5EF4-FFF2-40B4-BE49-F238E27FC236}">
                <a16:creationId xmlns:a16="http://schemas.microsoft.com/office/drawing/2014/main" id="{CDCE0500-0F1F-6430-701E-E8F423F3022F}"/>
              </a:ext>
            </a:extLst>
          </p:cNvPr>
          <p:cNvPicPr>
            <a:picLocks noChangeAspect="1"/>
          </p:cNvPicPr>
          <p:nvPr/>
        </p:nvPicPr>
        <p:blipFill>
          <a:blip r:embed="rId5"/>
          <a:stretch>
            <a:fillRect/>
          </a:stretch>
        </p:blipFill>
        <p:spPr>
          <a:xfrm>
            <a:off x="656640" y="6118847"/>
            <a:ext cx="7061200" cy="381000"/>
          </a:xfrm>
          <a:prstGeom prst="rect">
            <a:avLst/>
          </a:prstGeom>
        </p:spPr>
      </p:pic>
      <p:sp>
        <p:nvSpPr>
          <p:cNvPr id="8" name="Parallelogram 7">
            <a:extLst>
              <a:ext uri="{FF2B5EF4-FFF2-40B4-BE49-F238E27FC236}">
                <a16:creationId xmlns:a16="http://schemas.microsoft.com/office/drawing/2014/main" id="{126111D8-81F0-17F2-EF6B-CA7D2725573C}"/>
              </a:ext>
            </a:extLst>
          </p:cNvPr>
          <p:cNvSpPr/>
          <p:nvPr/>
        </p:nvSpPr>
        <p:spPr>
          <a:xfrm>
            <a:off x="6875272"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Undertitel 2">
            <a:extLst>
              <a:ext uri="{FF2B5EF4-FFF2-40B4-BE49-F238E27FC236}">
                <a16:creationId xmlns:a16="http://schemas.microsoft.com/office/drawing/2014/main" id="{440EA48F-4B2D-4A36-1459-41FFD96FBF8F}"/>
              </a:ext>
            </a:extLst>
          </p:cNvPr>
          <p:cNvSpPr txBox="1">
            <a:spLocks/>
          </p:cNvSpPr>
          <p:nvPr/>
        </p:nvSpPr>
        <p:spPr>
          <a:xfrm>
            <a:off x="6955559"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1</a:t>
            </a:r>
          </a:p>
        </p:txBody>
      </p:sp>
      <p:pic>
        <p:nvPicPr>
          <p:cNvPr id="21" name="Pladsholder til indhold 20">
            <a:extLst>
              <a:ext uri="{FF2B5EF4-FFF2-40B4-BE49-F238E27FC236}">
                <a16:creationId xmlns:a16="http://schemas.microsoft.com/office/drawing/2014/main" id="{3A6F9B75-A285-2A6C-966F-81E8ECF0E567}"/>
              </a:ext>
            </a:extLst>
          </p:cNvPr>
          <p:cNvPicPr>
            <a:picLocks noGrp="1" noChangeAspect="1"/>
          </p:cNvPicPr>
          <p:nvPr>
            <p:ph idx="1"/>
          </p:nvPr>
        </p:nvPicPr>
        <p:blipFill>
          <a:blip r:embed="rId6"/>
          <a:stretch>
            <a:fillRect/>
          </a:stretch>
        </p:blipFill>
        <p:spPr>
          <a:xfrm>
            <a:off x="980824" y="2654297"/>
            <a:ext cx="4529285" cy="2567943"/>
          </a:xfrm>
        </p:spPr>
      </p:pic>
      <p:sp>
        <p:nvSpPr>
          <p:cNvPr id="6" name="Rektangel 5">
            <a:extLst>
              <a:ext uri="{FF2B5EF4-FFF2-40B4-BE49-F238E27FC236}">
                <a16:creationId xmlns:a16="http://schemas.microsoft.com/office/drawing/2014/main" id="{93556B7E-694E-67FF-745E-5EC666A51570}"/>
              </a:ext>
            </a:extLst>
          </p:cNvPr>
          <p:cNvSpPr/>
          <p:nvPr/>
        </p:nvSpPr>
        <p:spPr>
          <a:xfrm>
            <a:off x="9312563" y="1381331"/>
            <a:ext cx="1424834" cy="1256128"/>
          </a:xfrm>
          <a:prstGeom prst="rect">
            <a:avLst/>
          </a:prstGeom>
          <a:solidFill>
            <a:schemeClr val="bg1"/>
          </a:solidFill>
          <a:ln>
            <a:solidFill>
              <a:srgbClr val="85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7" name="Billede 26">
            <a:extLst>
              <a:ext uri="{FF2B5EF4-FFF2-40B4-BE49-F238E27FC236}">
                <a16:creationId xmlns:a16="http://schemas.microsoft.com/office/drawing/2014/main" id="{DCB9DBB6-653C-EE7D-8A12-B386C9F3A255}"/>
              </a:ext>
            </a:extLst>
          </p:cNvPr>
          <p:cNvPicPr>
            <a:picLocks noChangeAspect="1"/>
          </p:cNvPicPr>
          <p:nvPr/>
        </p:nvPicPr>
        <p:blipFill>
          <a:blip r:embed="rId7"/>
          <a:stretch>
            <a:fillRect/>
          </a:stretch>
        </p:blipFill>
        <p:spPr>
          <a:xfrm>
            <a:off x="9586859" y="1544124"/>
            <a:ext cx="944226" cy="930542"/>
          </a:xfrm>
          <a:prstGeom prst="rect">
            <a:avLst/>
          </a:prstGeom>
        </p:spPr>
      </p:pic>
    </p:spTree>
    <p:extLst>
      <p:ext uri="{BB962C8B-B14F-4D97-AF65-F5344CB8AC3E}">
        <p14:creationId xmlns:p14="http://schemas.microsoft.com/office/powerpoint/2010/main" val="1948679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BF69DBF-6924-4251-AD18-C6B33153B407}"/>
              </a:ext>
            </a:extLst>
          </p:cNvPr>
          <p:cNvSpPr>
            <a:spLocks noGrp="1"/>
          </p:cNvSpPr>
          <p:nvPr>
            <p:ph sz="quarter" idx="10"/>
          </p:nvPr>
        </p:nvSpPr>
        <p:spPr>
          <a:xfrm>
            <a:off x="656641" y="1542744"/>
            <a:ext cx="10058400" cy="4334087"/>
          </a:xfrm>
        </p:spPr>
        <p:txBody>
          <a:bodyPr>
            <a:normAutofit/>
          </a:bodyPr>
          <a:lstStyle/>
          <a:p>
            <a:pPr fontAlgn="base">
              <a:spcBef>
                <a:spcPts val="0"/>
              </a:spcBef>
              <a:spcAft>
                <a:spcPts val="0"/>
              </a:spcAft>
              <a:buClr>
                <a:srgbClr val="FC6B4F"/>
              </a:buClr>
            </a:pPr>
            <a:r>
              <a:rPr lang="da-DK" sz="2200" dirty="0"/>
              <a:t>Unge på 13-14 år samt ældre unge, der stadig er omfattet af undervisningspligten, må ikke arbejde med noget, der kan være farligt for deres sikkerhed og sundhed. </a:t>
            </a:r>
          </a:p>
          <a:p>
            <a:pPr fontAlgn="base">
              <a:spcBef>
                <a:spcPts val="0"/>
              </a:spcBef>
              <a:spcAft>
                <a:spcPts val="0"/>
              </a:spcAft>
            </a:pPr>
            <a:endParaRPr lang="da-DK" dirty="0"/>
          </a:p>
          <a:p>
            <a:pPr fontAlgn="base">
              <a:spcBef>
                <a:spcPts val="0"/>
              </a:spcBef>
              <a:spcAft>
                <a:spcPts val="0"/>
              </a:spcAft>
              <a:buClr>
                <a:srgbClr val="FC6B4F"/>
              </a:buClr>
            </a:pPr>
            <a:r>
              <a:rPr lang="da-DK" sz="2200" dirty="0"/>
              <a:t>Børn og unge må fx ikke:</a:t>
            </a:r>
          </a:p>
          <a:p>
            <a:pPr lvl="1" fontAlgn="base">
              <a:buClr>
                <a:schemeClr val="tx1"/>
              </a:buClr>
            </a:pPr>
            <a:r>
              <a:rPr lang="da-DK" sz="1800" b="1" dirty="0"/>
              <a:t>Arbejde med maskiner eller være tæt på dem</a:t>
            </a:r>
            <a:r>
              <a:rPr lang="da-DK" sz="1800" dirty="0"/>
              <a:t>. Forbuddet gælder alle maskiner - undtaget ufarlige husholdnings- eller kontormaskiner som fx støvsugere og kopimaskiner.</a:t>
            </a:r>
            <a:r>
              <a:rPr lang="da-DK" sz="1800" b="1" dirty="0"/>
              <a:t> </a:t>
            </a:r>
          </a:p>
          <a:p>
            <a:pPr lvl="1" fontAlgn="base">
              <a:buClr>
                <a:schemeClr val="tx1"/>
              </a:buClr>
            </a:pPr>
            <a:endParaRPr lang="da-DK" sz="1800" b="1" dirty="0"/>
          </a:p>
          <a:p>
            <a:pPr lvl="1" fontAlgn="base">
              <a:buClr>
                <a:schemeClr val="tx1"/>
              </a:buClr>
            </a:pPr>
            <a:r>
              <a:rPr lang="da-DK" sz="1800" b="1" dirty="0"/>
              <a:t>Arbejde med farlige stoffer og materialer eller være tæt på dem</a:t>
            </a:r>
            <a:r>
              <a:rPr lang="da-DK" sz="1800" dirty="0"/>
              <a:t>. Forbuddet gælder alle farlige stoffer og materialer </a:t>
            </a:r>
          </a:p>
          <a:p>
            <a:pPr lvl="1" fontAlgn="base">
              <a:buClr>
                <a:schemeClr val="tx1"/>
              </a:buClr>
            </a:pPr>
            <a:endParaRPr lang="da-DK" sz="1800" dirty="0"/>
          </a:p>
          <a:p>
            <a:pPr lvl="1" fontAlgn="base">
              <a:buClr>
                <a:schemeClr val="tx1"/>
              </a:buClr>
            </a:pPr>
            <a:r>
              <a:rPr lang="da-DK" sz="1800" b="1" dirty="0"/>
              <a:t>Arbejde med processer, der er farlige for deres sikkerhed og sundhed</a:t>
            </a:r>
            <a:r>
              <a:rPr lang="da-DK" sz="1800" dirty="0"/>
              <a:t>. Det gælder især arbejde, der er fysisk belastende, fordi unges muskler, knogler og led ikke er fuldt udvoksede. Unge må normalt ikke løfte mere ca. 12 kg. </a:t>
            </a:r>
          </a:p>
        </p:txBody>
      </p:sp>
      <p:sp>
        <p:nvSpPr>
          <p:cNvPr id="3" name="Titel 2">
            <a:extLst>
              <a:ext uri="{FF2B5EF4-FFF2-40B4-BE49-F238E27FC236}">
                <a16:creationId xmlns:a16="http://schemas.microsoft.com/office/drawing/2014/main" id="{D0A9826E-D3C4-4810-B6D6-43CA5E2EE0D2}"/>
              </a:ext>
            </a:extLst>
          </p:cNvPr>
          <p:cNvSpPr>
            <a:spLocks noGrp="1"/>
          </p:cNvSpPr>
          <p:nvPr>
            <p:ph type="title"/>
          </p:nvPr>
        </p:nvSpPr>
        <p:spPr>
          <a:xfrm>
            <a:off x="1097281" y="-2352425"/>
            <a:ext cx="9084688" cy="1450757"/>
          </a:xfrm>
        </p:spPr>
        <p:txBody>
          <a:bodyPr>
            <a:normAutofit/>
          </a:bodyPr>
          <a:lstStyle/>
          <a:p>
            <a:r>
              <a:rPr lang="da-DK" sz="4400" dirty="0"/>
              <a:t>Hvad må børn og unge ikke arbejde med?</a:t>
            </a:r>
          </a:p>
        </p:txBody>
      </p:sp>
      <p:sp>
        <p:nvSpPr>
          <p:cNvPr id="5" name="Rectangle 3">
            <a:extLst>
              <a:ext uri="{FF2B5EF4-FFF2-40B4-BE49-F238E27FC236}">
                <a16:creationId xmlns:a16="http://schemas.microsoft.com/office/drawing/2014/main" id="{D8EC2A2F-E536-4C34-A6D8-7CFAF5420D9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6" name="Parallelogram 5">
            <a:extLst>
              <a:ext uri="{FF2B5EF4-FFF2-40B4-BE49-F238E27FC236}">
                <a16:creationId xmlns:a16="http://schemas.microsoft.com/office/drawing/2014/main" id="{26D289E5-65DE-CDBE-6FFC-036F01C96B82}"/>
              </a:ext>
            </a:extLst>
          </p:cNvPr>
          <p:cNvSpPr/>
          <p:nvPr/>
        </p:nvSpPr>
        <p:spPr>
          <a:xfrm>
            <a:off x="656641" y="548653"/>
            <a:ext cx="989947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2">
            <a:extLst>
              <a:ext uri="{FF2B5EF4-FFF2-40B4-BE49-F238E27FC236}">
                <a16:creationId xmlns:a16="http://schemas.microsoft.com/office/drawing/2014/main" id="{946B18CC-0981-FD9A-C518-F1856076E2B5}"/>
              </a:ext>
            </a:extLst>
          </p:cNvPr>
          <p:cNvSpPr txBox="1">
            <a:spLocks/>
          </p:cNvSpPr>
          <p:nvPr/>
        </p:nvSpPr>
        <p:spPr>
          <a:xfrm>
            <a:off x="838201" y="583119"/>
            <a:ext cx="9717910"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HVAD MÅ BØRN OG UNGE IKKE ARBEJDE MED?</a:t>
            </a:r>
          </a:p>
        </p:txBody>
      </p:sp>
    </p:spTree>
    <p:extLst>
      <p:ext uri="{BB962C8B-B14F-4D97-AF65-F5344CB8AC3E}">
        <p14:creationId xmlns:p14="http://schemas.microsoft.com/office/powerpoint/2010/main" val="168745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8B17981-FBB5-47B7-889F-E2ED1476A89C}"/>
              </a:ext>
            </a:extLst>
          </p:cNvPr>
          <p:cNvSpPr>
            <a:spLocks noGrp="1"/>
          </p:cNvSpPr>
          <p:nvPr>
            <p:ph sz="quarter" idx="10"/>
          </p:nvPr>
        </p:nvSpPr>
        <p:spPr>
          <a:xfrm>
            <a:off x="667956" y="1867963"/>
            <a:ext cx="10058400" cy="3987800"/>
          </a:xfrm>
        </p:spPr>
        <p:txBody>
          <a:bodyPr/>
          <a:lstStyle/>
          <a:p>
            <a:pPr fontAlgn="base">
              <a:spcBef>
                <a:spcPts val="0"/>
              </a:spcBef>
              <a:spcAft>
                <a:spcPts val="0"/>
              </a:spcAft>
              <a:buClr>
                <a:srgbClr val="FC6B4F"/>
              </a:buClr>
            </a:pPr>
            <a:r>
              <a:rPr lang="da-DK" sz="2000" b="1" dirty="0"/>
              <a:t>Gælder for unge på 13-14 år</a:t>
            </a:r>
          </a:p>
          <a:p>
            <a:pPr fontAlgn="base">
              <a:spcBef>
                <a:spcPts val="0"/>
              </a:spcBef>
              <a:spcAft>
                <a:spcPts val="0"/>
              </a:spcAft>
              <a:buClr>
                <a:srgbClr val="FC6B4F"/>
              </a:buClr>
            </a:pPr>
            <a:endParaRPr lang="da-DK" sz="2000" b="1" dirty="0"/>
          </a:p>
          <a:p>
            <a:pPr fontAlgn="base">
              <a:spcBef>
                <a:spcPts val="0"/>
              </a:spcBef>
              <a:spcAft>
                <a:spcPts val="0"/>
              </a:spcAft>
              <a:buClr>
                <a:srgbClr val="FC6B4F"/>
              </a:buClr>
            </a:pPr>
            <a:r>
              <a:rPr lang="da-DK" sz="2000" dirty="0"/>
              <a:t>De unge må arbejde:</a:t>
            </a:r>
          </a:p>
          <a:p>
            <a:pPr lvl="1" fontAlgn="base">
              <a:buClr>
                <a:schemeClr val="tx1"/>
              </a:buClr>
            </a:pPr>
            <a:r>
              <a:rPr lang="da-DK" sz="1800" dirty="0"/>
              <a:t>2 timer om dagen på skoledage</a:t>
            </a:r>
          </a:p>
          <a:p>
            <a:pPr lvl="1" fontAlgn="base">
              <a:buClr>
                <a:schemeClr val="tx1"/>
              </a:buClr>
            </a:pPr>
            <a:r>
              <a:rPr lang="da-DK" sz="1800" dirty="0"/>
              <a:t>7 timer om dagen på andre dage end skoledage </a:t>
            </a:r>
          </a:p>
          <a:p>
            <a:pPr lvl="1" fontAlgn="base">
              <a:buClr>
                <a:schemeClr val="tx1"/>
              </a:buClr>
            </a:pPr>
            <a:r>
              <a:rPr lang="da-DK" sz="1800" dirty="0"/>
              <a:t>12 timer om ugen, på uger med en eller flere skoledage</a:t>
            </a:r>
          </a:p>
          <a:p>
            <a:pPr lvl="1" fontAlgn="base">
              <a:buClr>
                <a:schemeClr val="tx1"/>
              </a:buClr>
            </a:pPr>
            <a:r>
              <a:rPr lang="da-DK" sz="1800" dirty="0"/>
              <a:t>35 timer om ugen i uger, hvor der er helt skolefri.</a:t>
            </a:r>
          </a:p>
          <a:p>
            <a:endParaRPr lang="da-DK" dirty="0"/>
          </a:p>
        </p:txBody>
      </p:sp>
      <p:sp>
        <p:nvSpPr>
          <p:cNvPr id="3" name="Titel 2">
            <a:extLst>
              <a:ext uri="{FF2B5EF4-FFF2-40B4-BE49-F238E27FC236}">
                <a16:creationId xmlns:a16="http://schemas.microsoft.com/office/drawing/2014/main" id="{EBE146A3-3D0A-464E-A892-9CC04A9620A7}"/>
              </a:ext>
            </a:extLst>
          </p:cNvPr>
          <p:cNvSpPr>
            <a:spLocks noGrp="1"/>
          </p:cNvSpPr>
          <p:nvPr>
            <p:ph type="title"/>
          </p:nvPr>
        </p:nvSpPr>
        <p:spPr>
          <a:xfrm>
            <a:off x="640081" y="-2586419"/>
            <a:ext cx="10515600" cy="1325563"/>
          </a:xfrm>
        </p:spPr>
        <p:txBody>
          <a:bodyPr>
            <a:normAutofit/>
          </a:bodyPr>
          <a:lstStyle/>
          <a:p>
            <a:r>
              <a:rPr lang="da-DK" sz="4400" dirty="0"/>
              <a:t>Regler for unges arbejdstid</a:t>
            </a:r>
          </a:p>
        </p:txBody>
      </p:sp>
      <p:sp>
        <p:nvSpPr>
          <p:cNvPr id="4" name="Rectangle 3">
            <a:extLst>
              <a:ext uri="{FF2B5EF4-FFF2-40B4-BE49-F238E27FC236}">
                <a16:creationId xmlns:a16="http://schemas.microsoft.com/office/drawing/2014/main" id="{5F89CB63-3138-42D5-8288-FF3421325B27}"/>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5" name="Parallelogram 4">
            <a:extLst>
              <a:ext uri="{FF2B5EF4-FFF2-40B4-BE49-F238E27FC236}">
                <a16:creationId xmlns:a16="http://schemas.microsoft.com/office/drawing/2014/main" id="{E9D39D21-3748-8CF0-4187-ED377F64C920}"/>
              </a:ext>
            </a:extLst>
          </p:cNvPr>
          <p:cNvSpPr/>
          <p:nvPr/>
        </p:nvSpPr>
        <p:spPr>
          <a:xfrm>
            <a:off x="656641" y="548653"/>
            <a:ext cx="748036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661E383C-7490-2ADF-846B-24FAE08E8012}"/>
              </a:ext>
            </a:extLst>
          </p:cNvPr>
          <p:cNvSpPr txBox="1">
            <a:spLocks/>
          </p:cNvSpPr>
          <p:nvPr/>
        </p:nvSpPr>
        <p:spPr>
          <a:xfrm>
            <a:off x="838201" y="583119"/>
            <a:ext cx="9717910"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REGLER FOR UNGES ARBEJDSTID?</a:t>
            </a:r>
          </a:p>
        </p:txBody>
      </p:sp>
    </p:spTree>
    <p:extLst>
      <p:ext uri="{BB962C8B-B14F-4D97-AF65-F5344CB8AC3E}">
        <p14:creationId xmlns:p14="http://schemas.microsoft.com/office/powerpoint/2010/main" val="4284273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627E3C4-7C72-4FC5-99E9-0C36B02593DC}"/>
              </a:ext>
            </a:extLst>
          </p:cNvPr>
          <p:cNvSpPr>
            <a:spLocks noGrp="1"/>
          </p:cNvSpPr>
          <p:nvPr>
            <p:ph sz="quarter" idx="10"/>
          </p:nvPr>
        </p:nvSpPr>
        <p:spPr>
          <a:xfrm>
            <a:off x="640081" y="1926406"/>
            <a:ext cx="10058400" cy="2252366"/>
          </a:xfrm>
        </p:spPr>
        <p:txBody>
          <a:bodyPr>
            <a:normAutofit/>
          </a:bodyPr>
          <a:lstStyle/>
          <a:p>
            <a:pPr fontAlgn="base">
              <a:spcBef>
                <a:spcPts val="0"/>
              </a:spcBef>
              <a:spcAft>
                <a:spcPts val="0"/>
              </a:spcAft>
              <a:buClr>
                <a:srgbClr val="FC6B4F"/>
              </a:buClr>
            </a:pPr>
            <a:r>
              <a:rPr lang="da-DK" sz="2000" b="1" dirty="0"/>
              <a:t>Gælder for unge på 15-17 år, der er omfattet af undervisningspligten.</a:t>
            </a:r>
          </a:p>
          <a:p>
            <a:pPr fontAlgn="base">
              <a:spcBef>
                <a:spcPts val="0"/>
              </a:spcBef>
              <a:spcAft>
                <a:spcPts val="0"/>
              </a:spcAft>
              <a:buClr>
                <a:srgbClr val="FC6B4F"/>
              </a:buClr>
            </a:pPr>
            <a:endParaRPr lang="da-DK" sz="2000" dirty="0"/>
          </a:p>
          <a:p>
            <a:pPr fontAlgn="base">
              <a:spcBef>
                <a:spcPts val="0"/>
              </a:spcBef>
              <a:spcAft>
                <a:spcPts val="0"/>
              </a:spcAft>
              <a:buClr>
                <a:srgbClr val="FC6B4F"/>
              </a:buClr>
            </a:pPr>
            <a:r>
              <a:rPr lang="da-DK" sz="2000" dirty="0"/>
              <a:t>De unge må arbejde:</a:t>
            </a:r>
          </a:p>
          <a:p>
            <a:pPr lvl="1" fontAlgn="base">
              <a:buClr>
                <a:schemeClr val="tx1"/>
              </a:buClr>
            </a:pPr>
            <a:r>
              <a:rPr lang="da-DK" sz="1800" dirty="0"/>
              <a:t>2 timer om dagen på skoledage</a:t>
            </a:r>
          </a:p>
          <a:p>
            <a:pPr lvl="1" fontAlgn="base">
              <a:buClr>
                <a:schemeClr val="tx1"/>
              </a:buClr>
            </a:pPr>
            <a:r>
              <a:rPr lang="da-DK" sz="1800" dirty="0"/>
              <a:t>8 timer om dagen på andre dage end skoledage </a:t>
            </a:r>
          </a:p>
          <a:p>
            <a:pPr lvl="1" fontAlgn="base">
              <a:buClr>
                <a:schemeClr val="tx1"/>
              </a:buClr>
            </a:pPr>
            <a:r>
              <a:rPr lang="da-DK" sz="1800" dirty="0"/>
              <a:t>12 timer om ugen, på uger med en eller flere skoledage</a:t>
            </a:r>
          </a:p>
          <a:p>
            <a:pPr lvl="1" fontAlgn="base">
              <a:buClr>
                <a:schemeClr val="tx1"/>
              </a:buClr>
            </a:pPr>
            <a:r>
              <a:rPr lang="da-DK" sz="1800" dirty="0"/>
              <a:t>40 timer om ugen i uger, hvor der er helt skolefri.</a:t>
            </a:r>
          </a:p>
        </p:txBody>
      </p:sp>
      <p:sp>
        <p:nvSpPr>
          <p:cNvPr id="3" name="Titel 2">
            <a:extLst>
              <a:ext uri="{FF2B5EF4-FFF2-40B4-BE49-F238E27FC236}">
                <a16:creationId xmlns:a16="http://schemas.microsoft.com/office/drawing/2014/main" id="{5F6B856E-B937-4B38-A705-22AE6BA3F220}"/>
              </a:ext>
            </a:extLst>
          </p:cNvPr>
          <p:cNvSpPr>
            <a:spLocks noGrp="1"/>
          </p:cNvSpPr>
          <p:nvPr>
            <p:ph type="title"/>
          </p:nvPr>
        </p:nvSpPr>
        <p:spPr>
          <a:xfrm>
            <a:off x="640081" y="-1857214"/>
            <a:ext cx="10515600" cy="1325563"/>
          </a:xfrm>
        </p:spPr>
        <p:txBody>
          <a:bodyPr>
            <a:normAutofit/>
          </a:bodyPr>
          <a:lstStyle/>
          <a:p>
            <a:r>
              <a:rPr lang="da-DK" sz="4400" dirty="0"/>
              <a:t>Regler for unges arbejdstid</a:t>
            </a:r>
          </a:p>
        </p:txBody>
      </p:sp>
      <p:sp>
        <p:nvSpPr>
          <p:cNvPr id="4" name="Rectangle 3">
            <a:extLst>
              <a:ext uri="{FF2B5EF4-FFF2-40B4-BE49-F238E27FC236}">
                <a16:creationId xmlns:a16="http://schemas.microsoft.com/office/drawing/2014/main" id="{D866DA49-F379-4053-9667-C4C1E89DDCC2}"/>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6" name="Parallelogram 5">
            <a:extLst>
              <a:ext uri="{FF2B5EF4-FFF2-40B4-BE49-F238E27FC236}">
                <a16:creationId xmlns:a16="http://schemas.microsoft.com/office/drawing/2014/main" id="{004F525F-7844-A338-267A-BC4C1BBDB02E}"/>
              </a:ext>
            </a:extLst>
          </p:cNvPr>
          <p:cNvSpPr/>
          <p:nvPr/>
        </p:nvSpPr>
        <p:spPr>
          <a:xfrm>
            <a:off x="656641" y="548653"/>
            <a:ext cx="748036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2">
            <a:extLst>
              <a:ext uri="{FF2B5EF4-FFF2-40B4-BE49-F238E27FC236}">
                <a16:creationId xmlns:a16="http://schemas.microsoft.com/office/drawing/2014/main" id="{B3F5C67D-926C-95BF-9B7D-68082A4F5D11}"/>
              </a:ext>
            </a:extLst>
          </p:cNvPr>
          <p:cNvSpPr txBox="1">
            <a:spLocks/>
          </p:cNvSpPr>
          <p:nvPr/>
        </p:nvSpPr>
        <p:spPr>
          <a:xfrm>
            <a:off x="838201" y="583119"/>
            <a:ext cx="9717910"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REGLER FOR UNGES ARBEJDSTID?</a:t>
            </a:r>
          </a:p>
        </p:txBody>
      </p:sp>
    </p:spTree>
    <p:extLst>
      <p:ext uri="{BB962C8B-B14F-4D97-AF65-F5344CB8AC3E}">
        <p14:creationId xmlns:p14="http://schemas.microsoft.com/office/powerpoint/2010/main" val="160768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9D17164-7921-4951-B5AE-640870B35B6B}"/>
              </a:ext>
            </a:extLst>
          </p:cNvPr>
          <p:cNvSpPr>
            <a:spLocks noGrp="1"/>
          </p:cNvSpPr>
          <p:nvPr>
            <p:ph sz="quarter" idx="10"/>
          </p:nvPr>
        </p:nvSpPr>
        <p:spPr>
          <a:xfrm>
            <a:off x="656641" y="1693215"/>
            <a:ext cx="10058400" cy="3987800"/>
          </a:xfrm>
        </p:spPr>
        <p:txBody>
          <a:bodyPr>
            <a:normAutofit fontScale="55000" lnSpcReduction="20000"/>
          </a:bodyPr>
          <a:lstStyle/>
          <a:p>
            <a:pPr fontAlgn="base">
              <a:lnSpc>
                <a:spcPct val="120000"/>
              </a:lnSpc>
              <a:buClr>
                <a:srgbClr val="FC6B4F"/>
              </a:buClr>
            </a:pPr>
            <a:r>
              <a:rPr lang="da-DK" sz="3200" dirty="0"/>
              <a:t>Der er særlige regler omkring pauser og hviletid for undervisningspligtige unge under 18 år.</a:t>
            </a:r>
          </a:p>
          <a:p>
            <a:pPr fontAlgn="base">
              <a:lnSpc>
                <a:spcPct val="120000"/>
              </a:lnSpc>
              <a:buClr>
                <a:srgbClr val="FC6B4F"/>
              </a:buClr>
            </a:pPr>
            <a:r>
              <a:rPr lang="da-DK" sz="3200" dirty="0"/>
              <a:t>Hvis den daglige arbejdstid overstiger 4,5 timer, skal den unge have en pause på mindst 30 minutter. Pausen kan ikke placeres ved arbejdets begyndelse eller ved arbejdets slutning.</a:t>
            </a:r>
          </a:p>
          <a:p>
            <a:pPr fontAlgn="base">
              <a:lnSpc>
                <a:spcPct val="120000"/>
              </a:lnSpc>
              <a:buClr>
                <a:srgbClr val="FC6B4F"/>
              </a:buClr>
            </a:pPr>
            <a:r>
              <a:rPr lang="da-DK" sz="3200" dirty="0"/>
              <a:t>De unge skal have en sammenhængende hvileperiode på mindst 14 timer i døgnet og må ikke arbejde i tidsrummet fra kl. 20.00 til kl. 6.00. </a:t>
            </a:r>
          </a:p>
          <a:p>
            <a:pPr fontAlgn="base">
              <a:lnSpc>
                <a:spcPct val="120000"/>
              </a:lnSpc>
              <a:buClr>
                <a:srgbClr val="FC6B4F"/>
              </a:buClr>
            </a:pPr>
            <a:r>
              <a:rPr lang="da-DK" sz="3200" dirty="0"/>
              <a:t>De unge skal have 2 sammenhængende fridøgn inden for hver periode på 7 døgn. Heraf skal ét fridøgn normalt omfatte søndag. Hvis de 2 fridøgn ikke kan placeres i sammenhæng, skal det ene fridøgn lægges i umiddelbar tilknytning til en daglig hvil.</a:t>
            </a:r>
          </a:p>
          <a:p>
            <a:pPr fontAlgn="base">
              <a:lnSpc>
                <a:spcPct val="120000"/>
              </a:lnSpc>
              <a:buClr>
                <a:srgbClr val="FC6B4F"/>
              </a:buClr>
            </a:pPr>
            <a:r>
              <a:rPr lang="da-DK" sz="3200" dirty="0"/>
              <a:t>Ikke-undervisningspligtige unge, som er fyldt 15 år, må dog i visse tilfælde arbejde starte arbejdet kl. 04 (bagerbutik, staldarbejde), kl. 05 (avisudbringning) eller arbejde længere (til kl. 22 (kontorer, butik, servicestation), kl. 24 (teatre, biografer, koncertsteder o. lign.) </a:t>
            </a:r>
          </a:p>
          <a:p>
            <a:endParaRPr lang="da-DK" dirty="0"/>
          </a:p>
        </p:txBody>
      </p:sp>
      <p:sp>
        <p:nvSpPr>
          <p:cNvPr id="3" name="Titel 2">
            <a:extLst>
              <a:ext uri="{FF2B5EF4-FFF2-40B4-BE49-F238E27FC236}">
                <a16:creationId xmlns:a16="http://schemas.microsoft.com/office/drawing/2014/main" id="{81D16506-EE29-4E41-913B-1D71DE771F20}"/>
              </a:ext>
            </a:extLst>
          </p:cNvPr>
          <p:cNvSpPr>
            <a:spLocks noGrp="1"/>
          </p:cNvSpPr>
          <p:nvPr>
            <p:ph type="title"/>
          </p:nvPr>
        </p:nvSpPr>
        <p:spPr>
          <a:xfrm>
            <a:off x="868681" y="-2239179"/>
            <a:ext cx="10515600" cy="1325563"/>
          </a:xfrm>
        </p:spPr>
        <p:txBody>
          <a:bodyPr>
            <a:normAutofit/>
          </a:bodyPr>
          <a:lstStyle/>
          <a:p>
            <a:r>
              <a:rPr lang="da-DK" sz="4400" dirty="0"/>
              <a:t>Pauser og hviletid</a:t>
            </a:r>
          </a:p>
        </p:txBody>
      </p:sp>
      <p:sp>
        <p:nvSpPr>
          <p:cNvPr id="4" name="Rectangle 3">
            <a:extLst>
              <a:ext uri="{FF2B5EF4-FFF2-40B4-BE49-F238E27FC236}">
                <a16:creationId xmlns:a16="http://schemas.microsoft.com/office/drawing/2014/main" id="{D04FE1FA-E1B6-48F0-BC4A-FF57C565531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5" name="Parallelogram 4">
            <a:extLst>
              <a:ext uri="{FF2B5EF4-FFF2-40B4-BE49-F238E27FC236}">
                <a16:creationId xmlns:a16="http://schemas.microsoft.com/office/drawing/2014/main" id="{753EEE7E-AED8-5C8C-00A1-BB2E3B26C81D}"/>
              </a:ext>
            </a:extLst>
          </p:cNvPr>
          <p:cNvSpPr/>
          <p:nvPr/>
        </p:nvSpPr>
        <p:spPr>
          <a:xfrm>
            <a:off x="656641" y="548653"/>
            <a:ext cx="488763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1B1BBB9E-3F70-47B9-F635-B1F1397C9C8F}"/>
              </a:ext>
            </a:extLst>
          </p:cNvPr>
          <p:cNvSpPr txBox="1">
            <a:spLocks/>
          </p:cNvSpPr>
          <p:nvPr/>
        </p:nvSpPr>
        <p:spPr>
          <a:xfrm>
            <a:off x="838201" y="583119"/>
            <a:ext cx="4486153"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PAUSER OG HVILETID</a:t>
            </a:r>
          </a:p>
        </p:txBody>
      </p:sp>
    </p:spTree>
    <p:extLst>
      <p:ext uri="{BB962C8B-B14F-4D97-AF65-F5344CB8AC3E}">
        <p14:creationId xmlns:p14="http://schemas.microsoft.com/office/powerpoint/2010/main" val="1741942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A104AFB-2D72-418C-A687-D313DE1091B2}"/>
              </a:ext>
            </a:extLst>
          </p:cNvPr>
          <p:cNvSpPr>
            <a:spLocks noGrp="1"/>
          </p:cNvSpPr>
          <p:nvPr>
            <p:ph sz="quarter" idx="10"/>
          </p:nvPr>
        </p:nvSpPr>
        <p:spPr>
          <a:xfrm>
            <a:off x="656641" y="1623767"/>
            <a:ext cx="10058400" cy="3987800"/>
          </a:xfrm>
        </p:spPr>
        <p:txBody>
          <a:bodyPr>
            <a:noAutofit/>
          </a:bodyPr>
          <a:lstStyle/>
          <a:p>
            <a:pPr marL="0" indent="0" fontAlgn="base">
              <a:buNone/>
            </a:pPr>
            <a:r>
              <a:rPr lang="da-DK" sz="2000" b="1" dirty="0"/>
              <a:t>For både undervisningspligtige unge og ikke undervisningspligtige unge gælder det derudover, at:</a:t>
            </a:r>
            <a:endParaRPr lang="da-DK" sz="2000" dirty="0"/>
          </a:p>
          <a:p>
            <a:pPr fontAlgn="base">
              <a:buClr>
                <a:srgbClr val="FC6B4F"/>
              </a:buClr>
            </a:pPr>
            <a:r>
              <a:rPr lang="da-DK" sz="2000" dirty="0"/>
              <a:t>Hvis den daglige arbejdstid er på 7 timer eller mere, skal arbejdstiden ligge samlet</a:t>
            </a:r>
          </a:p>
          <a:p>
            <a:pPr fontAlgn="base">
              <a:buClr>
                <a:srgbClr val="FC6B4F"/>
              </a:buClr>
            </a:pPr>
            <a:r>
              <a:rPr lang="da-DK" sz="2000" dirty="0"/>
              <a:t>Hvis den unge arbejder som led i en uddannelse, skal den tid, den unge bruger på undervisning, regnes med i arbejdstiden</a:t>
            </a:r>
          </a:p>
          <a:p>
            <a:pPr fontAlgn="base">
              <a:buClr>
                <a:srgbClr val="FC6B4F"/>
              </a:buClr>
            </a:pPr>
            <a:r>
              <a:rPr lang="da-DK" sz="2000" dirty="0"/>
              <a:t>Arbejdstiden skal lægges sammen, hvis den unge arbejder for flere arbejdsgivere.</a:t>
            </a:r>
          </a:p>
          <a:p>
            <a:endParaRPr lang="da-DK" dirty="0"/>
          </a:p>
        </p:txBody>
      </p:sp>
      <p:sp>
        <p:nvSpPr>
          <p:cNvPr id="3" name="Titel 2">
            <a:extLst>
              <a:ext uri="{FF2B5EF4-FFF2-40B4-BE49-F238E27FC236}">
                <a16:creationId xmlns:a16="http://schemas.microsoft.com/office/drawing/2014/main" id="{1F757EAC-CAD2-480D-A6E6-5D4DA512F9D0}"/>
              </a:ext>
            </a:extLst>
          </p:cNvPr>
          <p:cNvSpPr>
            <a:spLocks noGrp="1"/>
          </p:cNvSpPr>
          <p:nvPr>
            <p:ph type="title"/>
          </p:nvPr>
        </p:nvSpPr>
        <p:spPr>
          <a:xfrm>
            <a:off x="868681" y="-2273903"/>
            <a:ext cx="10515600" cy="1325563"/>
          </a:xfrm>
        </p:spPr>
        <p:txBody>
          <a:bodyPr>
            <a:normAutofit/>
          </a:bodyPr>
          <a:lstStyle/>
          <a:p>
            <a:r>
              <a:rPr lang="da-DK" sz="4400" dirty="0"/>
              <a:t>Pauser og hviletid</a:t>
            </a:r>
          </a:p>
        </p:txBody>
      </p:sp>
      <p:sp>
        <p:nvSpPr>
          <p:cNvPr id="4" name="Rectangle 3">
            <a:extLst>
              <a:ext uri="{FF2B5EF4-FFF2-40B4-BE49-F238E27FC236}">
                <a16:creationId xmlns:a16="http://schemas.microsoft.com/office/drawing/2014/main" id="{8E6B13C4-77B3-4870-A102-A3BAFDF044D8}"/>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Regler for unge under 18 år</a:t>
            </a:r>
          </a:p>
        </p:txBody>
      </p:sp>
      <p:sp>
        <p:nvSpPr>
          <p:cNvPr id="5" name="Parallelogram 4">
            <a:extLst>
              <a:ext uri="{FF2B5EF4-FFF2-40B4-BE49-F238E27FC236}">
                <a16:creationId xmlns:a16="http://schemas.microsoft.com/office/drawing/2014/main" id="{8FFDE89E-9B6C-5ACB-C90E-882D94E64E4F}"/>
              </a:ext>
            </a:extLst>
          </p:cNvPr>
          <p:cNvSpPr/>
          <p:nvPr/>
        </p:nvSpPr>
        <p:spPr>
          <a:xfrm>
            <a:off x="656641" y="548653"/>
            <a:ext cx="488763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74EB3AE1-35C0-6FBC-6F95-10C58231C95B}"/>
              </a:ext>
            </a:extLst>
          </p:cNvPr>
          <p:cNvSpPr txBox="1">
            <a:spLocks/>
          </p:cNvSpPr>
          <p:nvPr/>
        </p:nvSpPr>
        <p:spPr>
          <a:xfrm>
            <a:off x="838201" y="583119"/>
            <a:ext cx="4486153"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PAUSER OG HVILETID</a:t>
            </a:r>
          </a:p>
        </p:txBody>
      </p:sp>
    </p:spTree>
    <p:extLst>
      <p:ext uri="{BB962C8B-B14F-4D97-AF65-F5344CB8AC3E}">
        <p14:creationId xmlns:p14="http://schemas.microsoft.com/office/powerpoint/2010/main" val="85365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122E6EC-0EA9-4B99-900E-0D947E2D710C}"/>
              </a:ext>
            </a:extLst>
          </p:cNvPr>
          <p:cNvSpPr>
            <a:spLocks noGrp="1"/>
          </p:cNvSpPr>
          <p:nvPr>
            <p:ph sz="quarter" idx="10"/>
          </p:nvPr>
        </p:nvSpPr>
        <p:spPr>
          <a:xfrm>
            <a:off x="656641" y="2448868"/>
            <a:ext cx="10058400" cy="2597694"/>
          </a:xfrm>
        </p:spPr>
        <p:txBody>
          <a:bodyPr>
            <a:normAutofit/>
          </a:bodyPr>
          <a:lstStyle/>
          <a:p>
            <a:pPr marL="0" indent="0">
              <a:buNone/>
            </a:pPr>
            <a:endParaRPr lang="da-DK" dirty="0">
              <a:solidFill>
                <a:srgbClr val="85CFEA"/>
              </a:solidFill>
            </a:endParaRPr>
          </a:p>
          <a:p>
            <a:pPr marL="0" indent="0">
              <a:buNone/>
            </a:pPr>
            <a:r>
              <a:rPr lang="da-DK" dirty="0">
                <a:solidFill>
                  <a:srgbClr val="85CFEA"/>
                </a:solidFill>
                <a:hlinkClick r:id="rId3">
                  <a:extLst>
                    <a:ext uri="{A12FA001-AC4F-418D-AE19-62706E023703}">
                      <ahyp:hlinkClr xmlns:ahyp="http://schemas.microsoft.com/office/drawing/2018/hyperlinkcolor" val="tx"/>
                    </a:ext>
                  </a:extLst>
                </a:hlinkClick>
              </a:rPr>
              <a:t>https://play.kahoot.it/#/k/d824e119-17be-4c79-a169-ce6294a3fba9</a:t>
            </a:r>
            <a:r>
              <a:rPr lang="da-DK" dirty="0">
                <a:solidFill>
                  <a:srgbClr val="85CFEA"/>
                </a:solidFill>
              </a:rPr>
              <a:t> </a:t>
            </a:r>
          </a:p>
        </p:txBody>
      </p:sp>
      <p:sp>
        <p:nvSpPr>
          <p:cNvPr id="3" name="Titel 2">
            <a:extLst>
              <a:ext uri="{FF2B5EF4-FFF2-40B4-BE49-F238E27FC236}">
                <a16:creationId xmlns:a16="http://schemas.microsoft.com/office/drawing/2014/main" id="{6CCCA868-128D-44DB-BA0C-1D22D61D08E6}"/>
              </a:ext>
            </a:extLst>
          </p:cNvPr>
          <p:cNvSpPr>
            <a:spLocks noGrp="1"/>
          </p:cNvSpPr>
          <p:nvPr>
            <p:ph type="title"/>
          </p:nvPr>
        </p:nvSpPr>
        <p:spPr>
          <a:xfrm>
            <a:off x="210065" y="-2528546"/>
            <a:ext cx="10515600" cy="1325563"/>
          </a:xfrm>
        </p:spPr>
        <p:txBody>
          <a:bodyPr>
            <a:normAutofit/>
          </a:bodyPr>
          <a:lstStyle/>
          <a:p>
            <a:r>
              <a:rPr lang="da-DK" sz="4400" dirty="0"/>
              <a:t>6. Og så til </a:t>
            </a:r>
            <a:r>
              <a:rPr lang="da-DK" sz="4400" dirty="0" err="1"/>
              <a:t>KAHOOT´en</a:t>
            </a:r>
            <a:endParaRPr lang="da-DK" sz="4400" dirty="0"/>
          </a:p>
        </p:txBody>
      </p:sp>
      <p:sp>
        <p:nvSpPr>
          <p:cNvPr id="4" name="Rectangle 3">
            <a:extLst>
              <a:ext uri="{FF2B5EF4-FFF2-40B4-BE49-F238E27FC236}">
                <a16:creationId xmlns:a16="http://schemas.microsoft.com/office/drawing/2014/main" id="{0B862761-8206-40A4-9AC5-37293EA727F7}"/>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6. </a:t>
            </a:r>
            <a:r>
              <a:rPr lang="da-DK" dirty="0" err="1">
                <a:solidFill>
                  <a:schemeClr val="bg1"/>
                </a:solidFill>
              </a:rPr>
              <a:t>Kahoot</a:t>
            </a:r>
            <a:endParaRPr lang="da-DK" dirty="0">
              <a:solidFill>
                <a:schemeClr val="bg1"/>
              </a:solidFill>
            </a:endParaRPr>
          </a:p>
        </p:txBody>
      </p:sp>
      <p:sp>
        <p:nvSpPr>
          <p:cNvPr id="5" name="Parallelogram 4">
            <a:extLst>
              <a:ext uri="{FF2B5EF4-FFF2-40B4-BE49-F238E27FC236}">
                <a16:creationId xmlns:a16="http://schemas.microsoft.com/office/drawing/2014/main" id="{2CA235E2-EE6D-AB62-AADC-C54B0D3D3944}"/>
              </a:ext>
            </a:extLst>
          </p:cNvPr>
          <p:cNvSpPr/>
          <p:nvPr/>
        </p:nvSpPr>
        <p:spPr>
          <a:xfrm>
            <a:off x="656641" y="548653"/>
            <a:ext cx="506919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254B0E06-8792-CDA5-920C-E0BB96AD04FC}"/>
              </a:ext>
            </a:extLst>
          </p:cNvPr>
          <p:cNvSpPr txBox="1">
            <a:spLocks/>
          </p:cNvSpPr>
          <p:nvPr/>
        </p:nvSpPr>
        <p:spPr>
          <a:xfrm>
            <a:off x="838201" y="583119"/>
            <a:ext cx="4887632"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OG SÅ TIL KAHOOT’EN</a:t>
            </a:r>
          </a:p>
        </p:txBody>
      </p:sp>
      <p:sp>
        <p:nvSpPr>
          <p:cNvPr id="7" name="Parallelogram 6">
            <a:extLst>
              <a:ext uri="{FF2B5EF4-FFF2-40B4-BE49-F238E27FC236}">
                <a16:creationId xmlns:a16="http://schemas.microsoft.com/office/drawing/2014/main" id="{FBE90641-1F5E-3B0A-B4DB-AE057702E0E1}"/>
              </a:ext>
            </a:extLst>
          </p:cNvPr>
          <p:cNvSpPr/>
          <p:nvPr/>
        </p:nvSpPr>
        <p:spPr>
          <a:xfrm>
            <a:off x="5616105"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7EEF6199-1B5F-74AE-3FFE-ABE24AB0EB9D}"/>
              </a:ext>
            </a:extLst>
          </p:cNvPr>
          <p:cNvSpPr txBox="1">
            <a:spLocks/>
          </p:cNvSpPr>
          <p:nvPr/>
        </p:nvSpPr>
        <p:spPr>
          <a:xfrm>
            <a:off x="5696392"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6</a:t>
            </a:r>
          </a:p>
        </p:txBody>
      </p:sp>
    </p:spTree>
    <p:extLst>
      <p:ext uri="{BB962C8B-B14F-4D97-AF65-F5344CB8AC3E}">
        <p14:creationId xmlns:p14="http://schemas.microsoft.com/office/powerpoint/2010/main" val="208939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6FE03DB-41E1-47A5-9705-B9DE1E5C43D7}"/>
              </a:ext>
            </a:extLst>
          </p:cNvPr>
          <p:cNvSpPr>
            <a:spLocks noGrp="1"/>
          </p:cNvSpPr>
          <p:nvPr>
            <p:ph sz="quarter" idx="10"/>
          </p:nvPr>
        </p:nvSpPr>
        <p:spPr>
          <a:xfrm>
            <a:off x="656640" y="1867963"/>
            <a:ext cx="10058400" cy="3987800"/>
          </a:xfrm>
        </p:spPr>
        <p:txBody>
          <a:bodyPr>
            <a:normAutofit fontScale="25000" lnSpcReduction="20000"/>
          </a:bodyPr>
          <a:lstStyle/>
          <a:p>
            <a:pPr marL="0" indent="0">
              <a:buNone/>
            </a:pPr>
            <a:r>
              <a:rPr lang="da-DK" sz="8000" b="1" dirty="0"/>
              <a:t>Evaluering i klassen: </a:t>
            </a:r>
          </a:p>
          <a:p>
            <a:r>
              <a:rPr lang="da-DK" sz="8000" dirty="0"/>
              <a:t>Hvordan var </a:t>
            </a:r>
            <a:r>
              <a:rPr lang="da-DK" sz="8000" dirty="0" err="1"/>
              <a:t>Kahooten</a:t>
            </a:r>
            <a:r>
              <a:rPr lang="da-DK" sz="8000" dirty="0"/>
              <a:t>? - var den for svær? - for let?</a:t>
            </a:r>
          </a:p>
          <a:p>
            <a:r>
              <a:rPr lang="da-DK" sz="8000" dirty="0"/>
              <a:t>Hvordan var præsentationen?</a:t>
            </a:r>
          </a:p>
          <a:p>
            <a:r>
              <a:rPr lang="da-DK" sz="8000" dirty="0"/>
              <a:t>Er I blevet klogere på arbejdsmiljø? </a:t>
            </a:r>
          </a:p>
          <a:p>
            <a:r>
              <a:rPr lang="da-DK" sz="8000" dirty="0"/>
              <a:t>Var der noget, I ikke vidste i forvejen? </a:t>
            </a:r>
          </a:p>
          <a:p>
            <a:r>
              <a:rPr lang="da-DK" sz="8000" dirty="0"/>
              <a:t>Var der noget, der undrede jer? </a:t>
            </a:r>
          </a:p>
          <a:p>
            <a:r>
              <a:rPr lang="da-DK" sz="8000" dirty="0"/>
              <a:t>Var der noget, der fremover vil få jer til at gøre ting anderledes, når I er på job?</a:t>
            </a:r>
          </a:p>
          <a:p>
            <a:r>
              <a:rPr lang="da-DK" sz="8000" dirty="0"/>
              <a:t>Er der noget, I gerne vil vide mere om? </a:t>
            </a:r>
          </a:p>
          <a:p>
            <a:endParaRPr lang="da-DK" sz="8000" dirty="0"/>
          </a:p>
          <a:p>
            <a:r>
              <a:rPr lang="da-DK" sz="8000" dirty="0"/>
              <a:t>Find mere om unge og arbejdsmiljø her: </a:t>
            </a:r>
            <a:r>
              <a:rPr lang="da-DK" sz="8000" dirty="0">
                <a:hlinkClick r:id="rId3"/>
              </a:rPr>
              <a:t>www.ungmedjob.dk</a:t>
            </a:r>
            <a:r>
              <a:rPr lang="da-DK" sz="8000" dirty="0"/>
              <a:t> </a:t>
            </a:r>
          </a:p>
          <a:p>
            <a:endParaRPr lang="da-DK" dirty="0"/>
          </a:p>
          <a:p>
            <a:pPr marL="0" indent="0">
              <a:buNone/>
            </a:pPr>
            <a:r>
              <a:rPr lang="da-DK" dirty="0"/>
              <a:t> </a:t>
            </a:r>
          </a:p>
          <a:p>
            <a:endParaRPr lang="da-DK" dirty="0"/>
          </a:p>
          <a:p>
            <a:endParaRPr lang="da-DK" dirty="0"/>
          </a:p>
          <a:p>
            <a:endParaRPr lang="da-DK" dirty="0"/>
          </a:p>
          <a:p>
            <a:endParaRPr lang="da-DK" dirty="0"/>
          </a:p>
          <a:p>
            <a:endParaRPr lang="da-DK" dirty="0"/>
          </a:p>
          <a:p>
            <a:endParaRPr lang="da-DK" dirty="0"/>
          </a:p>
        </p:txBody>
      </p:sp>
      <p:sp>
        <p:nvSpPr>
          <p:cNvPr id="3" name="Titel 2">
            <a:extLst>
              <a:ext uri="{FF2B5EF4-FFF2-40B4-BE49-F238E27FC236}">
                <a16:creationId xmlns:a16="http://schemas.microsoft.com/office/drawing/2014/main" id="{A4884FA0-D5D4-4BD4-96EC-A903DB111306}"/>
              </a:ext>
            </a:extLst>
          </p:cNvPr>
          <p:cNvSpPr>
            <a:spLocks noGrp="1"/>
          </p:cNvSpPr>
          <p:nvPr>
            <p:ph type="title"/>
          </p:nvPr>
        </p:nvSpPr>
        <p:spPr>
          <a:xfrm>
            <a:off x="640081" y="-1325563"/>
            <a:ext cx="10515600" cy="1325563"/>
          </a:xfrm>
        </p:spPr>
        <p:txBody>
          <a:bodyPr>
            <a:normAutofit/>
          </a:bodyPr>
          <a:lstStyle/>
          <a:p>
            <a:r>
              <a:rPr lang="da-DK" sz="4400" dirty="0"/>
              <a:t>Til slut en række spørgsmål…</a:t>
            </a:r>
          </a:p>
        </p:txBody>
      </p:sp>
      <p:sp>
        <p:nvSpPr>
          <p:cNvPr id="4" name="Rectangle 3">
            <a:extLst>
              <a:ext uri="{FF2B5EF4-FFF2-40B4-BE49-F238E27FC236}">
                <a16:creationId xmlns:a16="http://schemas.microsoft.com/office/drawing/2014/main" id="{4AE90899-8CBF-4F59-BE44-8142577A2BEF}"/>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7. Hvad tager i med?</a:t>
            </a:r>
          </a:p>
        </p:txBody>
      </p:sp>
      <p:sp>
        <p:nvSpPr>
          <p:cNvPr id="5" name="Parallelogram 4">
            <a:extLst>
              <a:ext uri="{FF2B5EF4-FFF2-40B4-BE49-F238E27FC236}">
                <a16:creationId xmlns:a16="http://schemas.microsoft.com/office/drawing/2014/main" id="{82EB3D50-761F-1FEB-778B-DAF00AC8D507}"/>
              </a:ext>
            </a:extLst>
          </p:cNvPr>
          <p:cNvSpPr/>
          <p:nvPr/>
        </p:nvSpPr>
        <p:spPr>
          <a:xfrm>
            <a:off x="656640" y="548653"/>
            <a:ext cx="7387765"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4F68F3BE-80CE-080D-FB25-D9CA928FF291}"/>
              </a:ext>
            </a:extLst>
          </p:cNvPr>
          <p:cNvSpPr txBox="1">
            <a:spLocks/>
          </p:cNvSpPr>
          <p:nvPr/>
        </p:nvSpPr>
        <p:spPr>
          <a:xfrm>
            <a:off x="838201" y="583119"/>
            <a:ext cx="9011855" cy="651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TIL SLUT EN RÆKKE SPØRGSMÅL</a:t>
            </a:r>
          </a:p>
        </p:txBody>
      </p:sp>
      <p:sp>
        <p:nvSpPr>
          <p:cNvPr id="7" name="Parallelogram 6">
            <a:extLst>
              <a:ext uri="{FF2B5EF4-FFF2-40B4-BE49-F238E27FC236}">
                <a16:creationId xmlns:a16="http://schemas.microsoft.com/office/drawing/2014/main" id="{B2CCAF34-64C0-CF03-4184-FD23ADB6244F}"/>
              </a:ext>
            </a:extLst>
          </p:cNvPr>
          <p:cNvSpPr/>
          <p:nvPr/>
        </p:nvSpPr>
        <p:spPr>
          <a:xfrm>
            <a:off x="7938262"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857FF775-66E2-84F0-5AB5-E495A3B31B75}"/>
              </a:ext>
            </a:extLst>
          </p:cNvPr>
          <p:cNvSpPr txBox="1">
            <a:spLocks/>
          </p:cNvSpPr>
          <p:nvPr/>
        </p:nvSpPr>
        <p:spPr>
          <a:xfrm>
            <a:off x="8018549"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7</a:t>
            </a:r>
          </a:p>
        </p:txBody>
      </p:sp>
    </p:spTree>
    <p:extLst>
      <p:ext uri="{BB962C8B-B14F-4D97-AF65-F5344CB8AC3E}">
        <p14:creationId xmlns:p14="http://schemas.microsoft.com/office/powerpoint/2010/main" val="24751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8AC88022-81C5-F6A9-BC3F-945DE7F7F4C9}"/>
              </a:ext>
            </a:extLst>
          </p:cNvPr>
          <p:cNvSpPr/>
          <p:nvPr/>
        </p:nvSpPr>
        <p:spPr>
          <a:xfrm>
            <a:off x="667138" y="2704719"/>
            <a:ext cx="5265974" cy="199217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1">
            <a:extLst>
              <a:ext uri="{FF2B5EF4-FFF2-40B4-BE49-F238E27FC236}">
                <a16:creationId xmlns:a16="http://schemas.microsoft.com/office/drawing/2014/main" id="{892B3AA5-5C6E-4D9A-89C5-65B990FEDBA1}"/>
              </a:ext>
            </a:extLst>
          </p:cNvPr>
          <p:cNvSpPr>
            <a:spLocks noGrp="1"/>
          </p:cNvSpPr>
          <p:nvPr>
            <p:ph sz="quarter" idx="10"/>
          </p:nvPr>
        </p:nvSpPr>
        <p:spPr>
          <a:xfrm>
            <a:off x="656640" y="1626686"/>
            <a:ext cx="9506242" cy="651940"/>
          </a:xfrm>
        </p:spPr>
        <p:txBody>
          <a:bodyPr>
            <a:noAutofit/>
          </a:bodyPr>
          <a:lstStyle/>
          <a:p>
            <a:pPr marL="0" indent="0">
              <a:buNone/>
            </a:pPr>
            <a:r>
              <a:rPr lang="da-DK" sz="2000" dirty="0"/>
              <a:t>Næsten hver tredje unge mellem 13 og 17 år har fritidsjob, men der er stor forskel fra kommune til kommune. Unge i landkommunerne arbejder mest. </a:t>
            </a:r>
          </a:p>
          <a:p>
            <a:pPr marL="0" indent="0">
              <a:buNone/>
            </a:pPr>
            <a:endParaRPr lang="da-DK" dirty="0"/>
          </a:p>
          <a:p>
            <a:pPr marL="0" indent="0">
              <a:buNone/>
            </a:pPr>
            <a:endParaRPr lang="da-DK" dirty="0"/>
          </a:p>
        </p:txBody>
      </p:sp>
      <p:sp>
        <p:nvSpPr>
          <p:cNvPr id="3" name="Titel 2">
            <a:extLst>
              <a:ext uri="{FF2B5EF4-FFF2-40B4-BE49-F238E27FC236}">
                <a16:creationId xmlns:a16="http://schemas.microsoft.com/office/drawing/2014/main" id="{702C473C-67BB-489A-B6BD-0088AA4CF71D}"/>
              </a:ext>
            </a:extLst>
          </p:cNvPr>
          <p:cNvSpPr>
            <a:spLocks noGrp="1"/>
          </p:cNvSpPr>
          <p:nvPr>
            <p:ph type="title"/>
          </p:nvPr>
        </p:nvSpPr>
        <p:spPr>
          <a:xfrm>
            <a:off x="881198" y="3008432"/>
            <a:ext cx="1495449" cy="1325563"/>
          </a:xfrm>
        </p:spPr>
        <p:txBody>
          <a:bodyPr>
            <a:normAutofit/>
          </a:bodyPr>
          <a:lstStyle/>
          <a:p>
            <a:pPr algn="ctr"/>
            <a:r>
              <a:rPr lang="da-DK" sz="4400" dirty="0">
                <a:solidFill>
                  <a:schemeClr val="bg1"/>
                </a:solidFill>
              </a:rPr>
              <a:t>42%</a:t>
            </a:r>
          </a:p>
        </p:txBody>
      </p:sp>
      <p:sp>
        <p:nvSpPr>
          <p:cNvPr id="4" name="TextBox 3">
            <a:extLst>
              <a:ext uri="{FF2B5EF4-FFF2-40B4-BE49-F238E27FC236}">
                <a16:creationId xmlns:a16="http://schemas.microsoft.com/office/drawing/2014/main" id="{F7EF5F24-3CF5-4FFC-8637-E1DE98AC86CB}"/>
              </a:ext>
            </a:extLst>
          </p:cNvPr>
          <p:cNvSpPr txBox="1"/>
          <p:nvPr/>
        </p:nvSpPr>
        <p:spPr>
          <a:xfrm>
            <a:off x="210065" y="6468534"/>
            <a:ext cx="3546390" cy="369332"/>
          </a:xfrm>
          <a:prstGeom prst="rect">
            <a:avLst/>
          </a:prstGeom>
          <a:noFill/>
        </p:spPr>
        <p:txBody>
          <a:bodyPr wrap="square" rtlCol="0">
            <a:spAutoFit/>
          </a:bodyPr>
          <a:lstStyle/>
          <a:p>
            <a:r>
              <a:rPr lang="da-DK" dirty="0">
                <a:solidFill>
                  <a:schemeClr val="bg1"/>
                </a:solidFill>
              </a:rPr>
              <a:t>Del 1. Status på fritidsjobbere</a:t>
            </a:r>
          </a:p>
        </p:txBody>
      </p:sp>
      <p:sp>
        <p:nvSpPr>
          <p:cNvPr id="5" name="Parallelogram 4">
            <a:extLst>
              <a:ext uri="{FF2B5EF4-FFF2-40B4-BE49-F238E27FC236}">
                <a16:creationId xmlns:a16="http://schemas.microsoft.com/office/drawing/2014/main" id="{B223715E-D569-0EF1-06BE-FC33C2391A10}"/>
              </a:ext>
            </a:extLst>
          </p:cNvPr>
          <p:cNvSpPr/>
          <p:nvPr/>
        </p:nvSpPr>
        <p:spPr>
          <a:xfrm>
            <a:off x="656640" y="548653"/>
            <a:ext cx="86270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E4D15353-3E57-EB8A-E9D4-D8E96F853C73}"/>
              </a:ext>
            </a:extLst>
          </p:cNvPr>
          <p:cNvSpPr txBox="1">
            <a:spLocks/>
          </p:cNvSpPr>
          <p:nvPr/>
        </p:nvSpPr>
        <p:spPr>
          <a:xfrm>
            <a:off x="838200" y="548653"/>
            <a:ext cx="8788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UNGE PÅ LANDET FRITIDSJOBBER MEST</a:t>
            </a:r>
          </a:p>
        </p:txBody>
      </p:sp>
      <p:sp>
        <p:nvSpPr>
          <p:cNvPr id="8" name="Tekstfelt 7">
            <a:extLst>
              <a:ext uri="{FF2B5EF4-FFF2-40B4-BE49-F238E27FC236}">
                <a16:creationId xmlns:a16="http://schemas.microsoft.com/office/drawing/2014/main" id="{8D04B7D1-A263-F7F5-0845-9AF4A2B50D64}"/>
              </a:ext>
            </a:extLst>
          </p:cNvPr>
          <p:cNvSpPr txBox="1"/>
          <p:nvPr/>
        </p:nvSpPr>
        <p:spPr>
          <a:xfrm>
            <a:off x="5774463" y="2856929"/>
            <a:ext cx="6094070" cy="338554"/>
          </a:xfrm>
          <a:prstGeom prst="rect">
            <a:avLst/>
          </a:prstGeom>
          <a:noFill/>
        </p:spPr>
        <p:txBody>
          <a:bodyPr wrap="square">
            <a:spAutoFit/>
          </a:bodyPr>
          <a:lstStyle/>
          <a:p>
            <a:pPr algn="ctr">
              <a:buClr>
                <a:srgbClr val="FC6B4F"/>
              </a:buClr>
            </a:pPr>
            <a:r>
              <a:rPr lang="da-DK" sz="1600" b="1" dirty="0">
                <a:solidFill>
                  <a:schemeClr val="bg1"/>
                </a:solidFill>
                <a:latin typeface="Arial" panose="020B0604020202020204" pitchFamily="34" charset="0"/>
                <a:cs typeface="Arial" panose="020B0604020202020204" pitchFamily="34" charset="0"/>
              </a:rPr>
              <a:t>KOMMUNER MED FÆRREST FRITIDSJOBBERE</a:t>
            </a:r>
          </a:p>
        </p:txBody>
      </p:sp>
      <p:sp>
        <p:nvSpPr>
          <p:cNvPr id="11" name="Tekstfelt 10">
            <a:extLst>
              <a:ext uri="{FF2B5EF4-FFF2-40B4-BE49-F238E27FC236}">
                <a16:creationId xmlns:a16="http://schemas.microsoft.com/office/drawing/2014/main" id="{176661B8-0B3B-8FCA-DD66-6722FE0A7EB4}"/>
              </a:ext>
            </a:extLst>
          </p:cNvPr>
          <p:cNvSpPr txBox="1"/>
          <p:nvPr/>
        </p:nvSpPr>
        <p:spPr>
          <a:xfrm>
            <a:off x="928654" y="3931132"/>
            <a:ext cx="1400536" cy="338554"/>
          </a:xfrm>
          <a:prstGeom prst="rect">
            <a:avLst/>
          </a:prstGeom>
          <a:noFill/>
        </p:spPr>
        <p:txBody>
          <a:bodyPr wrap="square">
            <a:spAutoFit/>
          </a:bodyPr>
          <a:lstStyle/>
          <a:p>
            <a:pPr algn="ctr"/>
            <a:r>
              <a:rPr lang="da-DK" sz="1600" dirty="0">
                <a:solidFill>
                  <a:schemeClr val="bg1"/>
                </a:solidFill>
              </a:rPr>
              <a:t>Varde</a:t>
            </a:r>
          </a:p>
        </p:txBody>
      </p:sp>
      <p:sp>
        <p:nvSpPr>
          <p:cNvPr id="12" name="Titel 2">
            <a:extLst>
              <a:ext uri="{FF2B5EF4-FFF2-40B4-BE49-F238E27FC236}">
                <a16:creationId xmlns:a16="http://schemas.microsoft.com/office/drawing/2014/main" id="{1769D3D4-00CD-69E7-B9E3-97A9610891FE}"/>
              </a:ext>
            </a:extLst>
          </p:cNvPr>
          <p:cNvSpPr txBox="1">
            <a:spLocks/>
          </p:cNvSpPr>
          <p:nvPr/>
        </p:nvSpPr>
        <p:spPr>
          <a:xfrm>
            <a:off x="2584483"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da-DK" sz="4400" dirty="0">
                <a:solidFill>
                  <a:schemeClr val="bg1"/>
                </a:solidFill>
              </a:rPr>
              <a:t>42%</a:t>
            </a:r>
          </a:p>
        </p:txBody>
      </p:sp>
      <p:sp>
        <p:nvSpPr>
          <p:cNvPr id="13" name="Tekstfelt 12">
            <a:extLst>
              <a:ext uri="{FF2B5EF4-FFF2-40B4-BE49-F238E27FC236}">
                <a16:creationId xmlns:a16="http://schemas.microsoft.com/office/drawing/2014/main" id="{F7D5F284-FC72-E76B-68F1-198E86A851EB}"/>
              </a:ext>
            </a:extLst>
          </p:cNvPr>
          <p:cNvSpPr txBox="1"/>
          <p:nvPr/>
        </p:nvSpPr>
        <p:spPr>
          <a:xfrm>
            <a:off x="2631939" y="3931132"/>
            <a:ext cx="1400536" cy="338554"/>
          </a:xfrm>
          <a:prstGeom prst="rect">
            <a:avLst/>
          </a:prstGeom>
          <a:noFill/>
        </p:spPr>
        <p:txBody>
          <a:bodyPr wrap="square">
            <a:spAutoFit/>
          </a:bodyPr>
          <a:lstStyle/>
          <a:p>
            <a:pPr algn="ctr"/>
            <a:r>
              <a:rPr lang="da-DK" sz="1600" dirty="0">
                <a:solidFill>
                  <a:schemeClr val="bg1"/>
                </a:solidFill>
              </a:rPr>
              <a:t>Tønder</a:t>
            </a:r>
          </a:p>
        </p:txBody>
      </p:sp>
      <p:sp>
        <p:nvSpPr>
          <p:cNvPr id="14" name="Titel 2">
            <a:extLst>
              <a:ext uri="{FF2B5EF4-FFF2-40B4-BE49-F238E27FC236}">
                <a16:creationId xmlns:a16="http://schemas.microsoft.com/office/drawing/2014/main" id="{357E7C55-D5F1-C9A0-BDF6-15CC33488F7B}"/>
              </a:ext>
            </a:extLst>
          </p:cNvPr>
          <p:cNvSpPr txBox="1">
            <a:spLocks/>
          </p:cNvSpPr>
          <p:nvPr/>
        </p:nvSpPr>
        <p:spPr>
          <a:xfrm>
            <a:off x="4284156"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da-DK" sz="4400" dirty="0">
                <a:solidFill>
                  <a:schemeClr val="bg1"/>
                </a:solidFill>
              </a:rPr>
              <a:t>41%</a:t>
            </a:r>
          </a:p>
        </p:txBody>
      </p:sp>
      <p:sp>
        <p:nvSpPr>
          <p:cNvPr id="15" name="Tekstfelt 14">
            <a:extLst>
              <a:ext uri="{FF2B5EF4-FFF2-40B4-BE49-F238E27FC236}">
                <a16:creationId xmlns:a16="http://schemas.microsoft.com/office/drawing/2014/main" id="{43F4EF76-F9A3-1396-9ABE-825C35D1FADB}"/>
              </a:ext>
            </a:extLst>
          </p:cNvPr>
          <p:cNvSpPr txBox="1"/>
          <p:nvPr/>
        </p:nvSpPr>
        <p:spPr>
          <a:xfrm>
            <a:off x="4331612" y="3931132"/>
            <a:ext cx="1400536" cy="584775"/>
          </a:xfrm>
          <a:prstGeom prst="rect">
            <a:avLst/>
          </a:prstGeom>
          <a:noFill/>
        </p:spPr>
        <p:txBody>
          <a:bodyPr wrap="square">
            <a:spAutoFit/>
          </a:bodyPr>
          <a:lstStyle/>
          <a:p>
            <a:pPr algn="ctr"/>
            <a:r>
              <a:rPr lang="da-DK" sz="1600" dirty="0">
                <a:solidFill>
                  <a:schemeClr val="bg1"/>
                </a:solidFill>
              </a:rPr>
              <a:t>Ringkøbing-Skjern</a:t>
            </a:r>
          </a:p>
        </p:txBody>
      </p:sp>
      <p:sp>
        <p:nvSpPr>
          <p:cNvPr id="17" name="Tekstfelt 16">
            <a:extLst>
              <a:ext uri="{FF2B5EF4-FFF2-40B4-BE49-F238E27FC236}">
                <a16:creationId xmlns:a16="http://schemas.microsoft.com/office/drawing/2014/main" id="{7BEF944C-F54C-B76F-8C49-2E4445ECF07E}"/>
              </a:ext>
            </a:extLst>
          </p:cNvPr>
          <p:cNvSpPr txBox="1"/>
          <p:nvPr/>
        </p:nvSpPr>
        <p:spPr>
          <a:xfrm>
            <a:off x="656640" y="2856929"/>
            <a:ext cx="5276472" cy="338554"/>
          </a:xfrm>
          <a:prstGeom prst="rect">
            <a:avLst/>
          </a:prstGeom>
          <a:noFill/>
        </p:spPr>
        <p:txBody>
          <a:bodyPr wrap="square">
            <a:spAutoFit/>
          </a:bodyPr>
          <a:lstStyle/>
          <a:p>
            <a:pPr algn="ctr">
              <a:buClr>
                <a:srgbClr val="FC6B4F"/>
              </a:buClr>
            </a:pPr>
            <a:r>
              <a:rPr lang="da-DK" sz="1600" b="1" dirty="0">
                <a:solidFill>
                  <a:schemeClr val="bg1"/>
                </a:solidFill>
                <a:latin typeface="Arial" panose="020B0604020202020204" pitchFamily="34" charset="0"/>
                <a:cs typeface="Arial" panose="020B0604020202020204" pitchFamily="34" charset="0"/>
              </a:rPr>
              <a:t>KOMMUNER MED FLEST FRITIDSJOBBERE </a:t>
            </a:r>
          </a:p>
        </p:txBody>
      </p:sp>
      <p:sp>
        <p:nvSpPr>
          <p:cNvPr id="19" name="Tekstfelt 18">
            <a:extLst>
              <a:ext uri="{FF2B5EF4-FFF2-40B4-BE49-F238E27FC236}">
                <a16:creationId xmlns:a16="http://schemas.microsoft.com/office/drawing/2014/main" id="{94BE9C08-7782-FEBD-D6D7-8523159FEF56}"/>
              </a:ext>
            </a:extLst>
          </p:cNvPr>
          <p:cNvSpPr txBox="1"/>
          <p:nvPr/>
        </p:nvSpPr>
        <p:spPr>
          <a:xfrm>
            <a:off x="667138" y="6155458"/>
            <a:ext cx="7037406" cy="307777"/>
          </a:xfrm>
          <a:prstGeom prst="rect">
            <a:avLst/>
          </a:prstGeom>
          <a:noFill/>
        </p:spPr>
        <p:txBody>
          <a:bodyPr wrap="square">
            <a:spAutoFit/>
          </a:bodyPr>
          <a:lstStyle/>
          <a:p>
            <a:pPr marL="0" indent="0">
              <a:buNone/>
            </a:pPr>
            <a:r>
              <a:rPr lang="da-DK" sz="1400" i="1" dirty="0"/>
              <a:t>Kilde: Danmarks statistik</a:t>
            </a:r>
          </a:p>
        </p:txBody>
      </p:sp>
      <p:sp>
        <p:nvSpPr>
          <p:cNvPr id="20" name="Titel 2">
            <a:extLst>
              <a:ext uri="{FF2B5EF4-FFF2-40B4-BE49-F238E27FC236}">
                <a16:creationId xmlns:a16="http://schemas.microsoft.com/office/drawing/2014/main" id="{2816C062-8B66-A4B9-B0E8-EB241AD2D0E8}"/>
              </a:ext>
            </a:extLst>
          </p:cNvPr>
          <p:cNvSpPr txBox="1">
            <a:spLocks/>
          </p:cNvSpPr>
          <p:nvPr/>
        </p:nvSpPr>
        <p:spPr>
          <a:xfrm>
            <a:off x="6963534"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da-DK" sz="4400" dirty="0">
                <a:solidFill>
                  <a:schemeClr val="bg1"/>
                </a:solidFill>
              </a:rPr>
              <a:t>24%</a:t>
            </a:r>
          </a:p>
        </p:txBody>
      </p:sp>
      <p:sp>
        <p:nvSpPr>
          <p:cNvPr id="21" name="Tekstfelt 20">
            <a:extLst>
              <a:ext uri="{FF2B5EF4-FFF2-40B4-BE49-F238E27FC236}">
                <a16:creationId xmlns:a16="http://schemas.microsoft.com/office/drawing/2014/main" id="{3192304F-1190-325D-9819-EF15DCB78AD3}"/>
              </a:ext>
            </a:extLst>
          </p:cNvPr>
          <p:cNvSpPr txBox="1"/>
          <p:nvPr/>
        </p:nvSpPr>
        <p:spPr>
          <a:xfrm>
            <a:off x="6832776" y="3931132"/>
            <a:ext cx="1756964" cy="338554"/>
          </a:xfrm>
          <a:prstGeom prst="rect">
            <a:avLst/>
          </a:prstGeom>
          <a:noFill/>
        </p:spPr>
        <p:txBody>
          <a:bodyPr wrap="square">
            <a:spAutoFit/>
          </a:bodyPr>
          <a:lstStyle/>
          <a:p>
            <a:pPr algn="ctr"/>
            <a:r>
              <a:rPr lang="da-DK" sz="1600" dirty="0">
                <a:solidFill>
                  <a:schemeClr val="bg1"/>
                </a:solidFill>
              </a:rPr>
              <a:t>Gentofte</a:t>
            </a:r>
          </a:p>
        </p:txBody>
      </p:sp>
      <p:sp>
        <p:nvSpPr>
          <p:cNvPr id="22" name="Titel 2">
            <a:extLst>
              <a:ext uri="{FF2B5EF4-FFF2-40B4-BE49-F238E27FC236}">
                <a16:creationId xmlns:a16="http://schemas.microsoft.com/office/drawing/2014/main" id="{1161F80B-FCA9-AF05-62CD-E6F0AC038C50}"/>
              </a:ext>
            </a:extLst>
          </p:cNvPr>
          <p:cNvSpPr txBox="1">
            <a:spLocks/>
          </p:cNvSpPr>
          <p:nvPr/>
        </p:nvSpPr>
        <p:spPr>
          <a:xfrm>
            <a:off x="8931669"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da-DK" sz="4400" dirty="0">
                <a:solidFill>
                  <a:schemeClr val="bg1"/>
                </a:solidFill>
              </a:rPr>
              <a:t>25%</a:t>
            </a:r>
          </a:p>
        </p:txBody>
      </p:sp>
      <p:sp>
        <p:nvSpPr>
          <p:cNvPr id="23" name="Tekstfelt 22">
            <a:extLst>
              <a:ext uri="{FF2B5EF4-FFF2-40B4-BE49-F238E27FC236}">
                <a16:creationId xmlns:a16="http://schemas.microsoft.com/office/drawing/2014/main" id="{00B717B5-97B0-C801-30C4-F18A9F4EEF7D}"/>
              </a:ext>
            </a:extLst>
          </p:cNvPr>
          <p:cNvSpPr txBox="1"/>
          <p:nvPr/>
        </p:nvSpPr>
        <p:spPr>
          <a:xfrm>
            <a:off x="8397338" y="3931132"/>
            <a:ext cx="2564109" cy="338554"/>
          </a:xfrm>
          <a:prstGeom prst="rect">
            <a:avLst/>
          </a:prstGeom>
          <a:noFill/>
        </p:spPr>
        <p:txBody>
          <a:bodyPr wrap="square">
            <a:spAutoFit/>
          </a:bodyPr>
          <a:lstStyle/>
          <a:p>
            <a:pPr algn="ctr"/>
            <a:r>
              <a:rPr lang="da-DK" sz="1600" dirty="0">
                <a:solidFill>
                  <a:schemeClr val="bg1"/>
                </a:solidFill>
              </a:rPr>
              <a:t>København og Rudersdal</a:t>
            </a:r>
          </a:p>
        </p:txBody>
      </p:sp>
      <p:sp>
        <p:nvSpPr>
          <p:cNvPr id="9" name="Rektangel 8">
            <a:extLst>
              <a:ext uri="{FF2B5EF4-FFF2-40B4-BE49-F238E27FC236}">
                <a16:creationId xmlns:a16="http://schemas.microsoft.com/office/drawing/2014/main" id="{4397BD65-02F4-0D92-32B0-3CABD92D3DE1}"/>
              </a:ext>
            </a:extLst>
          </p:cNvPr>
          <p:cNvSpPr/>
          <p:nvPr/>
        </p:nvSpPr>
        <p:spPr>
          <a:xfrm>
            <a:off x="6096000" y="2704719"/>
            <a:ext cx="5265974" cy="199217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97B63EAE-B923-65A7-6B2E-9C234498A42F}"/>
              </a:ext>
            </a:extLst>
          </p:cNvPr>
          <p:cNvSpPr txBox="1"/>
          <p:nvPr/>
        </p:nvSpPr>
        <p:spPr>
          <a:xfrm>
            <a:off x="6183262" y="2844998"/>
            <a:ext cx="5276472" cy="338554"/>
          </a:xfrm>
          <a:prstGeom prst="rect">
            <a:avLst/>
          </a:prstGeom>
          <a:noFill/>
        </p:spPr>
        <p:txBody>
          <a:bodyPr wrap="square">
            <a:spAutoFit/>
          </a:bodyPr>
          <a:lstStyle/>
          <a:p>
            <a:pPr algn="ctr">
              <a:buClr>
                <a:srgbClr val="FC6B4F"/>
              </a:buClr>
            </a:pPr>
            <a:r>
              <a:rPr lang="da-DK" sz="1600" b="1" dirty="0">
                <a:solidFill>
                  <a:schemeClr val="bg1"/>
                </a:solidFill>
                <a:latin typeface="Arial" panose="020B0604020202020204" pitchFamily="34" charset="0"/>
                <a:cs typeface="Arial" panose="020B0604020202020204" pitchFamily="34" charset="0"/>
              </a:rPr>
              <a:t>KOMMUNER MED FÆRREST FRITIDSJOBBERE </a:t>
            </a:r>
          </a:p>
        </p:txBody>
      </p:sp>
      <p:sp>
        <p:nvSpPr>
          <p:cNvPr id="16" name="Titel 2">
            <a:extLst>
              <a:ext uri="{FF2B5EF4-FFF2-40B4-BE49-F238E27FC236}">
                <a16:creationId xmlns:a16="http://schemas.microsoft.com/office/drawing/2014/main" id="{4742E5B8-AE25-589F-C4A1-57CBA6488E97}"/>
              </a:ext>
            </a:extLst>
          </p:cNvPr>
          <p:cNvSpPr txBox="1">
            <a:spLocks/>
          </p:cNvSpPr>
          <p:nvPr/>
        </p:nvSpPr>
        <p:spPr>
          <a:xfrm>
            <a:off x="9605369" y="2926868"/>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da-DK" sz="4400" dirty="0">
                <a:solidFill>
                  <a:schemeClr val="bg1"/>
                </a:solidFill>
              </a:rPr>
              <a:t>25%</a:t>
            </a:r>
          </a:p>
        </p:txBody>
      </p:sp>
      <p:sp>
        <p:nvSpPr>
          <p:cNvPr id="18" name="Titel 2">
            <a:extLst>
              <a:ext uri="{FF2B5EF4-FFF2-40B4-BE49-F238E27FC236}">
                <a16:creationId xmlns:a16="http://schemas.microsoft.com/office/drawing/2014/main" id="{1657823E-EAC4-1480-E559-1D2A0306EC69}"/>
              </a:ext>
            </a:extLst>
          </p:cNvPr>
          <p:cNvSpPr txBox="1">
            <a:spLocks/>
          </p:cNvSpPr>
          <p:nvPr/>
        </p:nvSpPr>
        <p:spPr>
          <a:xfrm>
            <a:off x="7951908" y="2958794"/>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da-DK" sz="4400" dirty="0">
                <a:solidFill>
                  <a:schemeClr val="bg1"/>
                </a:solidFill>
              </a:rPr>
              <a:t>25%</a:t>
            </a:r>
          </a:p>
        </p:txBody>
      </p:sp>
      <p:sp>
        <p:nvSpPr>
          <p:cNvPr id="26" name="Titel 2">
            <a:extLst>
              <a:ext uri="{FF2B5EF4-FFF2-40B4-BE49-F238E27FC236}">
                <a16:creationId xmlns:a16="http://schemas.microsoft.com/office/drawing/2014/main" id="{4DE65DAB-1653-A23C-FBE0-E32E09982351}"/>
              </a:ext>
            </a:extLst>
          </p:cNvPr>
          <p:cNvSpPr txBox="1">
            <a:spLocks/>
          </p:cNvSpPr>
          <p:nvPr/>
        </p:nvSpPr>
        <p:spPr>
          <a:xfrm>
            <a:off x="6298447" y="2958794"/>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da-DK" sz="4400" dirty="0">
                <a:solidFill>
                  <a:schemeClr val="bg1"/>
                </a:solidFill>
              </a:rPr>
              <a:t>24%</a:t>
            </a:r>
          </a:p>
        </p:txBody>
      </p:sp>
      <p:sp>
        <p:nvSpPr>
          <p:cNvPr id="27" name="Tekstfelt 26">
            <a:extLst>
              <a:ext uri="{FF2B5EF4-FFF2-40B4-BE49-F238E27FC236}">
                <a16:creationId xmlns:a16="http://schemas.microsoft.com/office/drawing/2014/main" id="{05EB4EB0-651D-5998-5003-9700D7156961}"/>
              </a:ext>
            </a:extLst>
          </p:cNvPr>
          <p:cNvSpPr txBox="1"/>
          <p:nvPr/>
        </p:nvSpPr>
        <p:spPr>
          <a:xfrm>
            <a:off x="6263266" y="3933782"/>
            <a:ext cx="1400536" cy="338554"/>
          </a:xfrm>
          <a:prstGeom prst="rect">
            <a:avLst/>
          </a:prstGeom>
          <a:noFill/>
        </p:spPr>
        <p:txBody>
          <a:bodyPr wrap="square">
            <a:spAutoFit/>
          </a:bodyPr>
          <a:lstStyle/>
          <a:p>
            <a:pPr algn="ctr"/>
            <a:r>
              <a:rPr lang="da-DK" sz="1600" dirty="0">
                <a:solidFill>
                  <a:schemeClr val="bg1"/>
                </a:solidFill>
              </a:rPr>
              <a:t>Gentofte </a:t>
            </a:r>
          </a:p>
        </p:txBody>
      </p:sp>
      <p:sp>
        <p:nvSpPr>
          <p:cNvPr id="28" name="Tekstfelt 27">
            <a:extLst>
              <a:ext uri="{FF2B5EF4-FFF2-40B4-BE49-F238E27FC236}">
                <a16:creationId xmlns:a16="http://schemas.microsoft.com/office/drawing/2014/main" id="{3182DBA1-DEAF-556A-9553-84883CB92526}"/>
              </a:ext>
            </a:extLst>
          </p:cNvPr>
          <p:cNvSpPr txBox="1"/>
          <p:nvPr/>
        </p:nvSpPr>
        <p:spPr>
          <a:xfrm>
            <a:off x="7947184" y="3927132"/>
            <a:ext cx="1400536" cy="338554"/>
          </a:xfrm>
          <a:prstGeom prst="rect">
            <a:avLst/>
          </a:prstGeom>
          <a:noFill/>
        </p:spPr>
        <p:txBody>
          <a:bodyPr wrap="square">
            <a:spAutoFit/>
          </a:bodyPr>
          <a:lstStyle/>
          <a:p>
            <a:pPr algn="ctr"/>
            <a:r>
              <a:rPr lang="da-DK" sz="1600" dirty="0">
                <a:solidFill>
                  <a:schemeClr val="bg1"/>
                </a:solidFill>
              </a:rPr>
              <a:t>Frederiksberg</a:t>
            </a:r>
          </a:p>
        </p:txBody>
      </p:sp>
      <p:sp>
        <p:nvSpPr>
          <p:cNvPr id="29" name="Tekstfelt 28">
            <a:extLst>
              <a:ext uri="{FF2B5EF4-FFF2-40B4-BE49-F238E27FC236}">
                <a16:creationId xmlns:a16="http://schemas.microsoft.com/office/drawing/2014/main" id="{77840876-C54B-1421-D2A7-274905AAA6F8}"/>
              </a:ext>
            </a:extLst>
          </p:cNvPr>
          <p:cNvSpPr txBox="1"/>
          <p:nvPr/>
        </p:nvSpPr>
        <p:spPr>
          <a:xfrm>
            <a:off x="9570188" y="3916461"/>
            <a:ext cx="1400536" cy="584775"/>
          </a:xfrm>
          <a:prstGeom prst="rect">
            <a:avLst/>
          </a:prstGeom>
          <a:noFill/>
        </p:spPr>
        <p:txBody>
          <a:bodyPr wrap="square">
            <a:spAutoFit/>
          </a:bodyPr>
          <a:lstStyle/>
          <a:p>
            <a:pPr algn="ctr"/>
            <a:r>
              <a:rPr lang="da-DK" sz="1600" dirty="0">
                <a:solidFill>
                  <a:schemeClr val="bg1"/>
                </a:solidFill>
              </a:rPr>
              <a:t>Lyngby-Taarbæk</a:t>
            </a:r>
          </a:p>
        </p:txBody>
      </p:sp>
    </p:spTree>
    <p:extLst>
      <p:ext uri="{BB962C8B-B14F-4D97-AF65-F5344CB8AC3E}">
        <p14:creationId xmlns:p14="http://schemas.microsoft.com/office/powerpoint/2010/main" val="9046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177DAB2-E587-45E3-A703-BD3971088FC1}"/>
              </a:ext>
            </a:extLst>
          </p:cNvPr>
          <p:cNvSpPr>
            <a:spLocks noGrp="1"/>
          </p:cNvSpPr>
          <p:nvPr>
            <p:ph sz="quarter" idx="10"/>
          </p:nvPr>
        </p:nvSpPr>
        <p:spPr>
          <a:xfrm>
            <a:off x="7476268" y="1590211"/>
            <a:ext cx="4631740" cy="1702967"/>
          </a:xfrm>
        </p:spPr>
        <p:txBody>
          <a:bodyPr>
            <a:noAutofit/>
          </a:bodyPr>
          <a:lstStyle/>
          <a:p>
            <a:pPr marL="0" indent="0" algn="ctr">
              <a:lnSpc>
                <a:spcPct val="170000"/>
              </a:lnSpc>
              <a:spcBef>
                <a:spcPts val="0"/>
              </a:spcBef>
              <a:spcAft>
                <a:spcPts val="0"/>
              </a:spcAft>
              <a:buClr>
                <a:srgbClr val="FC6B4F"/>
              </a:buClr>
              <a:buNone/>
            </a:pPr>
            <a:r>
              <a:rPr lang="da-DK" sz="1800" dirty="0"/>
              <a:t>17-årige, som både går i skole og </a:t>
            </a:r>
            <a:br>
              <a:rPr lang="da-DK" sz="1800" dirty="0"/>
            </a:br>
            <a:r>
              <a:rPr lang="da-DK" sz="1800" dirty="0"/>
              <a:t>har fritidsjob, arbejder i gennemsnit </a:t>
            </a:r>
            <a:br>
              <a:rPr lang="da-DK" sz="1800" dirty="0"/>
            </a:br>
            <a:r>
              <a:rPr lang="da-DK" sz="1800" b="1" dirty="0">
                <a:solidFill>
                  <a:srgbClr val="FC6B4F"/>
                </a:solidFill>
                <a:latin typeface="Arial Black" panose="020B0604020202020204" pitchFamily="34" charset="0"/>
              </a:rPr>
              <a:t>9,9</a:t>
            </a:r>
            <a:r>
              <a:rPr lang="da-DK" sz="1800" b="1" dirty="0">
                <a:solidFill>
                  <a:srgbClr val="FC6B4F"/>
                </a:solidFill>
                <a:latin typeface="Arial Black" panose="020B0604020202020204" pitchFamily="34" charset="0"/>
                <a:cs typeface="Arial Black" panose="020B0604020202020204" pitchFamily="34" charset="0"/>
              </a:rPr>
              <a:t> TIMER OM UGEN</a:t>
            </a:r>
            <a:endParaRPr lang="da-DK" sz="1800" b="1" i="1" dirty="0">
              <a:latin typeface="Arial Black" panose="020B0604020202020204" pitchFamily="34" charset="0"/>
              <a:cs typeface="Arial Black" panose="020B0604020202020204" pitchFamily="34" charset="0"/>
            </a:endParaRPr>
          </a:p>
          <a:p>
            <a:pPr marL="0" indent="0" algn="ctr">
              <a:lnSpc>
                <a:spcPct val="170000"/>
              </a:lnSpc>
              <a:spcBef>
                <a:spcPts val="0"/>
              </a:spcBef>
              <a:spcAft>
                <a:spcPts val="0"/>
              </a:spcAft>
              <a:buClr>
                <a:srgbClr val="FC6B4F"/>
              </a:buClr>
              <a:buNone/>
            </a:pPr>
            <a:endParaRPr lang="da-DK" sz="1800" i="1" dirty="0"/>
          </a:p>
          <a:p>
            <a:pPr marL="0" indent="0" algn="ctr">
              <a:lnSpc>
                <a:spcPct val="170000"/>
              </a:lnSpc>
              <a:spcBef>
                <a:spcPts val="0"/>
              </a:spcBef>
              <a:spcAft>
                <a:spcPts val="0"/>
              </a:spcAft>
              <a:buClr>
                <a:srgbClr val="FC6B4F"/>
              </a:buClr>
              <a:buNone/>
            </a:pPr>
            <a:endParaRPr lang="da-DK" sz="1800" i="1" dirty="0"/>
          </a:p>
          <a:p>
            <a:pPr marL="0" indent="0" algn="ctr">
              <a:buNone/>
            </a:pPr>
            <a:endParaRPr lang="da-DK" sz="1800" dirty="0"/>
          </a:p>
        </p:txBody>
      </p:sp>
      <p:sp>
        <p:nvSpPr>
          <p:cNvPr id="4" name="TextBox 3">
            <a:extLst>
              <a:ext uri="{FF2B5EF4-FFF2-40B4-BE49-F238E27FC236}">
                <a16:creationId xmlns:a16="http://schemas.microsoft.com/office/drawing/2014/main" id="{3225B007-7D7C-4431-BDC8-FE16E28A851A}"/>
              </a:ext>
            </a:extLst>
          </p:cNvPr>
          <p:cNvSpPr txBox="1"/>
          <p:nvPr/>
        </p:nvSpPr>
        <p:spPr>
          <a:xfrm>
            <a:off x="-8425" y="7205134"/>
            <a:ext cx="3546390" cy="369332"/>
          </a:xfrm>
          <a:prstGeom prst="rect">
            <a:avLst/>
          </a:prstGeom>
          <a:noFill/>
        </p:spPr>
        <p:txBody>
          <a:bodyPr wrap="square" rtlCol="0">
            <a:spAutoFit/>
          </a:bodyPr>
          <a:lstStyle/>
          <a:p>
            <a:r>
              <a:rPr lang="da-DK" dirty="0">
                <a:solidFill>
                  <a:schemeClr val="bg1"/>
                </a:solidFill>
              </a:rPr>
              <a:t>Del 1. Status på fritidsjobbere</a:t>
            </a:r>
          </a:p>
        </p:txBody>
      </p:sp>
      <p:sp>
        <p:nvSpPr>
          <p:cNvPr id="5" name="Parallelogram 4">
            <a:extLst>
              <a:ext uri="{FF2B5EF4-FFF2-40B4-BE49-F238E27FC236}">
                <a16:creationId xmlns:a16="http://schemas.microsoft.com/office/drawing/2014/main" id="{A2FE14C9-63D8-54F4-3414-CEFF406C6E16}"/>
              </a:ext>
            </a:extLst>
          </p:cNvPr>
          <p:cNvSpPr/>
          <p:nvPr/>
        </p:nvSpPr>
        <p:spPr>
          <a:xfrm>
            <a:off x="656640" y="548653"/>
            <a:ext cx="58838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FBA3B53F-D1C7-1CB9-FC6E-F352BF1F985E}"/>
              </a:ext>
            </a:extLst>
          </p:cNvPr>
          <p:cNvSpPr txBox="1">
            <a:spLocks/>
          </p:cNvSpPr>
          <p:nvPr/>
        </p:nvSpPr>
        <p:spPr>
          <a:xfrm>
            <a:off x="838200" y="548653"/>
            <a:ext cx="78867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600" dirty="0">
                <a:solidFill>
                  <a:schemeClr val="bg1"/>
                </a:solidFill>
              </a:rPr>
              <a:t>HVAD SIGER DE UNGE SELV?</a:t>
            </a:r>
          </a:p>
        </p:txBody>
      </p:sp>
      <p:sp>
        <p:nvSpPr>
          <p:cNvPr id="8" name="Tekstfelt 7">
            <a:extLst>
              <a:ext uri="{FF2B5EF4-FFF2-40B4-BE49-F238E27FC236}">
                <a16:creationId xmlns:a16="http://schemas.microsoft.com/office/drawing/2014/main" id="{A1E1A820-E695-64BE-98E5-A576C98B4B3E}"/>
              </a:ext>
            </a:extLst>
          </p:cNvPr>
          <p:cNvSpPr txBox="1"/>
          <p:nvPr/>
        </p:nvSpPr>
        <p:spPr>
          <a:xfrm>
            <a:off x="688390" y="1638668"/>
            <a:ext cx="2753310" cy="1702967"/>
          </a:xfrm>
          <a:prstGeom prst="rect">
            <a:avLst/>
          </a:prstGeom>
          <a:noFill/>
        </p:spPr>
        <p:txBody>
          <a:bodyPr wrap="square">
            <a:spAutoFit/>
          </a:bodyPr>
          <a:lstStyle/>
          <a:p>
            <a:pPr marL="0" indent="0" algn="ctr">
              <a:lnSpc>
                <a:spcPct val="150000"/>
              </a:lnSpc>
              <a:spcBef>
                <a:spcPts val="0"/>
              </a:spcBef>
              <a:spcAft>
                <a:spcPts val="0"/>
              </a:spcAft>
              <a:buClr>
                <a:srgbClr val="FC6B4F"/>
              </a:buClr>
              <a:buNone/>
            </a:pPr>
            <a:r>
              <a:rPr lang="da-DK" sz="1800" b="1" dirty="0">
                <a:solidFill>
                  <a:srgbClr val="FC6B4F"/>
                </a:solidFill>
                <a:latin typeface="Arial Black" panose="020B0604020202020204" pitchFamily="34" charset="0"/>
                <a:cs typeface="Arial Black" panose="020B0604020202020204" pitchFamily="34" charset="0"/>
              </a:rPr>
              <a:t>1 UD AF </a:t>
            </a:r>
            <a:r>
              <a:rPr lang="da-DK" b="1" dirty="0">
                <a:solidFill>
                  <a:srgbClr val="FC6B4F"/>
                </a:solidFill>
                <a:latin typeface="Arial Black" panose="020B0604020202020204" pitchFamily="34" charset="0"/>
                <a:cs typeface="Arial Black" panose="020B0604020202020204" pitchFamily="34" charset="0"/>
              </a:rPr>
              <a:t>8</a:t>
            </a:r>
            <a:r>
              <a:rPr lang="da-DK" sz="1800" b="1" dirty="0">
                <a:solidFill>
                  <a:srgbClr val="FC6B4F"/>
                </a:solidFill>
                <a:latin typeface="Arial Black" panose="020B0604020202020204" pitchFamily="34" charset="0"/>
                <a:cs typeface="Arial Black" panose="020B0604020202020204" pitchFamily="34" charset="0"/>
              </a:rPr>
              <a:t> UNGE </a:t>
            </a:r>
            <a:br>
              <a:rPr lang="da-DK" sz="1800" dirty="0">
                <a:latin typeface="Arial" panose="020B0604020202020204" pitchFamily="34" charset="0"/>
                <a:cs typeface="Arial" panose="020B0604020202020204" pitchFamily="34" charset="0"/>
              </a:rPr>
            </a:br>
            <a:r>
              <a:rPr lang="da-DK" sz="1800" dirty="0">
                <a:latin typeface="Arial" panose="020B0604020202020204" pitchFamily="34" charset="0"/>
                <a:cs typeface="Arial" panose="020B0604020202020204" pitchFamily="34" charset="0"/>
              </a:rPr>
              <a:t>svarer ja til, at de føler sig </a:t>
            </a:r>
            <a:r>
              <a:rPr lang="da-DK" sz="1800" b="1" dirty="0">
                <a:latin typeface="Arial Black" panose="020B0604020202020204" pitchFamily="34" charset="0"/>
                <a:cs typeface="Arial Black" panose="020B0604020202020204" pitchFamily="34" charset="0"/>
              </a:rPr>
              <a:t>utrygge</a:t>
            </a:r>
            <a:r>
              <a:rPr lang="da-DK" sz="1800" dirty="0">
                <a:latin typeface="Arial" panose="020B0604020202020204" pitchFamily="34" charset="0"/>
                <a:cs typeface="Arial" panose="020B0604020202020204" pitchFamily="34" charset="0"/>
              </a:rPr>
              <a:t>, når de er på arbejde</a:t>
            </a:r>
          </a:p>
        </p:txBody>
      </p:sp>
      <p:sp>
        <p:nvSpPr>
          <p:cNvPr id="10" name="Tekstfelt 9">
            <a:extLst>
              <a:ext uri="{FF2B5EF4-FFF2-40B4-BE49-F238E27FC236}">
                <a16:creationId xmlns:a16="http://schemas.microsoft.com/office/drawing/2014/main" id="{7B66F3FF-AA59-D4EF-5586-46711E14A521}"/>
              </a:ext>
            </a:extLst>
          </p:cNvPr>
          <p:cNvSpPr txBox="1"/>
          <p:nvPr/>
        </p:nvSpPr>
        <p:spPr>
          <a:xfrm>
            <a:off x="4066961" y="1638668"/>
            <a:ext cx="2907678" cy="1702967"/>
          </a:xfrm>
          <a:prstGeom prst="rect">
            <a:avLst/>
          </a:prstGeom>
          <a:noFill/>
        </p:spPr>
        <p:txBody>
          <a:bodyPr wrap="square">
            <a:spAutoFit/>
          </a:bodyPr>
          <a:lstStyle/>
          <a:p>
            <a:pPr marL="0" indent="0" algn="ctr">
              <a:lnSpc>
                <a:spcPct val="150000"/>
              </a:lnSpc>
              <a:spcBef>
                <a:spcPts val="0"/>
              </a:spcBef>
              <a:spcAft>
                <a:spcPts val="0"/>
              </a:spcAft>
              <a:buClr>
                <a:srgbClr val="FC6B4F"/>
              </a:buClr>
              <a:buNone/>
            </a:pPr>
            <a:r>
              <a:rPr lang="da-DK" b="1" dirty="0">
                <a:solidFill>
                  <a:srgbClr val="FC6B4F"/>
                </a:solidFill>
                <a:latin typeface="Arial Black" panose="020B0604020202020204" pitchFamily="34" charset="0"/>
                <a:cs typeface="Arial Black" panose="020B0604020202020204" pitchFamily="34" charset="0"/>
              </a:rPr>
              <a:t>1 UD AF 7 UNGE </a:t>
            </a:r>
            <a:r>
              <a:rPr lang="da-DK" sz="1800" dirty="0">
                <a:latin typeface="Arial" panose="020B0604020202020204" pitchFamily="34" charset="0"/>
                <a:cs typeface="Arial" panose="020B0604020202020204" pitchFamily="34" charset="0"/>
              </a:rPr>
              <a:t>oplever, at de får </a:t>
            </a:r>
            <a:r>
              <a:rPr lang="da-DK" sz="1800" b="1" dirty="0">
                <a:latin typeface="Arial Black" panose="020B0604020202020204" pitchFamily="34" charset="0"/>
                <a:cs typeface="Arial Black" panose="020B0604020202020204" pitchFamily="34" charset="0"/>
              </a:rPr>
              <a:t>fysiske mén </a:t>
            </a:r>
            <a:r>
              <a:rPr lang="da-DK" sz="1800" dirty="0">
                <a:latin typeface="Arial" panose="020B0604020202020204" pitchFamily="34" charset="0"/>
                <a:cs typeface="Arial" panose="020B0604020202020204" pitchFamily="34" charset="0"/>
              </a:rPr>
              <a:t>af at være på arbejdet</a:t>
            </a:r>
          </a:p>
        </p:txBody>
      </p:sp>
      <p:sp>
        <p:nvSpPr>
          <p:cNvPr id="12" name="Tekstfelt 11">
            <a:extLst>
              <a:ext uri="{FF2B5EF4-FFF2-40B4-BE49-F238E27FC236}">
                <a16:creationId xmlns:a16="http://schemas.microsoft.com/office/drawing/2014/main" id="{00CADA20-32CC-2918-E36B-9EA032DD118B}"/>
              </a:ext>
            </a:extLst>
          </p:cNvPr>
          <p:cNvSpPr txBox="1"/>
          <p:nvPr/>
        </p:nvSpPr>
        <p:spPr>
          <a:xfrm>
            <a:off x="838200" y="4004966"/>
            <a:ext cx="2476500" cy="1702967"/>
          </a:xfrm>
          <a:prstGeom prst="rect">
            <a:avLst/>
          </a:prstGeom>
          <a:noFill/>
        </p:spPr>
        <p:txBody>
          <a:bodyPr wrap="square">
            <a:spAutoFit/>
          </a:bodyPr>
          <a:lstStyle/>
          <a:p>
            <a:pPr marL="0" indent="0" algn="ctr">
              <a:lnSpc>
                <a:spcPct val="150000"/>
              </a:lnSpc>
              <a:spcBef>
                <a:spcPts val="0"/>
              </a:spcBef>
              <a:spcAft>
                <a:spcPts val="0"/>
              </a:spcAft>
              <a:buClr>
                <a:srgbClr val="FC6B4F"/>
              </a:buClr>
              <a:buNone/>
            </a:pPr>
            <a:r>
              <a:rPr lang="da-DK" sz="1800" b="1" dirty="0">
                <a:solidFill>
                  <a:srgbClr val="FC6B4F"/>
                </a:solidFill>
                <a:latin typeface="Arial Black" panose="020B0604020202020204" pitchFamily="34" charset="0"/>
                <a:cs typeface="Arial Black" panose="020B0604020202020204" pitchFamily="34" charset="0"/>
              </a:rPr>
              <a:t>1 UD AF 4 UNGE</a:t>
            </a:r>
            <a:br>
              <a:rPr lang="da-DK" sz="1800" dirty="0">
                <a:latin typeface="Arial" panose="020B0604020202020204" pitchFamily="34" charset="0"/>
                <a:cs typeface="Arial" panose="020B0604020202020204" pitchFamily="34" charset="0"/>
              </a:rPr>
            </a:br>
            <a:r>
              <a:rPr lang="da-DK" sz="1800" dirty="0">
                <a:latin typeface="Arial" panose="020B0604020202020204" pitchFamily="34" charset="0"/>
                <a:cs typeface="Arial" panose="020B0604020202020204" pitchFamily="34" charset="0"/>
              </a:rPr>
              <a:t>siger, at de </a:t>
            </a:r>
            <a:r>
              <a:rPr lang="da-DK" sz="1800" b="1" dirty="0">
                <a:latin typeface="Arial Black" panose="020B0604020202020204" pitchFamily="34" charset="0"/>
                <a:cs typeface="Arial Black" panose="020B0604020202020204" pitchFamily="34" charset="0"/>
              </a:rPr>
              <a:t>løfter mere end tilladt</a:t>
            </a:r>
            <a:r>
              <a:rPr lang="da-DK" sz="1800" dirty="0">
                <a:latin typeface="Arial" panose="020B0604020202020204" pitchFamily="34" charset="0"/>
                <a:cs typeface="Arial" panose="020B0604020202020204" pitchFamily="34" charset="0"/>
              </a:rPr>
              <a:t>, når de er på arbejde </a:t>
            </a:r>
          </a:p>
        </p:txBody>
      </p:sp>
      <p:sp>
        <p:nvSpPr>
          <p:cNvPr id="14" name="Tekstfelt 13">
            <a:extLst>
              <a:ext uri="{FF2B5EF4-FFF2-40B4-BE49-F238E27FC236}">
                <a16:creationId xmlns:a16="http://schemas.microsoft.com/office/drawing/2014/main" id="{2344C977-9353-13F3-70A1-1FA84ED212B6}"/>
              </a:ext>
            </a:extLst>
          </p:cNvPr>
          <p:cNvSpPr txBox="1"/>
          <p:nvPr/>
        </p:nvSpPr>
        <p:spPr>
          <a:xfrm>
            <a:off x="4247506" y="4004966"/>
            <a:ext cx="2476500" cy="1711238"/>
          </a:xfrm>
          <a:prstGeom prst="rect">
            <a:avLst/>
          </a:prstGeom>
          <a:noFill/>
        </p:spPr>
        <p:txBody>
          <a:bodyPr wrap="square">
            <a:spAutoFit/>
          </a:bodyPr>
          <a:lstStyle/>
          <a:p>
            <a:pPr marL="0" indent="0" algn="ctr">
              <a:lnSpc>
                <a:spcPct val="150000"/>
              </a:lnSpc>
              <a:spcBef>
                <a:spcPts val="0"/>
              </a:spcBef>
              <a:spcAft>
                <a:spcPts val="0"/>
              </a:spcAft>
              <a:buClr>
                <a:srgbClr val="FC6B4F"/>
              </a:buClr>
              <a:buNone/>
            </a:pPr>
            <a:r>
              <a:rPr lang="da-DK" sz="1800" b="1" dirty="0">
                <a:solidFill>
                  <a:srgbClr val="FC6B4F"/>
                </a:solidFill>
                <a:latin typeface="Arial Black" panose="020B0604020202020204" pitchFamily="34" charset="0"/>
                <a:cs typeface="Arial Black" panose="020B0604020202020204" pitchFamily="34" charset="0"/>
              </a:rPr>
              <a:t>1 UD AF 14 UNGE</a:t>
            </a:r>
            <a:br>
              <a:rPr lang="da-DK" sz="1800" dirty="0">
                <a:latin typeface="Arial" panose="020B0604020202020204" pitchFamily="34" charset="0"/>
                <a:cs typeface="Arial" panose="020B0604020202020204" pitchFamily="34" charset="0"/>
              </a:rPr>
            </a:br>
            <a:r>
              <a:rPr lang="da-DK" sz="1800" dirty="0">
                <a:latin typeface="Arial" panose="020B0604020202020204" pitchFamily="34" charset="0"/>
                <a:cs typeface="Arial" panose="020B0604020202020204" pitchFamily="34" charset="0"/>
              </a:rPr>
              <a:t>har </a:t>
            </a:r>
            <a:r>
              <a:rPr lang="da-DK" sz="1800" b="1" dirty="0">
                <a:latin typeface="Arial Black" panose="020B0604020202020204" pitchFamily="34" charset="0"/>
                <a:cs typeface="Arial Black" panose="020B0604020202020204" pitchFamily="34" charset="0"/>
              </a:rPr>
              <a:t>ikke en ansættelses-</a:t>
            </a:r>
            <a:br>
              <a:rPr lang="da-DK" sz="1800" b="1" dirty="0">
                <a:latin typeface="Arial Black" panose="020B0604020202020204" pitchFamily="34" charset="0"/>
                <a:cs typeface="Arial Black" panose="020B0604020202020204" pitchFamily="34" charset="0"/>
              </a:rPr>
            </a:br>
            <a:r>
              <a:rPr lang="da-DK" sz="1800" b="1" dirty="0">
                <a:latin typeface="Arial Black" panose="020B0604020202020204" pitchFamily="34" charset="0"/>
                <a:cs typeface="Arial Black" panose="020B0604020202020204" pitchFamily="34" charset="0"/>
              </a:rPr>
              <a:t>kontrakt </a:t>
            </a:r>
          </a:p>
        </p:txBody>
      </p:sp>
      <p:sp>
        <p:nvSpPr>
          <p:cNvPr id="16" name="Tekstfelt 15">
            <a:extLst>
              <a:ext uri="{FF2B5EF4-FFF2-40B4-BE49-F238E27FC236}">
                <a16:creationId xmlns:a16="http://schemas.microsoft.com/office/drawing/2014/main" id="{56643D04-373C-1361-490B-E87786C53AB7}"/>
              </a:ext>
            </a:extLst>
          </p:cNvPr>
          <p:cNvSpPr txBox="1"/>
          <p:nvPr/>
        </p:nvSpPr>
        <p:spPr>
          <a:xfrm>
            <a:off x="396875" y="6124681"/>
            <a:ext cx="10191750" cy="307777"/>
          </a:xfrm>
          <a:prstGeom prst="rect">
            <a:avLst/>
          </a:prstGeom>
          <a:noFill/>
        </p:spPr>
        <p:txBody>
          <a:bodyPr wrap="square">
            <a:spAutoFit/>
          </a:bodyPr>
          <a:lstStyle/>
          <a:p>
            <a:pPr marL="201168" lvl="1" indent="0">
              <a:lnSpc>
                <a:spcPct val="100000"/>
              </a:lnSpc>
              <a:buClr>
                <a:schemeClr val="accent5"/>
              </a:buClr>
              <a:buNone/>
            </a:pPr>
            <a:r>
              <a:rPr lang="da-DK" sz="1400" dirty="0">
                <a:latin typeface="Arial" panose="020B0604020202020204" pitchFamily="34" charset="0"/>
                <a:cs typeface="Arial" panose="020B0604020202020204" pitchFamily="34" charset="0"/>
              </a:rPr>
              <a:t>Kilde: Jobpatruljen 2022. </a:t>
            </a:r>
          </a:p>
        </p:txBody>
      </p:sp>
      <p:sp>
        <p:nvSpPr>
          <p:cNvPr id="18" name="Tekstfelt 17">
            <a:extLst>
              <a:ext uri="{FF2B5EF4-FFF2-40B4-BE49-F238E27FC236}">
                <a16:creationId xmlns:a16="http://schemas.microsoft.com/office/drawing/2014/main" id="{BE1687E5-FB6A-8628-B62B-12C70900878C}"/>
              </a:ext>
            </a:extLst>
          </p:cNvPr>
          <p:cNvSpPr txBox="1"/>
          <p:nvPr/>
        </p:nvSpPr>
        <p:spPr>
          <a:xfrm>
            <a:off x="7885224" y="3928855"/>
            <a:ext cx="3780354" cy="1448089"/>
          </a:xfrm>
          <a:prstGeom prst="rect">
            <a:avLst/>
          </a:prstGeom>
          <a:noFill/>
        </p:spPr>
        <p:txBody>
          <a:bodyPr wrap="square">
            <a:spAutoFit/>
          </a:bodyPr>
          <a:lstStyle/>
          <a:p>
            <a:pPr marL="0" indent="0" algn="ctr">
              <a:lnSpc>
                <a:spcPct val="170000"/>
              </a:lnSpc>
              <a:spcBef>
                <a:spcPts val="0"/>
              </a:spcBef>
              <a:spcAft>
                <a:spcPts val="0"/>
              </a:spcAft>
              <a:buClr>
                <a:srgbClr val="FC6B4F"/>
              </a:buClr>
              <a:buNone/>
            </a:pPr>
            <a:r>
              <a:rPr lang="da-DK" sz="1800" dirty="0">
                <a:latin typeface="Arial" panose="020B0604020202020204" pitchFamily="34" charset="0"/>
                <a:cs typeface="Arial" panose="020B0604020202020204" pitchFamily="34" charset="0"/>
              </a:rPr>
              <a:t>13-årige, som både går i skole og har </a:t>
            </a:r>
            <a:r>
              <a:rPr lang="da-DK" dirty="0">
                <a:latin typeface="Arial" panose="020B0604020202020204" pitchFamily="34" charset="0"/>
                <a:cs typeface="Arial" panose="020B0604020202020204" pitchFamily="34" charset="0"/>
              </a:rPr>
              <a:t>fritidsjob, arbejder i gennemsnit</a:t>
            </a:r>
            <a:r>
              <a:rPr lang="da-DK" sz="1800" dirty="0">
                <a:latin typeface="Arial" panose="020B0604020202020204" pitchFamily="34" charset="0"/>
                <a:cs typeface="Arial" panose="020B0604020202020204" pitchFamily="34" charset="0"/>
              </a:rPr>
              <a:t> </a:t>
            </a:r>
            <a:r>
              <a:rPr lang="da-DK" sz="1800" b="1" dirty="0">
                <a:solidFill>
                  <a:srgbClr val="FC6B4F"/>
                </a:solidFill>
                <a:latin typeface="Arial Black" panose="020B0604020202020204" pitchFamily="34" charset="0"/>
                <a:cs typeface="Arial Black" panose="020B0604020202020204" pitchFamily="34" charset="0"/>
              </a:rPr>
              <a:t>3 TIMER OM UGEN</a:t>
            </a:r>
          </a:p>
        </p:txBody>
      </p:sp>
      <p:sp>
        <p:nvSpPr>
          <p:cNvPr id="20" name="Tekstfelt 19">
            <a:extLst>
              <a:ext uri="{FF2B5EF4-FFF2-40B4-BE49-F238E27FC236}">
                <a16:creationId xmlns:a16="http://schemas.microsoft.com/office/drawing/2014/main" id="{C95532FB-2C16-AA64-306C-42747575BE3E}"/>
              </a:ext>
            </a:extLst>
          </p:cNvPr>
          <p:cNvSpPr txBox="1"/>
          <p:nvPr/>
        </p:nvSpPr>
        <p:spPr>
          <a:xfrm>
            <a:off x="7476268" y="6024589"/>
            <a:ext cx="2397960" cy="407869"/>
          </a:xfrm>
          <a:prstGeom prst="rect">
            <a:avLst/>
          </a:prstGeom>
          <a:noFill/>
        </p:spPr>
        <p:txBody>
          <a:bodyPr wrap="square">
            <a:spAutoFit/>
          </a:bodyPr>
          <a:lstStyle/>
          <a:p>
            <a:pPr marL="0" indent="0">
              <a:lnSpc>
                <a:spcPct val="170000"/>
              </a:lnSpc>
              <a:spcBef>
                <a:spcPts val="0"/>
              </a:spcBef>
              <a:spcAft>
                <a:spcPts val="0"/>
              </a:spcAft>
              <a:buClr>
                <a:srgbClr val="FC6B4F"/>
              </a:buClr>
              <a:buNone/>
            </a:pPr>
            <a:r>
              <a:rPr lang="da-DK" sz="1400" dirty="0">
                <a:latin typeface="Arial" panose="020B0604020202020204" pitchFamily="34" charset="0"/>
                <a:cs typeface="Arial" panose="020B0604020202020204" pitchFamily="34" charset="0"/>
              </a:rPr>
              <a:t>Kilde: Danmarks Statistik.</a:t>
            </a:r>
          </a:p>
        </p:txBody>
      </p:sp>
      <p:cxnSp>
        <p:nvCxnSpPr>
          <p:cNvPr id="22" name="Lige forbindelse 21">
            <a:extLst>
              <a:ext uri="{FF2B5EF4-FFF2-40B4-BE49-F238E27FC236}">
                <a16:creationId xmlns:a16="http://schemas.microsoft.com/office/drawing/2014/main" id="{079577AC-10C4-D7F5-B41C-B4F467627480}"/>
              </a:ext>
            </a:extLst>
          </p:cNvPr>
          <p:cNvCxnSpPr/>
          <p:nvPr/>
        </p:nvCxnSpPr>
        <p:spPr>
          <a:xfrm>
            <a:off x="7553638" y="1553866"/>
            <a:ext cx="0" cy="4298233"/>
          </a:xfrm>
          <a:prstGeom prst="line">
            <a:avLst/>
          </a:prstGeom>
          <a:ln w="25400">
            <a:solidFill>
              <a:srgbClr val="85CF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9E74C48-A064-48BF-9F34-5B561D951605}"/>
              </a:ext>
            </a:extLst>
          </p:cNvPr>
          <p:cNvSpPr>
            <a:spLocks noGrp="1"/>
          </p:cNvSpPr>
          <p:nvPr>
            <p:ph sz="quarter" idx="10"/>
          </p:nvPr>
        </p:nvSpPr>
        <p:spPr>
          <a:xfrm>
            <a:off x="7625862" y="2110521"/>
            <a:ext cx="3909646" cy="3481387"/>
          </a:xfrm>
        </p:spPr>
        <p:txBody>
          <a:bodyPr>
            <a:noAutofit/>
          </a:bodyPr>
          <a:lstStyle/>
          <a:p>
            <a:pPr>
              <a:lnSpc>
                <a:spcPct val="150000"/>
              </a:lnSpc>
              <a:spcBef>
                <a:spcPts val="0"/>
              </a:spcBef>
            </a:pPr>
            <a:r>
              <a:rPr lang="da-DK" sz="1600" dirty="0">
                <a:hlinkClick r:id="rId4">
                  <a:extLst>
                    <a:ext uri="{A12FA001-AC4F-418D-AE19-62706E023703}">
                      <ahyp:hlinkClr xmlns:ahyp="http://schemas.microsoft.com/office/drawing/2018/hyperlinkcolor" val="tx"/>
                    </a:ext>
                  </a:extLst>
                </a:hlinkClick>
              </a:rPr>
              <a:t>Se filmen om NAPO</a:t>
            </a:r>
          </a:p>
          <a:p>
            <a:pPr>
              <a:lnSpc>
                <a:spcPct val="150000"/>
              </a:lnSpc>
              <a:spcBef>
                <a:spcPts val="0"/>
              </a:spcBef>
              <a:spcAft>
                <a:spcPts val="0"/>
              </a:spcAft>
            </a:pPr>
            <a:r>
              <a:rPr lang="da-DK" sz="1600" dirty="0">
                <a:hlinkClick r:id="rId5">
                  <a:extLst>
                    <a:ext uri="{A12FA001-AC4F-418D-AE19-62706E023703}">
                      <ahyp:hlinkClr xmlns:ahyp="http://schemas.microsoft.com/office/drawing/2018/hyperlinkcolor" val="tx"/>
                    </a:ext>
                  </a:extLst>
                </a:hlinkClick>
              </a:rPr>
              <a:t>Se filmen med stuntman Deni Jordan   </a:t>
            </a:r>
          </a:p>
          <a:p>
            <a:pPr>
              <a:lnSpc>
                <a:spcPct val="150000"/>
              </a:lnSpc>
              <a:spcBef>
                <a:spcPts val="0"/>
              </a:spcBef>
              <a:spcAft>
                <a:spcPts val="0"/>
              </a:spcAft>
            </a:pPr>
            <a:r>
              <a:rPr lang="da-DK" sz="1600" dirty="0">
                <a:hlinkClick r:id="rId6">
                  <a:extLst>
                    <a:ext uri="{A12FA001-AC4F-418D-AE19-62706E023703}">
                      <ahyp:hlinkClr xmlns:ahyp="http://schemas.microsoft.com/office/drawing/2018/hyperlinkcolor" val="tx"/>
                    </a:ext>
                  </a:extLst>
                </a:hlinkClick>
              </a:rPr>
              <a:t>Se filmen om den jaloux kæreste</a:t>
            </a:r>
            <a:endParaRPr lang="da-DK" sz="1600" dirty="0"/>
          </a:p>
          <a:p>
            <a:pPr>
              <a:lnSpc>
                <a:spcPct val="150000"/>
              </a:lnSpc>
              <a:spcBef>
                <a:spcPts val="0"/>
              </a:spcBef>
              <a:spcAft>
                <a:spcPts val="0"/>
              </a:spcAft>
            </a:pPr>
            <a:r>
              <a:rPr lang="da-DK" sz="1600" dirty="0">
                <a:hlinkClick r:id="rId7">
                  <a:extLst>
                    <a:ext uri="{A12FA001-AC4F-418D-AE19-62706E023703}">
                      <ahyp:hlinkClr xmlns:ahyp="http://schemas.microsoft.com/office/drawing/2018/hyperlinkcolor" val="tx"/>
                    </a:ext>
                  </a:extLst>
                </a:hlinkClick>
              </a:rPr>
              <a:t>Se filmen hvor videohilsen ender i tragisk ulykke </a:t>
            </a:r>
            <a:endParaRPr lang="da-DK" sz="1600" dirty="0"/>
          </a:p>
          <a:p>
            <a:pPr>
              <a:lnSpc>
                <a:spcPct val="150000"/>
              </a:lnSpc>
              <a:spcBef>
                <a:spcPts val="0"/>
              </a:spcBef>
              <a:spcAft>
                <a:spcPts val="0"/>
              </a:spcAft>
            </a:pPr>
            <a:r>
              <a:rPr lang="da-DK" sz="1600" u="sng" dirty="0">
                <a:hlinkClick r:id="rId8">
                  <a:extLst>
                    <a:ext uri="{A12FA001-AC4F-418D-AE19-62706E023703}">
                      <ahyp:hlinkClr xmlns:ahyp="http://schemas.microsoft.com/office/drawing/2018/hyperlinkcolor" val="tx"/>
                    </a:ext>
                  </a:extLst>
                </a:hlinkClick>
              </a:rPr>
              <a:t>Se filmen med den unge pige, som er nyansat på et teater</a:t>
            </a:r>
            <a:endParaRPr lang="da-DK" sz="1600" u="sng" dirty="0"/>
          </a:p>
        </p:txBody>
      </p:sp>
      <p:pic>
        <p:nvPicPr>
          <p:cNvPr id="4" name="Onlinemedier 3" title="Napo in... On the road to safety">
            <a:hlinkClick r:id="" action="ppaction://media"/>
            <a:extLst>
              <a:ext uri="{FF2B5EF4-FFF2-40B4-BE49-F238E27FC236}">
                <a16:creationId xmlns:a16="http://schemas.microsoft.com/office/drawing/2014/main" id="{43BFB5D9-F5A0-4C31-B1F3-0C98428D6D5D}"/>
              </a:ext>
            </a:extLst>
          </p:cNvPr>
          <p:cNvPicPr>
            <a:picLocks noRot="1" noChangeAspect="1"/>
          </p:cNvPicPr>
          <p:nvPr>
            <a:videoFile r:link="rId1"/>
          </p:nvPr>
        </p:nvPicPr>
        <p:blipFill>
          <a:blip r:embed="rId9"/>
          <a:stretch>
            <a:fillRect/>
          </a:stretch>
        </p:blipFill>
        <p:spPr>
          <a:xfrm>
            <a:off x="838200" y="1914525"/>
            <a:ext cx="6537570" cy="3677383"/>
          </a:xfrm>
          <a:prstGeom prst="rect">
            <a:avLst/>
          </a:prstGeom>
        </p:spPr>
      </p:pic>
      <p:pic>
        <p:nvPicPr>
          <p:cNvPr id="5" name="Picture 1" descr="Napo">
            <a:extLst>
              <a:ext uri="{FF2B5EF4-FFF2-40B4-BE49-F238E27FC236}">
                <a16:creationId xmlns:a16="http://schemas.microsoft.com/office/drawing/2014/main" id="{7B81FBD2-D056-43E1-A26D-66FBD9B030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21187" y="2143125"/>
            <a:ext cx="1299337" cy="19402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FAABDC-B0FA-481F-AC89-BA5FBFA11E5D}"/>
              </a:ext>
            </a:extLst>
          </p:cNvPr>
          <p:cNvSpPr txBox="1"/>
          <p:nvPr/>
        </p:nvSpPr>
        <p:spPr>
          <a:xfrm>
            <a:off x="210065" y="6468534"/>
            <a:ext cx="3546390" cy="369332"/>
          </a:xfrm>
          <a:prstGeom prst="rect">
            <a:avLst/>
          </a:prstGeom>
          <a:noFill/>
        </p:spPr>
        <p:txBody>
          <a:bodyPr wrap="square" rtlCol="0">
            <a:spAutoFit/>
          </a:bodyPr>
          <a:lstStyle/>
          <a:p>
            <a:r>
              <a:rPr lang="da-DK" dirty="0">
                <a:solidFill>
                  <a:schemeClr val="bg1"/>
                </a:solidFill>
              </a:rPr>
              <a:t>Del 2. Video-oplæg</a:t>
            </a:r>
          </a:p>
        </p:txBody>
      </p:sp>
      <p:sp>
        <p:nvSpPr>
          <p:cNvPr id="7" name="Parallelogram 6">
            <a:extLst>
              <a:ext uri="{FF2B5EF4-FFF2-40B4-BE49-F238E27FC236}">
                <a16:creationId xmlns:a16="http://schemas.microsoft.com/office/drawing/2014/main" id="{3D7717A3-2763-86C7-18D6-CFC0D5C1B800}"/>
              </a:ext>
            </a:extLst>
          </p:cNvPr>
          <p:cNvSpPr/>
          <p:nvPr/>
        </p:nvSpPr>
        <p:spPr>
          <a:xfrm>
            <a:off x="656640" y="548653"/>
            <a:ext cx="3369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2">
            <a:extLst>
              <a:ext uri="{FF2B5EF4-FFF2-40B4-BE49-F238E27FC236}">
                <a16:creationId xmlns:a16="http://schemas.microsoft.com/office/drawing/2014/main" id="{45116F34-62F4-8916-44BE-75ABB35F81AF}"/>
              </a:ext>
            </a:extLst>
          </p:cNvPr>
          <p:cNvSpPr txBox="1">
            <a:spLocks/>
          </p:cNvSpPr>
          <p:nvPr/>
        </p:nvSpPr>
        <p:spPr>
          <a:xfrm>
            <a:off x="838200" y="548653"/>
            <a:ext cx="61468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VIDEO-OPLÆG</a:t>
            </a:r>
          </a:p>
        </p:txBody>
      </p:sp>
      <p:sp>
        <p:nvSpPr>
          <p:cNvPr id="3" name="Parallelogram 2">
            <a:extLst>
              <a:ext uri="{FF2B5EF4-FFF2-40B4-BE49-F238E27FC236}">
                <a16:creationId xmlns:a16="http://schemas.microsoft.com/office/drawing/2014/main" id="{5EB2B097-2FB4-0647-DF0D-52A590CB82B4}"/>
              </a:ext>
            </a:extLst>
          </p:cNvPr>
          <p:cNvSpPr/>
          <p:nvPr/>
        </p:nvSpPr>
        <p:spPr>
          <a:xfrm>
            <a:off x="3916172"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Undertitel 2">
            <a:extLst>
              <a:ext uri="{FF2B5EF4-FFF2-40B4-BE49-F238E27FC236}">
                <a16:creationId xmlns:a16="http://schemas.microsoft.com/office/drawing/2014/main" id="{0BC2ACFA-F9D3-999D-F173-1A9E80472F38}"/>
              </a:ext>
            </a:extLst>
          </p:cNvPr>
          <p:cNvSpPr txBox="1">
            <a:spLocks/>
          </p:cNvSpPr>
          <p:nvPr/>
        </p:nvSpPr>
        <p:spPr>
          <a:xfrm>
            <a:off x="3996459"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2</a:t>
            </a:r>
          </a:p>
        </p:txBody>
      </p:sp>
    </p:spTree>
    <p:extLst>
      <p:ext uri="{BB962C8B-B14F-4D97-AF65-F5344CB8AC3E}">
        <p14:creationId xmlns:p14="http://schemas.microsoft.com/office/powerpoint/2010/main" val="220263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E222BCD-6BCA-0B47-1DA2-148C525C489D}"/>
              </a:ext>
            </a:extLst>
          </p:cNvPr>
          <p:cNvSpPr/>
          <p:nvPr/>
        </p:nvSpPr>
        <p:spPr>
          <a:xfrm>
            <a:off x="10045700" y="5605780"/>
            <a:ext cx="2146300" cy="107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A701AA5C-05B0-D8AC-1DC7-2C957E632FF7}"/>
              </a:ext>
            </a:extLst>
          </p:cNvPr>
          <p:cNvPicPr>
            <a:picLocks noChangeAspect="1"/>
          </p:cNvPicPr>
          <p:nvPr/>
        </p:nvPicPr>
        <p:blipFill rotWithShape="1">
          <a:blip r:embed="rId3"/>
          <a:srcRect l="7123" r="31097" b="6953"/>
          <a:stretch/>
        </p:blipFill>
        <p:spPr>
          <a:xfrm>
            <a:off x="7819139" y="1529080"/>
            <a:ext cx="4350206" cy="4354081"/>
          </a:xfrm>
          <a:prstGeom prst="rect">
            <a:avLst/>
          </a:prstGeom>
        </p:spPr>
      </p:pic>
      <p:sp>
        <p:nvSpPr>
          <p:cNvPr id="2" name="Pladsholder til indhold 1">
            <a:extLst>
              <a:ext uri="{FF2B5EF4-FFF2-40B4-BE49-F238E27FC236}">
                <a16:creationId xmlns:a16="http://schemas.microsoft.com/office/drawing/2014/main" id="{6A104AFB-2D72-418C-A687-D313DE1091B2}"/>
              </a:ext>
            </a:extLst>
          </p:cNvPr>
          <p:cNvSpPr>
            <a:spLocks noGrp="1"/>
          </p:cNvSpPr>
          <p:nvPr>
            <p:ph sz="quarter" idx="10"/>
          </p:nvPr>
        </p:nvSpPr>
        <p:spPr>
          <a:xfrm>
            <a:off x="656640" y="1529080"/>
            <a:ext cx="6512256" cy="3987800"/>
          </a:xfrm>
        </p:spPr>
        <p:txBody>
          <a:bodyPr>
            <a:noAutofit/>
          </a:bodyPr>
          <a:lstStyle/>
          <a:p>
            <a:pPr>
              <a:lnSpc>
                <a:spcPct val="150000"/>
              </a:lnSpc>
              <a:spcBef>
                <a:spcPts val="0"/>
              </a:spcBef>
              <a:buClr>
                <a:srgbClr val="FC6B4F"/>
              </a:buClr>
            </a:pPr>
            <a:r>
              <a:rPr lang="da-DK" sz="2000" dirty="0"/>
              <a:t>Historier fra det virkelige liv fra sommeren 2018. </a:t>
            </a:r>
            <a:endParaRPr lang="da-DK" sz="2000" i="1" dirty="0"/>
          </a:p>
          <a:p>
            <a:pPr>
              <a:lnSpc>
                <a:spcPct val="150000"/>
              </a:lnSpc>
              <a:spcBef>
                <a:spcPts val="0"/>
              </a:spcBef>
              <a:spcAft>
                <a:spcPts val="0"/>
              </a:spcAft>
              <a:buClr>
                <a:srgbClr val="FC6B4F"/>
              </a:buClr>
            </a:pPr>
            <a:r>
              <a:rPr lang="da-DK" sz="2000" dirty="0"/>
              <a:t>Hændelserne er beskrevet, som om det kunne være en af jer, der kom ud for dem. </a:t>
            </a:r>
          </a:p>
          <a:p>
            <a:pPr>
              <a:lnSpc>
                <a:spcPct val="150000"/>
              </a:lnSpc>
              <a:spcBef>
                <a:spcPts val="0"/>
              </a:spcBef>
              <a:spcAft>
                <a:spcPts val="0"/>
              </a:spcAft>
              <a:buClr>
                <a:srgbClr val="FC6B4F"/>
              </a:buClr>
            </a:pPr>
            <a:r>
              <a:rPr lang="da-DK" sz="2000" dirty="0"/>
              <a:t>Fortæl hvordan DU/I ville reagere, hvis det var dig/jer. </a:t>
            </a:r>
          </a:p>
          <a:p>
            <a:pPr>
              <a:lnSpc>
                <a:spcPct val="150000"/>
              </a:lnSpc>
              <a:spcBef>
                <a:spcPts val="0"/>
              </a:spcBef>
              <a:spcAft>
                <a:spcPts val="0"/>
              </a:spcAft>
              <a:buClr>
                <a:srgbClr val="FC6B4F"/>
              </a:buClr>
            </a:pPr>
            <a:r>
              <a:rPr lang="da-DK" sz="2000" dirty="0"/>
              <a:t>Jeres lærer hjælper med bonus info og korrekte svar, som I skal bruge til at vinde </a:t>
            </a:r>
            <a:r>
              <a:rPr lang="da-DK" sz="2000" dirty="0" err="1"/>
              <a:t>Kahooten</a:t>
            </a:r>
            <a:r>
              <a:rPr lang="da-DK" sz="2000" dirty="0"/>
              <a:t> bagefter. </a:t>
            </a:r>
          </a:p>
          <a:p>
            <a:pPr marL="0" indent="0">
              <a:spcBef>
                <a:spcPts val="0"/>
              </a:spcBef>
              <a:spcAft>
                <a:spcPts val="0"/>
              </a:spcAft>
              <a:buClr>
                <a:srgbClr val="FC6B4F"/>
              </a:buClr>
              <a:buNone/>
            </a:pPr>
            <a:endParaRPr lang="da-DK" dirty="0"/>
          </a:p>
          <a:p>
            <a:pPr marL="201168" lvl="1" indent="0">
              <a:lnSpc>
                <a:spcPct val="80000"/>
              </a:lnSpc>
              <a:spcAft>
                <a:spcPts val="0"/>
              </a:spcAft>
              <a:buClr>
                <a:srgbClr val="FC6B4F"/>
              </a:buClr>
              <a:buNone/>
            </a:pPr>
            <a:r>
              <a:rPr lang="da-DK" sz="1400" dirty="0"/>
              <a:t>Kilde: Jobpatruljen 2018.</a:t>
            </a:r>
          </a:p>
        </p:txBody>
      </p:sp>
      <p:sp>
        <p:nvSpPr>
          <p:cNvPr id="4" name="TextBox 3">
            <a:extLst>
              <a:ext uri="{FF2B5EF4-FFF2-40B4-BE49-F238E27FC236}">
                <a16:creationId xmlns:a16="http://schemas.microsoft.com/office/drawing/2014/main" id="{2F1446DE-838F-42A7-A94A-398EACFD66A2}"/>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5" name="Parallelogram 4">
            <a:extLst>
              <a:ext uri="{FF2B5EF4-FFF2-40B4-BE49-F238E27FC236}">
                <a16:creationId xmlns:a16="http://schemas.microsoft.com/office/drawing/2014/main" id="{2F628D67-0B84-3A66-CF0C-39045B3FED12}"/>
              </a:ext>
            </a:extLst>
          </p:cNvPr>
          <p:cNvSpPr/>
          <p:nvPr/>
        </p:nvSpPr>
        <p:spPr>
          <a:xfrm>
            <a:off x="656640" y="548653"/>
            <a:ext cx="7687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DD1AAF00-B9D4-486C-629D-347180A3FCF7}"/>
              </a:ext>
            </a:extLst>
          </p:cNvPr>
          <p:cNvSpPr txBox="1">
            <a:spLocks/>
          </p:cNvSpPr>
          <p:nvPr/>
        </p:nvSpPr>
        <p:spPr>
          <a:xfrm>
            <a:off x="838200" y="548653"/>
            <a:ext cx="78613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EKSEMPLER FRA DET VIRKELIG LIV</a:t>
            </a:r>
          </a:p>
        </p:txBody>
      </p:sp>
      <p:sp>
        <p:nvSpPr>
          <p:cNvPr id="3" name="Parallelogram 2">
            <a:extLst>
              <a:ext uri="{FF2B5EF4-FFF2-40B4-BE49-F238E27FC236}">
                <a16:creationId xmlns:a16="http://schemas.microsoft.com/office/drawing/2014/main" id="{0D17BDFD-CDE5-DF19-C043-E094173F7879}"/>
              </a:ext>
            </a:extLst>
          </p:cNvPr>
          <p:cNvSpPr/>
          <p:nvPr/>
        </p:nvSpPr>
        <p:spPr>
          <a:xfrm>
            <a:off x="8243141"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Undertitel 2">
            <a:extLst>
              <a:ext uri="{FF2B5EF4-FFF2-40B4-BE49-F238E27FC236}">
                <a16:creationId xmlns:a16="http://schemas.microsoft.com/office/drawing/2014/main" id="{FA7B1E7C-3D4E-B98A-056C-82C6DDE1FCB0}"/>
              </a:ext>
            </a:extLst>
          </p:cNvPr>
          <p:cNvSpPr txBox="1">
            <a:spLocks/>
          </p:cNvSpPr>
          <p:nvPr/>
        </p:nvSpPr>
        <p:spPr>
          <a:xfrm>
            <a:off x="8323428"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404920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a:xfrm>
            <a:off x="656640" y="2179458"/>
            <a:ext cx="8068260" cy="3987800"/>
          </a:xfrm>
        </p:spPr>
        <p:txBody>
          <a:bodyPr>
            <a:normAutofit/>
          </a:bodyPr>
          <a:lstStyle/>
          <a:p>
            <a:pPr>
              <a:buClr>
                <a:srgbClr val="FC6B4F"/>
              </a:buClr>
            </a:pPr>
            <a:r>
              <a:rPr lang="da-DK" sz="2000" dirty="0"/>
              <a:t>Du er 16 år, er lige blevet ansat og har fået instruktion i at betjene kassen og kassereglementet, så du kan sidde i kassen. </a:t>
            </a:r>
          </a:p>
          <a:p>
            <a:pPr>
              <a:lnSpc>
                <a:spcPct val="100000"/>
              </a:lnSpc>
              <a:buClr>
                <a:srgbClr val="FC6B4F"/>
              </a:buClr>
            </a:pPr>
            <a:r>
              <a:rPr lang="da-DK" sz="2000" dirty="0"/>
              <a:t>Der kommer en røver ind på tankstationen. Han råber, at du skal give ham hele kassen. </a:t>
            </a:r>
          </a:p>
          <a:p>
            <a:pPr>
              <a:buClr>
                <a:srgbClr val="FC6B4F"/>
              </a:buClr>
            </a:pPr>
            <a:r>
              <a:rPr lang="da-DK" sz="2000" dirty="0"/>
              <a:t>Hvad gør du?</a:t>
            </a:r>
          </a:p>
        </p:txBody>
      </p:sp>
      <p:sp>
        <p:nvSpPr>
          <p:cNvPr id="5" name="TextBox 3">
            <a:extLst>
              <a:ext uri="{FF2B5EF4-FFF2-40B4-BE49-F238E27FC236}">
                <a16:creationId xmlns:a16="http://schemas.microsoft.com/office/drawing/2014/main" id="{F099283C-67EA-435B-9950-497FF7663EE4}"/>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13BA617D-5E93-BB2A-424B-F4569347AE5D}"/>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F3F2B255-3E9F-A19E-A655-E42857FCF586}"/>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(1)</a:t>
            </a:r>
          </a:p>
        </p:txBody>
      </p:sp>
    </p:spTree>
    <p:extLst>
      <p:ext uri="{BB962C8B-B14F-4D97-AF65-F5344CB8AC3E}">
        <p14:creationId xmlns:p14="http://schemas.microsoft.com/office/powerpoint/2010/main" val="175914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10"/>
          </p:nvPr>
        </p:nvSpPr>
        <p:spPr>
          <a:xfrm>
            <a:off x="656640" y="2273506"/>
            <a:ext cx="8068260" cy="2514393"/>
          </a:xfrm>
        </p:spPr>
        <p:txBody>
          <a:bodyPr>
            <a:normAutofit/>
          </a:bodyPr>
          <a:lstStyle/>
          <a:p>
            <a:pPr>
              <a:lnSpc>
                <a:spcPct val="100000"/>
              </a:lnSpc>
              <a:buClr>
                <a:srgbClr val="FC6B4F"/>
              </a:buClr>
            </a:pPr>
            <a:r>
              <a:rPr lang="da-DK" sz="2000" dirty="0"/>
              <a:t>Din chef vil have dig til at rydde op ude i bagbutikken, hvor der står en masse varer, der skal løftes rundt på. </a:t>
            </a:r>
          </a:p>
          <a:p>
            <a:pPr>
              <a:buClr>
                <a:srgbClr val="FC6B4F"/>
              </a:buClr>
            </a:pPr>
            <a:r>
              <a:rPr lang="da-DK" sz="2000" dirty="0"/>
              <a:t>Nogle af kasserne er stablet op svarende til din højde, og nogle af dem er store og sikkert også tunge…</a:t>
            </a:r>
          </a:p>
          <a:p>
            <a:pPr>
              <a:buClr>
                <a:srgbClr val="FC6B4F"/>
              </a:buClr>
            </a:pPr>
            <a:r>
              <a:rPr lang="da-DK" sz="2000" dirty="0"/>
              <a:t>Hvad gør du?</a:t>
            </a:r>
          </a:p>
        </p:txBody>
      </p:sp>
      <p:sp>
        <p:nvSpPr>
          <p:cNvPr id="6" name="TextBox 3">
            <a:extLst>
              <a:ext uri="{FF2B5EF4-FFF2-40B4-BE49-F238E27FC236}">
                <a16:creationId xmlns:a16="http://schemas.microsoft.com/office/drawing/2014/main" id="{12AFA658-F6C1-47AC-B789-E2A43AE5D7FD}"/>
              </a:ext>
            </a:extLst>
          </p:cNvPr>
          <p:cNvSpPr txBox="1"/>
          <p:nvPr/>
        </p:nvSpPr>
        <p:spPr>
          <a:xfrm>
            <a:off x="210065" y="6497824"/>
            <a:ext cx="3546390" cy="369332"/>
          </a:xfrm>
          <a:prstGeom prst="rect">
            <a:avLst/>
          </a:prstGeom>
          <a:noFill/>
        </p:spPr>
        <p:txBody>
          <a:bodyPr wrap="square" rtlCol="0">
            <a:spAutoFit/>
          </a:bodyPr>
          <a:lstStyle/>
          <a:p>
            <a:r>
              <a:rPr lang="da-DK" dirty="0">
                <a:solidFill>
                  <a:schemeClr val="bg1"/>
                </a:solidFill>
              </a:rPr>
              <a:t>Del 3. Eksempler fra det virkelige liv </a:t>
            </a:r>
          </a:p>
        </p:txBody>
      </p:sp>
      <p:sp>
        <p:nvSpPr>
          <p:cNvPr id="4" name="Parallelogram 3">
            <a:extLst>
              <a:ext uri="{FF2B5EF4-FFF2-40B4-BE49-F238E27FC236}">
                <a16:creationId xmlns:a16="http://schemas.microsoft.com/office/drawing/2014/main" id="{4DF5B470-992E-E1BF-3D6C-DB6417D6A634}"/>
              </a:ext>
            </a:extLst>
          </p:cNvPr>
          <p:cNvSpPr/>
          <p:nvPr/>
        </p:nvSpPr>
        <p:spPr>
          <a:xfrm>
            <a:off x="656640" y="548653"/>
            <a:ext cx="8068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108CC4AB-068F-2B8A-9A23-C985E445E27B}"/>
              </a:ext>
            </a:extLst>
          </p:cNvPr>
          <p:cNvSpPr txBox="1">
            <a:spLocks/>
          </p:cNvSpPr>
          <p:nvPr/>
        </p:nvSpPr>
        <p:spPr>
          <a:xfrm>
            <a:off x="838200" y="548653"/>
            <a:ext cx="8534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EKSEMPEL FRA DET VIRKELIG LIV (2)</a:t>
            </a:r>
          </a:p>
        </p:txBody>
      </p:sp>
    </p:spTree>
    <p:extLst>
      <p:ext uri="{BB962C8B-B14F-4D97-AF65-F5344CB8AC3E}">
        <p14:creationId xmlns:p14="http://schemas.microsoft.com/office/powerpoint/2010/main" val="29466591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3735</Words>
  <Application>Microsoft Office PowerPoint</Application>
  <PresentationFormat>Widescreen</PresentationFormat>
  <Paragraphs>395</Paragraphs>
  <Slides>36</Slides>
  <Notes>34</Notes>
  <HiddenSlides>0</HiddenSlides>
  <MMClips>1</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36</vt:i4>
      </vt:variant>
    </vt:vector>
  </HeadingPairs>
  <TitlesOfParts>
    <vt:vector size="40" baseType="lpstr">
      <vt:lpstr>Arial</vt:lpstr>
      <vt:lpstr>Arial Black</vt:lpstr>
      <vt:lpstr>Calibri</vt:lpstr>
      <vt:lpstr>Office-tema</vt:lpstr>
      <vt:lpstr>PowerPoint-præsentation</vt:lpstr>
      <vt:lpstr>OVERBLIK</vt:lpstr>
      <vt:lpstr>STATUS PÅ FRITIDSJOBBERE</vt:lpstr>
      <vt:lpstr>42%</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4. Hvad er arbejdsmiljø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Hvad må børn og unge arbejde med?</vt:lpstr>
      <vt:lpstr>Hvad må børn og unge arbejde med?</vt:lpstr>
      <vt:lpstr>Unge, som ikke er omfattet af undervisningspligten </vt:lpstr>
      <vt:lpstr>Hvad må børn og unge ikke arbejde med?</vt:lpstr>
      <vt:lpstr>Regler for unges arbejdstid</vt:lpstr>
      <vt:lpstr>Regler for unges arbejdstid</vt:lpstr>
      <vt:lpstr>Pauser og hviletid</vt:lpstr>
      <vt:lpstr>Pauser og hviletid</vt:lpstr>
      <vt:lpstr>6. Og så til KAHOOT´en</vt:lpstr>
      <vt:lpstr>Til slut en række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Frix Rode</dc:creator>
  <cp:lastModifiedBy>Sarah Marie Jäpelt</cp:lastModifiedBy>
  <cp:revision>11</cp:revision>
  <dcterms:created xsi:type="dcterms:W3CDTF">2022-11-01T12:42:16Z</dcterms:created>
  <dcterms:modified xsi:type="dcterms:W3CDTF">2023-05-22T11:03:00Z</dcterms:modified>
</cp:coreProperties>
</file>