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4"/>
  </p:notesMasterIdLst>
  <p:sldIdLst>
    <p:sldId id="256" r:id="rId5"/>
    <p:sldId id="257" r:id="rId6"/>
    <p:sldId id="334" r:id="rId7"/>
    <p:sldId id="319" r:id="rId8"/>
    <p:sldId id="274" r:id="rId9"/>
    <p:sldId id="316" r:id="rId10"/>
    <p:sldId id="335" r:id="rId11"/>
    <p:sldId id="317" r:id="rId12"/>
    <p:sldId id="336" r:id="rId13"/>
    <p:sldId id="285" r:id="rId14"/>
    <p:sldId id="286" r:id="rId15"/>
    <p:sldId id="289" r:id="rId16"/>
    <p:sldId id="290" r:id="rId17"/>
    <p:sldId id="292" r:id="rId18"/>
    <p:sldId id="337" r:id="rId19"/>
    <p:sldId id="300" r:id="rId20"/>
    <p:sldId id="331" r:id="rId21"/>
    <p:sldId id="327" r:id="rId22"/>
    <p:sldId id="329" r:id="rId23"/>
    <p:sldId id="269" r:id="rId24"/>
    <p:sldId id="330" r:id="rId25"/>
    <p:sldId id="328" r:id="rId26"/>
    <p:sldId id="332" r:id="rId27"/>
    <p:sldId id="333" r:id="rId28"/>
    <p:sldId id="341" r:id="rId29"/>
    <p:sldId id="338" r:id="rId30"/>
    <p:sldId id="281" r:id="rId31"/>
    <p:sldId id="340" r:id="rId32"/>
    <p:sldId id="294" r:id="rId33"/>
  </p:sldIdLst>
  <p:sldSz cx="12192000" cy="6858000"/>
  <p:notesSz cx="6858000" cy="91440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6B4F"/>
    <a:srgbClr val="85CFE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1BDB428-C5E9-4A1C-A4B7-BA752ACD4E30}" v="1" dt="2024-01-12T10:48:35.634"/>
    <p1510:client id="{5F86FB9F-468E-4A6C-9660-84CCC0025412}" v="2" dt="2023-11-23T14:10:35.98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480"/>
    <p:restoredTop sz="86122" autoAdjust="0"/>
  </p:normalViewPr>
  <p:slideViewPr>
    <p:cSldViewPr snapToGrid="0">
      <p:cViewPr varScale="1">
        <p:scale>
          <a:sx n="140" d="100"/>
          <a:sy n="140" d="100"/>
        </p:scale>
        <p:origin x="1218"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8B1EB7-F0F4-8149-95DB-D4F843CA97A2}" type="datetimeFigureOut">
              <a:rPr lang="da-DK" smtClean="0"/>
              <a:t>12-01-2024</a:t>
            </a:fld>
            <a:endParaRPr lang="da-DK"/>
          </a:p>
        </p:txBody>
      </p:sp>
      <p:sp>
        <p:nvSpPr>
          <p:cNvPr id="4" name="Pladsholder til slidebille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B6C51A5-EAA3-594F-8ED5-9AA4992DC0FD}" type="slidenum">
              <a:rPr lang="da-DK" smtClean="0"/>
              <a:t>‹nr.›</a:t>
            </a:fld>
            <a:endParaRPr lang="da-DK"/>
          </a:p>
        </p:txBody>
      </p:sp>
    </p:spTree>
    <p:extLst>
      <p:ext uri="{BB962C8B-B14F-4D97-AF65-F5344CB8AC3E}">
        <p14:creationId xmlns:p14="http://schemas.microsoft.com/office/powerpoint/2010/main" val="38179969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dst.dk/da/Statistik/nyheder-analyser-publ/bagtal/2022/2022-06-09-unge-med-fritidsjob"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0B6C51A5-EAA3-594F-8ED5-9AA4992DC0FD}" type="slidenum">
              <a:rPr lang="da-DK" smtClean="0"/>
              <a:t>2</a:t>
            </a:fld>
            <a:endParaRPr lang="da-DK"/>
          </a:p>
        </p:txBody>
      </p:sp>
    </p:spTree>
    <p:extLst>
      <p:ext uri="{BB962C8B-B14F-4D97-AF65-F5344CB8AC3E}">
        <p14:creationId xmlns:p14="http://schemas.microsoft.com/office/powerpoint/2010/main" val="6352758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6A927E79-99DB-4DD9-A482-D8D7F1638844}" type="slidenum">
              <a:rPr lang="da-DK" smtClean="0"/>
              <a:t>14</a:t>
            </a:fld>
            <a:endParaRPr lang="da-DK"/>
          </a:p>
        </p:txBody>
      </p:sp>
    </p:spTree>
    <p:extLst>
      <p:ext uri="{BB962C8B-B14F-4D97-AF65-F5344CB8AC3E}">
        <p14:creationId xmlns:p14="http://schemas.microsoft.com/office/powerpoint/2010/main" val="27004475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Til læreren: </a:t>
            </a:r>
          </a:p>
          <a:p>
            <a:r>
              <a:rPr lang="da-DK" dirty="0"/>
              <a:t>Lad eleverne svare enten direkte i klassen (individuelt) eller i grupper, som bagefter melder tilbage til klassen. Sørg for, at det bliver holdt på et seriøst plan – accepter ikke fjollede løsninger. </a:t>
            </a:r>
          </a:p>
          <a:p>
            <a:r>
              <a:rPr lang="da-DK" dirty="0"/>
              <a:t>De (arbejdsmiljømæssigt) bedste og mest fornuftige svar er angivet i notefeltet, men hør gerne evt. andre løsningsforslag.  </a:t>
            </a:r>
          </a:p>
        </p:txBody>
      </p:sp>
      <p:sp>
        <p:nvSpPr>
          <p:cNvPr id="4" name="Pladsholder til slidenummer 3"/>
          <p:cNvSpPr>
            <a:spLocks noGrp="1"/>
          </p:cNvSpPr>
          <p:nvPr>
            <p:ph type="sldNum" sz="quarter" idx="5"/>
          </p:nvPr>
        </p:nvSpPr>
        <p:spPr/>
        <p:txBody>
          <a:bodyPr/>
          <a:lstStyle/>
          <a:p>
            <a:fld id="{6A927E79-99DB-4DD9-A482-D8D7F1638844}" type="slidenum">
              <a:rPr lang="da-DK" smtClean="0"/>
              <a:t>16</a:t>
            </a:fld>
            <a:endParaRPr lang="da-DK"/>
          </a:p>
        </p:txBody>
      </p:sp>
    </p:spTree>
    <p:extLst>
      <p:ext uri="{BB962C8B-B14F-4D97-AF65-F5344CB8AC3E}">
        <p14:creationId xmlns:p14="http://schemas.microsoft.com/office/powerpoint/2010/main" val="31172216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Giver dem pizzaen. Spil ikke helt. </a:t>
            </a:r>
          </a:p>
        </p:txBody>
      </p:sp>
      <p:sp>
        <p:nvSpPr>
          <p:cNvPr id="4" name="Pladsholder til slidenummer 3"/>
          <p:cNvSpPr>
            <a:spLocks noGrp="1"/>
          </p:cNvSpPr>
          <p:nvPr>
            <p:ph type="sldNum" sz="quarter" idx="5"/>
          </p:nvPr>
        </p:nvSpPr>
        <p:spPr/>
        <p:txBody>
          <a:bodyPr/>
          <a:lstStyle/>
          <a:p>
            <a:fld id="{6A927E79-99DB-4DD9-A482-D8D7F1638844}" type="slidenum">
              <a:rPr lang="da-DK" smtClean="0"/>
              <a:t>17</a:t>
            </a:fld>
            <a:endParaRPr lang="da-DK"/>
          </a:p>
        </p:txBody>
      </p:sp>
    </p:spTree>
    <p:extLst>
      <p:ext uri="{BB962C8B-B14F-4D97-AF65-F5344CB8AC3E}">
        <p14:creationId xmlns:p14="http://schemas.microsoft.com/office/powerpoint/2010/main" val="15447275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For det første må du ikke løfte ting, der er tungere end 12 kg – og for det andet skal det, du må bære på, holdes tæt ved kroppen. Det er også vigtigt, du er klar over, hvad der er i kasserne, så du kan vurdere deres vægt. Når der skal løftes eller bæres ting over skulderhøjde eller under knæhøjde – eller hvis tingen/kassen ikke kan holdes tæt på kroppen skal det veje betydeligt mindre end 12 kg. </a:t>
            </a:r>
          </a:p>
          <a:p>
            <a:endParaRPr lang="da-DK" dirty="0"/>
          </a:p>
          <a:p>
            <a:r>
              <a:rPr lang="da-DK" dirty="0"/>
              <a:t>Spørg din chef og dine kolleger – du mangler både viden og hjælp!</a:t>
            </a:r>
          </a:p>
        </p:txBody>
      </p:sp>
      <p:sp>
        <p:nvSpPr>
          <p:cNvPr id="4" name="Pladsholder til slidenummer 3"/>
          <p:cNvSpPr>
            <a:spLocks noGrp="1"/>
          </p:cNvSpPr>
          <p:nvPr>
            <p:ph type="sldNum" sz="quarter" idx="5"/>
          </p:nvPr>
        </p:nvSpPr>
        <p:spPr/>
        <p:txBody>
          <a:bodyPr/>
          <a:lstStyle/>
          <a:p>
            <a:fld id="{6A927E79-99DB-4DD9-A482-D8D7F1638844}" type="slidenum">
              <a:rPr lang="da-DK" smtClean="0"/>
              <a:t>18</a:t>
            </a:fld>
            <a:endParaRPr lang="da-DK"/>
          </a:p>
        </p:txBody>
      </p:sp>
    </p:spTree>
    <p:extLst>
      <p:ext uri="{BB962C8B-B14F-4D97-AF65-F5344CB8AC3E}">
        <p14:creationId xmlns:p14="http://schemas.microsoft.com/office/powerpoint/2010/main" val="41876162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defTabSz="923087">
              <a:defRPr/>
            </a:pPr>
            <a:r>
              <a:rPr lang="da-DK" dirty="0"/>
              <a:t>Selv om du mener, du godt kan køre med trucken, må du faktisk slet ikke, hvis du stadig går i skole. Ifølge arbejdsmiljøloven må unge slet ikke arbejde ved eller med maskiner. </a:t>
            </a:r>
          </a:p>
          <a:p>
            <a:pPr defTabSz="923087">
              <a:defRPr/>
            </a:pPr>
            <a:endParaRPr lang="da-DK" dirty="0"/>
          </a:p>
          <a:p>
            <a:pPr defTabSz="923087">
              <a:defRPr/>
            </a:pPr>
            <a:r>
              <a:rPr lang="da-DK" dirty="0"/>
              <a:t>Man kan erhverve sig et gaffeltruck certifikat, hvis man er over 18 år eller er over 15 år og erhvervsuddannelseslærling – men det er jo ikke tilfældet her. </a:t>
            </a:r>
          </a:p>
        </p:txBody>
      </p:sp>
      <p:sp>
        <p:nvSpPr>
          <p:cNvPr id="4" name="Pladsholder til slidenummer 3"/>
          <p:cNvSpPr>
            <a:spLocks noGrp="1"/>
          </p:cNvSpPr>
          <p:nvPr>
            <p:ph type="sldNum" sz="quarter" idx="5"/>
          </p:nvPr>
        </p:nvSpPr>
        <p:spPr/>
        <p:txBody>
          <a:bodyPr/>
          <a:lstStyle/>
          <a:p>
            <a:fld id="{6A927E79-99DB-4DD9-A482-D8D7F1638844}" type="slidenum">
              <a:rPr lang="da-DK" smtClean="0"/>
              <a:t>19</a:t>
            </a:fld>
            <a:endParaRPr lang="da-DK"/>
          </a:p>
        </p:txBody>
      </p:sp>
    </p:spTree>
    <p:extLst>
      <p:ext uri="{BB962C8B-B14F-4D97-AF65-F5344CB8AC3E}">
        <p14:creationId xmlns:p14="http://schemas.microsoft.com/office/powerpoint/2010/main" val="7595793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Giver ham kassen – selvfølgelig! Spil ikke helt - pas på dig selv.</a:t>
            </a:r>
          </a:p>
        </p:txBody>
      </p:sp>
      <p:sp>
        <p:nvSpPr>
          <p:cNvPr id="4" name="Pladsholder til slidenummer 3"/>
          <p:cNvSpPr>
            <a:spLocks noGrp="1"/>
          </p:cNvSpPr>
          <p:nvPr>
            <p:ph type="sldNum" sz="quarter" idx="5"/>
          </p:nvPr>
        </p:nvSpPr>
        <p:spPr/>
        <p:txBody>
          <a:bodyPr/>
          <a:lstStyle/>
          <a:p>
            <a:fld id="{6A927E79-99DB-4DD9-A482-D8D7F1638844}" type="slidenum">
              <a:rPr lang="da-DK" smtClean="0"/>
              <a:t>20</a:t>
            </a:fld>
            <a:endParaRPr lang="da-DK"/>
          </a:p>
        </p:txBody>
      </p:sp>
    </p:spTree>
    <p:extLst>
      <p:ext uri="{BB962C8B-B14F-4D97-AF65-F5344CB8AC3E}">
        <p14:creationId xmlns:p14="http://schemas.microsoft.com/office/powerpoint/2010/main" val="34477385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Gør opmærksom på, at du højst må arbejde 8 timer om dagen på en skolefridag (2 timer, hvis det er en skoledag). Og at du har krav på en pause efter 4,5 times arbejde.  </a:t>
            </a:r>
          </a:p>
        </p:txBody>
      </p:sp>
      <p:sp>
        <p:nvSpPr>
          <p:cNvPr id="4" name="Pladsholder til slidenummer 3"/>
          <p:cNvSpPr>
            <a:spLocks noGrp="1"/>
          </p:cNvSpPr>
          <p:nvPr>
            <p:ph type="sldNum" sz="quarter" idx="5"/>
          </p:nvPr>
        </p:nvSpPr>
        <p:spPr/>
        <p:txBody>
          <a:bodyPr/>
          <a:lstStyle/>
          <a:p>
            <a:fld id="{6A927E79-99DB-4DD9-A482-D8D7F1638844}" type="slidenum">
              <a:rPr lang="da-DK" smtClean="0"/>
              <a:t>21</a:t>
            </a:fld>
            <a:endParaRPr lang="da-DK"/>
          </a:p>
        </p:txBody>
      </p:sp>
    </p:spTree>
    <p:extLst>
      <p:ext uri="{BB962C8B-B14F-4D97-AF65-F5344CB8AC3E}">
        <p14:creationId xmlns:p14="http://schemas.microsoft.com/office/powerpoint/2010/main" val="5139339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Ifølge arbejdsmiljøloven må du slet ikke betjene maskiner – herunder naturligvis heller ikke pappresseren. </a:t>
            </a:r>
          </a:p>
        </p:txBody>
      </p:sp>
      <p:sp>
        <p:nvSpPr>
          <p:cNvPr id="4" name="Pladsholder til slidenummer 3"/>
          <p:cNvSpPr>
            <a:spLocks noGrp="1"/>
          </p:cNvSpPr>
          <p:nvPr>
            <p:ph type="sldNum" sz="quarter" idx="5"/>
          </p:nvPr>
        </p:nvSpPr>
        <p:spPr/>
        <p:txBody>
          <a:bodyPr/>
          <a:lstStyle/>
          <a:p>
            <a:fld id="{6A927E79-99DB-4DD9-A482-D8D7F1638844}" type="slidenum">
              <a:rPr lang="da-DK" smtClean="0"/>
              <a:t>22</a:t>
            </a:fld>
            <a:endParaRPr lang="da-DK"/>
          </a:p>
        </p:txBody>
      </p:sp>
    </p:spTree>
    <p:extLst>
      <p:ext uri="{BB962C8B-B14F-4D97-AF65-F5344CB8AC3E}">
        <p14:creationId xmlns:p14="http://schemas.microsoft.com/office/powerpoint/2010/main" val="42685389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defTabSz="923087">
              <a:defRPr/>
            </a:pPr>
            <a:r>
              <a:rPr lang="da-DK" dirty="0"/>
              <a:t>Det, du glemmer er dog, at de 250 kg. kun gælder, hvis der er tale om meget korte afstande, og hvis underlaget er plant. Det gælder ikke for de fleste avisbude, at man kun går meget korte afstande, og at underlaget er plant. I </a:t>
            </a:r>
            <a:r>
              <a:rPr lang="da-DK" dirty="0" err="1"/>
              <a:t>Arbejdtilsynets</a:t>
            </a:r>
            <a:r>
              <a:rPr lang="da-DK" dirty="0"/>
              <a:t> vejledning om unges arbejde gør man opmærksom på, lastens vægt skal nedsættes efter forholdene på ruten. </a:t>
            </a:r>
          </a:p>
          <a:p>
            <a:pPr defTabSz="923087">
              <a:defRPr/>
            </a:pPr>
            <a:endParaRPr lang="da-DK" dirty="0"/>
          </a:p>
          <a:p>
            <a:pPr marL="0" marR="0" lvl="0" indent="0" algn="l" defTabSz="923087" rtl="0" eaLnBrk="1" fontAlgn="auto" latinLnBrk="0" hangingPunct="1">
              <a:lnSpc>
                <a:spcPct val="100000"/>
              </a:lnSpc>
              <a:spcBef>
                <a:spcPts val="0"/>
              </a:spcBef>
              <a:spcAft>
                <a:spcPts val="0"/>
              </a:spcAft>
              <a:buClrTx/>
              <a:buSzTx/>
              <a:buFontTx/>
              <a:buNone/>
              <a:tabLst/>
              <a:defRPr/>
            </a:pPr>
            <a:r>
              <a:rPr lang="da-DK" dirty="0"/>
              <a:t>Gør din arbejdsgiver opmærksom på, at din krop bliver overbelastet, og bed om at få læsset færre kg på vognen.</a:t>
            </a:r>
            <a:endParaRPr lang="da-DK" dirty="0">
              <a:solidFill>
                <a:srgbClr val="00B050"/>
              </a:solidFill>
            </a:endParaRPr>
          </a:p>
        </p:txBody>
      </p:sp>
      <p:sp>
        <p:nvSpPr>
          <p:cNvPr id="4" name="Pladsholder til slidenummer 3"/>
          <p:cNvSpPr>
            <a:spLocks noGrp="1"/>
          </p:cNvSpPr>
          <p:nvPr>
            <p:ph type="sldNum" sz="quarter" idx="5"/>
          </p:nvPr>
        </p:nvSpPr>
        <p:spPr/>
        <p:txBody>
          <a:bodyPr/>
          <a:lstStyle/>
          <a:p>
            <a:fld id="{6A927E79-99DB-4DD9-A482-D8D7F1638844}" type="slidenum">
              <a:rPr lang="da-DK" smtClean="0"/>
              <a:t>23</a:t>
            </a:fld>
            <a:endParaRPr lang="da-DK"/>
          </a:p>
        </p:txBody>
      </p:sp>
    </p:spTree>
    <p:extLst>
      <p:ext uri="{BB962C8B-B14F-4D97-AF65-F5344CB8AC3E}">
        <p14:creationId xmlns:p14="http://schemas.microsoft.com/office/powerpoint/2010/main" val="17880808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Ja, du kan gøre opmærksom på, at du har ret til en halv times pause, når du har været på arbejde i 4,5 timer. </a:t>
            </a:r>
          </a:p>
        </p:txBody>
      </p:sp>
      <p:sp>
        <p:nvSpPr>
          <p:cNvPr id="4" name="Pladsholder til slidenummer 3"/>
          <p:cNvSpPr>
            <a:spLocks noGrp="1"/>
          </p:cNvSpPr>
          <p:nvPr>
            <p:ph type="sldNum" sz="quarter" idx="5"/>
          </p:nvPr>
        </p:nvSpPr>
        <p:spPr/>
        <p:txBody>
          <a:bodyPr/>
          <a:lstStyle/>
          <a:p>
            <a:fld id="{6A927E79-99DB-4DD9-A482-D8D7F1638844}" type="slidenum">
              <a:rPr lang="da-DK" smtClean="0"/>
              <a:t>24</a:t>
            </a:fld>
            <a:endParaRPr lang="da-DK"/>
          </a:p>
        </p:txBody>
      </p:sp>
    </p:spTree>
    <p:extLst>
      <p:ext uri="{BB962C8B-B14F-4D97-AF65-F5344CB8AC3E}">
        <p14:creationId xmlns:p14="http://schemas.microsoft.com/office/powerpoint/2010/main" val="794553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defTabSz="914317">
              <a:defRPr/>
            </a:pPr>
            <a:r>
              <a:rPr lang="da-DK" dirty="0"/>
              <a:t> </a:t>
            </a:r>
          </a:p>
          <a:p>
            <a:pPr defTabSz="914317">
              <a:defRPr/>
            </a:pPr>
            <a:r>
              <a:rPr lang="da-DK" dirty="0"/>
              <a:t>Kilde: Danmarks statistik 2020 </a:t>
            </a:r>
            <a:r>
              <a:rPr lang="da-DK" dirty="0">
                <a:solidFill>
                  <a:srgbClr val="FF0000"/>
                </a:solidFill>
              </a:rPr>
              <a:t>https://www.dst.dk/da/Statistik/nyheder-analyser-publ/bagtal/2022/2022-06-09-unge-med-fritidsjob</a:t>
            </a:r>
          </a:p>
          <a:p>
            <a:pPr defTabSz="914317">
              <a:defRPr/>
            </a:pPr>
            <a:r>
              <a:rPr lang="da-DK" dirty="0"/>
              <a:t> </a:t>
            </a:r>
          </a:p>
          <a:p>
            <a:pPr defTabSz="914317">
              <a:defRPr/>
            </a:pPr>
            <a:r>
              <a:rPr lang="da-DK" dirty="0"/>
              <a:t>Drøft i klassen hvorfor tallene mon ser sådan ud? </a:t>
            </a:r>
          </a:p>
          <a:p>
            <a:pPr defTabSz="914317">
              <a:defRPr/>
            </a:pPr>
            <a:endParaRPr lang="da-DK" dirty="0"/>
          </a:p>
        </p:txBody>
      </p:sp>
      <p:sp>
        <p:nvSpPr>
          <p:cNvPr id="4" name="Pladsholder til slidenummer 3"/>
          <p:cNvSpPr>
            <a:spLocks noGrp="1"/>
          </p:cNvSpPr>
          <p:nvPr>
            <p:ph type="sldNum" sz="quarter" idx="5"/>
          </p:nvPr>
        </p:nvSpPr>
        <p:spPr/>
        <p:txBody>
          <a:bodyPr/>
          <a:lstStyle/>
          <a:p>
            <a:fld id="{6A927E79-99DB-4DD9-A482-D8D7F1638844}" type="slidenum">
              <a:rPr lang="da-DK" smtClean="0"/>
              <a:t>4</a:t>
            </a:fld>
            <a:endParaRPr lang="da-DK"/>
          </a:p>
        </p:txBody>
      </p:sp>
    </p:spTree>
    <p:extLst>
      <p:ext uri="{BB962C8B-B14F-4D97-AF65-F5344CB8AC3E}">
        <p14:creationId xmlns:p14="http://schemas.microsoft.com/office/powerpoint/2010/main" val="16165290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200" dirty="0"/>
              <a:t>Læren spørger rundt i klassen, om de er blevet klogere på deres rettigheder om der var noget de ikke vidste.</a:t>
            </a:r>
          </a:p>
        </p:txBody>
      </p:sp>
      <p:sp>
        <p:nvSpPr>
          <p:cNvPr id="4" name="Pladsholder til slidenummer 3"/>
          <p:cNvSpPr>
            <a:spLocks noGrp="1"/>
          </p:cNvSpPr>
          <p:nvPr>
            <p:ph type="sldNum" sz="quarter" idx="5"/>
          </p:nvPr>
        </p:nvSpPr>
        <p:spPr/>
        <p:txBody>
          <a:bodyPr/>
          <a:lstStyle/>
          <a:p>
            <a:fld id="{6A927E79-99DB-4DD9-A482-D8D7F1638844}" type="slidenum">
              <a:rPr lang="da-DK" smtClean="0"/>
              <a:t>25</a:t>
            </a:fld>
            <a:endParaRPr lang="da-DK"/>
          </a:p>
        </p:txBody>
      </p:sp>
    </p:spTree>
    <p:extLst>
      <p:ext uri="{BB962C8B-B14F-4D97-AF65-F5344CB8AC3E}">
        <p14:creationId xmlns:p14="http://schemas.microsoft.com/office/powerpoint/2010/main" val="27566104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6A927E79-99DB-4DD9-A482-D8D7F1638844}" type="slidenum">
              <a:rPr lang="da-DK" smtClean="0"/>
              <a:t>27</a:t>
            </a:fld>
            <a:endParaRPr lang="da-DK"/>
          </a:p>
        </p:txBody>
      </p:sp>
    </p:spTree>
    <p:extLst>
      <p:ext uri="{BB962C8B-B14F-4D97-AF65-F5344CB8AC3E}">
        <p14:creationId xmlns:p14="http://schemas.microsoft.com/office/powerpoint/2010/main" val="7448831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Slut af med at dele </a:t>
            </a:r>
            <a:r>
              <a:rPr lang="da-DK" dirty="0" err="1"/>
              <a:t>one</a:t>
            </a:r>
            <a:r>
              <a:rPr lang="da-DK" dirty="0"/>
              <a:t>-pager ud i klassen. Du kan også sende den ud via Aula til forældre og elever. </a:t>
            </a:r>
            <a:r>
              <a:rPr lang="da-DK" sz="1200" dirty="0"/>
              <a:t>Henvis gerne til hvor info kan findes, når de får brug for det (website </a:t>
            </a:r>
            <a:r>
              <a:rPr lang="da-DK" sz="1200" dirty="0" err="1"/>
              <a:t>ungmedjob.dk</a:t>
            </a:r>
            <a:r>
              <a:rPr lang="da-DK" sz="1200" dirty="0"/>
              <a:t> og </a:t>
            </a:r>
            <a:r>
              <a:rPr lang="da-DK" sz="1200" dirty="0" err="1"/>
              <a:t>onepager</a:t>
            </a:r>
            <a:r>
              <a:rPr lang="da-DK" sz="1200" dirty="0"/>
              <a:t>) </a:t>
            </a:r>
            <a:endParaRPr lang="da-DK"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da-DK"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Send gerne evalueringen på mail til Susanne Ulk, projektudfører på </a:t>
            </a:r>
            <a:r>
              <a:rPr lang="da-DK" dirty="0" err="1"/>
              <a:t>ungmedjob</a:t>
            </a:r>
            <a:r>
              <a:rPr lang="da-DK" dirty="0"/>
              <a:t> (</a:t>
            </a:r>
            <a:r>
              <a:rPr lang="da-DK" dirty="0" err="1"/>
              <a:t>ulk@live.dk</a:t>
            </a:r>
            <a:r>
              <a:rPr lang="da-DK" dirty="0"/>
              <a:t>) </a:t>
            </a:r>
          </a:p>
          <a:p>
            <a:endParaRPr lang="da-DK" dirty="0"/>
          </a:p>
        </p:txBody>
      </p:sp>
      <p:sp>
        <p:nvSpPr>
          <p:cNvPr id="4" name="Pladsholder til slidenummer 3"/>
          <p:cNvSpPr>
            <a:spLocks noGrp="1"/>
          </p:cNvSpPr>
          <p:nvPr>
            <p:ph type="sldNum" sz="quarter" idx="5"/>
          </p:nvPr>
        </p:nvSpPr>
        <p:spPr/>
        <p:txBody>
          <a:bodyPr/>
          <a:lstStyle/>
          <a:p>
            <a:fld id="{6A927E79-99DB-4DD9-A482-D8D7F1638844}" type="slidenum">
              <a:rPr lang="da-DK" smtClean="0"/>
              <a:t>29</a:t>
            </a:fld>
            <a:endParaRPr lang="da-DK"/>
          </a:p>
        </p:txBody>
      </p:sp>
    </p:spTree>
    <p:extLst>
      <p:ext uri="{BB962C8B-B14F-4D97-AF65-F5344CB8AC3E}">
        <p14:creationId xmlns:p14="http://schemas.microsoft.com/office/powerpoint/2010/main" val="5352456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defTabSz="914317">
              <a:defRPr/>
            </a:pPr>
            <a:endParaRPr lang="da-DK" dirty="0">
              <a:solidFill>
                <a:srgbClr val="FF0000"/>
              </a:solidFill>
            </a:endParaRPr>
          </a:p>
          <a:p>
            <a:pPr defTabSz="914317">
              <a:defRPr/>
            </a:pPr>
            <a:r>
              <a:rPr lang="da-DK"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https://www.dst.dk/da/Statistik/nyheder-analyser-publ/bagtal/2022/2022-06-09-unge-med-fritidsjob</a:t>
            </a:r>
            <a:r>
              <a:rPr lang="da-DK" sz="1800" dirty="0">
                <a:effectLst/>
                <a:latin typeface="Calibri" panose="020F0502020204030204" pitchFamily="34" charset="0"/>
                <a:ea typeface="Calibri" panose="020F0502020204030204" pitchFamily="34" charset="0"/>
                <a:cs typeface="Times New Roman" panose="02020603050405020304" pitchFamily="18" charset="0"/>
              </a:rPr>
              <a:t> </a:t>
            </a:r>
          </a:p>
          <a:p>
            <a:pPr defTabSz="914317">
              <a:defRPr/>
            </a:pPr>
            <a:endParaRPr lang="da-DK" dirty="0">
              <a:solidFill>
                <a:srgbClr val="FF0000"/>
              </a:solidFill>
            </a:endParaRPr>
          </a:p>
          <a:p>
            <a:pPr defTabSz="914317">
              <a:defRPr/>
            </a:pPr>
            <a:r>
              <a:rPr lang="da-DK" dirty="0">
                <a:solidFill>
                  <a:srgbClr val="FF0000"/>
                </a:solidFill>
              </a:rPr>
              <a:t>Link til rapporten fra Jobpatruljen: https://www.jobpatruljen.dk/wp-content/uploads/2022/11/Jobpatruljens-Evalueringsrapport-2022.pdf </a:t>
            </a:r>
          </a:p>
          <a:p>
            <a:pPr defTabSz="914317">
              <a:defRPr/>
            </a:pPr>
            <a:endParaRPr lang="da-DK" dirty="0">
              <a:solidFill>
                <a:srgbClr val="FF0000"/>
              </a:solidFill>
            </a:endParaRPr>
          </a:p>
          <a:p>
            <a:pPr defTabSz="914317">
              <a:defRPr/>
            </a:pPr>
            <a:r>
              <a:rPr lang="da-DK" dirty="0">
                <a:solidFill>
                  <a:srgbClr val="FF0000"/>
                </a:solidFill>
              </a:rPr>
              <a:t>Spørg ud i klassen, hvordan de enkelte elever oplever fritidsjobbet – og hvor længe de arbejder</a:t>
            </a:r>
          </a:p>
          <a:p>
            <a:pPr defTabSz="914317">
              <a:defRPr/>
            </a:pPr>
            <a:endParaRPr lang="da-DK" dirty="0">
              <a:solidFill>
                <a:srgbClr val="FF0000"/>
              </a:solidFill>
            </a:endParaRPr>
          </a:p>
        </p:txBody>
      </p:sp>
      <p:sp>
        <p:nvSpPr>
          <p:cNvPr id="4" name="Pladsholder til slidenummer 3"/>
          <p:cNvSpPr>
            <a:spLocks noGrp="1"/>
          </p:cNvSpPr>
          <p:nvPr>
            <p:ph type="sldNum" sz="quarter" idx="5"/>
          </p:nvPr>
        </p:nvSpPr>
        <p:spPr/>
        <p:txBody>
          <a:bodyPr/>
          <a:lstStyle/>
          <a:p>
            <a:fld id="{6A927E79-99DB-4DD9-A482-D8D7F1638844}" type="slidenum">
              <a:rPr lang="da-DK" smtClean="0"/>
              <a:t>5</a:t>
            </a:fld>
            <a:endParaRPr lang="da-DK"/>
          </a:p>
        </p:txBody>
      </p:sp>
    </p:spTree>
    <p:extLst>
      <p:ext uri="{BB962C8B-B14F-4D97-AF65-F5344CB8AC3E}">
        <p14:creationId xmlns:p14="http://schemas.microsoft.com/office/powerpoint/2010/main" val="36287956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6A927E79-99DB-4DD9-A482-D8D7F1638844}" type="slidenum">
              <a:rPr lang="da-DK" smtClean="0"/>
              <a:t>6</a:t>
            </a:fld>
            <a:endParaRPr lang="da-DK"/>
          </a:p>
        </p:txBody>
      </p:sp>
    </p:spTree>
    <p:extLst>
      <p:ext uri="{BB962C8B-B14F-4D97-AF65-F5344CB8AC3E}">
        <p14:creationId xmlns:p14="http://schemas.microsoft.com/office/powerpoint/2010/main" val="19072537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6A927E79-99DB-4DD9-A482-D8D7F1638844}" type="slidenum">
              <a:rPr lang="da-DK" smtClean="0"/>
              <a:t>8</a:t>
            </a:fld>
            <a:endParaRPr lang="da-DK"/>
          </a:p>
        </p:txBody>
      </p:sp>
    </p:spTree>
    <p:extLst>
      <p:ext uri="{BB962C8B-B14F-4D97-AF65-F5344CB8AC3E}">
        <p14:creationId xmlns:p14="http://schemas.microsoft.com/office/powerpoint/2010/main" val="7321602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200" i="1" dirty="0"/>
              <a:t>Kilde: Arbejdstilsynet (At-vejledning 13.0.1 Juni 2018). </a:t>
            </a:r>
          </a:p>
          <a:p>
            <a:endParaRPr lang="da-DK" dirty="0"/>
          </a:p>
        </p:txBody>
      </p:sp>
      <p:sp>
        <p:nvSpPr>
          <p:cNvPr id="4" name="Pladsholder til slidenummer 3"/>
          <p:cNvSpPr>
            <a:spLocks noGrp="1"/>
          </p:cNvSpPr>
          <p:nvPr>
            <p:ph type="sldNum" sz="quarter" idx="5"/>
          </p:nvPr>
        </p:nvSpPr>
        <p:spPr/>
        <p:txBody>
          <a:bodyPr/>
          <a:lstStyle/>
          <a:p>
            <a:fld id="{6A927E79-99DB-4DD9-A482-D8D7F1638844}" type="slidenum">
              <a:rPr lang="da-DK" smtClean="0"/>
              <a:t>10</a:t>
            </a:fld>
            <a:endParaRPr lang="da-DK"/>
          </a:p>
        </p:txBody>
      </p:sp>
    </p:spTree>
    <p:extLst>
      <p:ext uri="{BB962C8B-B14F-4D97-AF65-F5344CB8AC3E}">
        <p14:creationId xmlns:p14="http://schemas.microsoft.com/office/powerpoint/2010/main" val="19654699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fontAlgn="base"/>
            <a:r>
              <a:rPr lang="da-DK" dirty="0"/>
              <a:t>Farlige stoffer er de stoffer og materialer: </a:t>
            </a:r>
            <a:endParaRPr lang="da-DK" sz="2000" dirty="0"/>
          </a:p>
          <a:p>
            <a:pPr lvl="1" fontAlgn="base"/>
            <a:r>
              <a:rPr lang="da-DK" sz="2000" dirty="0"/>
              <a:t>- der er forsynet med et faresymbol eller med risikosætning om brandfare eller miljøfare</a:t>
            </a:r>
          </a:p>
          <a:p>
            <a:pPr lvl="1" fontAlgn="base"/>
            <a:r>
              <a:rPr lang="da-DK" sz="2000" dirty="0"/>
              <a:t>- der er forsynet med påskriften: “Leverandørbrugsanvisning kan rekvireres af erhvervsmæssige brugere”. </a:t>
            </a:r>
          </a:p>
          <a:p>
            <a:pPr lvl="1" fontAlgn="base"/>
            <a:endParaRPr lang="da-DK" sz="2000" dirty="0"/>
          </a:p>
          <a:p>
            <a:endParaRPr lang="da-DK" dirty="0"/>
          </a:p>
        </p:txBody>
      </p:sp>
      <p:sp>
        <p:nvSpPr>
          <p:cNvPr id="4" name="Pladsholder til slidenummer 3"/>
          <p:cNvSpPr>
            <a:spLocks noGrp="1"/>
          </p:cNvSpPr>
          <p:nvPr>
            <p:ph type="sldNum" sz="quarter" idx="5"/>
          </p:nvPr>
        </p:nvSpPr>
        <p:spPr/>
        <p:txBody>
          <a:bodyPr/>
          <a:lstStyle/>
          <a:p>
            <a:fld id="{6A927E79-99DB-4DD9-A482-D8D7F1638844}" type="slidenum">
              <a:rPr lang="da-DK" smtClean="0"/>
              <a:t>11</a:t>
            </a:fld>
            <a:endParaRPr lang="da-DK"/>
          </a:p>
        </p:txBody>
      </p:sp>
    </p:spTree>
    <p:extLst>
      <p:ext uri="{BB962C8B-B14F-4D97-AF65-F5344CB8AC3E}">
        <p14:creationId xmlns:p14="http://schemas.microsoft.com/office/powerpoint/2010/main" val="36928932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6A927E79-99DB-4DD9-A482-D8D7F1638844}" type="slidenum">
              <a:rPr lang="da-DK" smtClean="0"/>
              <a:t>12</a:t>
            </a:fld>
            <a:endParaRPr lang="da-DK"/>
          </a:p>
        </p:txBody>
      </p:sp>
    </p:spTree>
    <p:extLst>
      <p:ext uri="{BB962C8B-B14F-4D97-AF65-F5344CB8AC3E}">
        <p14:creationId xmlns:p14="http://schemas.microsoft.com/office/powerpoint/2010/main" val="22509426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6A927E79-99DB-4DD9-A482-D8D7F1638844}" type="slidenum">
              <a:rPr lang="da-DK" smtClean="0"/>
              <a:t>13</a:t>
            </a:fld>
            <a:endParaRPr lang="da-DK"/>
          </a:p>
        </p:txBody>
      </p:sp>
    </p:spTree>
    <p:extLst>
      <p:ext uri="{BB962C8B-B14F-4D97-AF65-F5344CB8AC3E}">
        <p14:creationId xmlns:p14="http://schemas.microsoft.com/office/powerpoint/2010/main" val="39303442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D89D24B-5782-F84E-6FDA-20D143C1766C}"/>
              </a:ext>
            </a:extLst>
          </p:cNvPr>
          <p:cNvSpPr>
            <a:spLocks noGrp="1"/>
          </p:cNvSpPr>
          <p:nvPr>
            <p:ph type="ctrTitle"/>
          </p:nvPr>
        </p:nvSpPr>
        <p:spPr>
          <a:xfrm>
            <a:off x="1524000" y="1122363"/>
            <a:ext cx="9144000" cy="2387600"/>
          </a:xfrm>
        </p:spPr>
        <p:txBody>
          <a:bodyPr anchor="b"/>
          <a:lstStyle>
            <a:lvl1pPr algn="ctr">
              <a:defRPr sz="6000"/>
            </a:lvl1pPr>
          </a:lstStyle>
          <a:p>
            <a:r>
              <a:rPr lang="da-DK"/>
              <a:t>Klik for at redigere titeltypografien i masteren</a:t>
            </a:r>
          </a:p>
        </p:txBody>
      </p:sp>
      <p:sp>
        <p:nvSpPr>
          <p:cNvPr id="3" name="Undertitel 2">
            <a:extLst>
              <a:ext uri="{FF2B5EF4-FFF2-40B4-BE49-F238E27FC236}">
                <a16:creationId xmlns:a16="http://schemas.microsoft.com/office/drawing/2014/main" id="{EEA5E0AD-282B-26FD-E701-73329C9FE25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
        <p:nvSpPr>
          <p:cNvPr id="4" name="Pladsholder til dato 3">
            <a:extLst>
              <a:ext uri="{FF2B5EF4-FFF2-40B4-BE49-F238E27FC236}">
                <a16:creationId xmlns:a16="http://schemas.microsoft.com/office/drawing/2014/main" id="{650B9938-D0FB-7E0C-03A2-8785F9F5E4F2}"/>
              </a:ext>
            </a:extLst>
          </p:cNvPr>
          <p:cNvSpPr>
            <a:spLocks noGrp="1"/>
          </p:cNvSpPr>
          <p:nvPr>
            <p:ph type="dt" sz="half" idx="10"/>
          </p:nvPr>
        </p:nvSpPr>
        <p:spPr/>
        <p:txBody>
          <a:bodyPr/>
          <a:lstStyle/>
          <a:p>
            <a:fld id="{2EB31458-B37E-BB49-8E17-A063953AF299}" type="datetimeFigureOut">
              <a:rPr lang="da-DK" smtClean="0"/>
              <a:t>12-01-2024</a:t>
            </a:fld>
            <a:endParaRPr lang="da-DK"/>
          </a:p>
        </p:txBody>
      </p:sp>
      <p:sp>
        <p:nvSpPr>
          <p:cNvPr id="5" name="Pladsholder til sidefod 4">
            <a:extLst>
              <a:ext uri="{FF2B5EF4-FFF2-40B4-BE49-F238E27FC236}">
                <a16:creationId xmlns:a16="http://schemas.microsoft.com/office/drawing/2014/main" id="{33566F76-F68E-4128-0EE9-EA8175A77D80}"/>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4E1F3B35-8F3C-C02D-EECD-40B6B5F4B45E}"/>
              </a:ext>
            </a:extLst>
          </p:cNvPr>
          <p:cNvSpPr>
            <a:spLocks noGrp="1"/>
          </p:cNvSpPr>
          <p:nvPr>
            <p:ph type="sldNum" sz="quarter" idx="12"/>
          </p:nvPr>
        </p:nvSpPr>
        <p:spPr/>
        <p:txBody>
          <a:bodyPr/>
          <a:lstStyle/>
          <a:p>
            <a:fld id="{A74339F1-CB45-8F40-900A-3A8B6318DA17}" type="slidenum">
              <a:rPr lang="da-DK" smtClean="0"/>
              <a:t>‹nr.›</a:t>
            </a:fld>
            <a:endParaRPr lang="da-DK"/>
          </a:p>
        </p:txBody>
      </p:sp>
    </p:spTree>
    <p:extLst>
      <p:ext uri="{BB962C8B-B14F-4D97-AF65-F5344CB8AC3E}">
        <p14:creationId xmlns:p14="http://schemas.microsoft.com/office/powerpoint/2010/main" val="8133508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0F80680-C40D-F1F9-EDC9-2E6A16492F74}"/>
              </a:ext>
            </a:extLst>
          </p:cNvPr>
          <p:cNvSpPr>
            <a:spLocks noGrp="1"/>
          </p:cNvSpPr>
          <p:nvPr>
            <p:ph type="title"/>
          </p:nvPr>
        </p:nvSpPr>
        <p:spPr/>
        <p:txBody>
          <a:bodyPr/>
          <a:lstStyle/>
          <a:p>
            <a:r>
              <a:rPr lang="da-DK"/>
              <a:t>Klik for at redigere titeltypografien i masteren</a:t>
            </a:r>
          </a:p>
        </p:txBody>
      </p:sp>
      <p:sp>
        <p:nvSpPr>
          <p:cNvPr id="3" name="Pladsholder til lodret titel 2">
            <a:extLst>
              <a:ext uri="{FF2B5EF4-FFF2-40B4-BE49-F238E27FC236}">
                <a16:creationId xmlns:a16="http://schemas.microsoft.com/office/drawing/2014/main" id="{3E7D5134-18D4-E0B9-37C0-6B03FEB3985F}"/>
              </a:ext>
            </a:extLst>
          </p:cNvPr>
          <p:cNvSpPr>
            <a:spLocks noGrp="1"/>
          </p:cNvSpPr>
          <p:nvPr>
            <p:ph type="body" orient="vert" idx="1"/>
          </p:nvPr>
        </p:nvSpPr>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1B6E7144-6C1D-A5C4-6E0B-FD70735C6E44}"/>
              </a:ext>
            </a:extLst>
          </p:cNvPr>
          <p:cNvSpPr>
            <a:spLocks noGrp="1"/>
          </p:cNvSpPr>
          <p:nvPr>
            <p:ph type="dt" sz="half" idx="10"/>
          </p:nvPr>
        </p:nvSpPr>
        <p:spPr/>
        <p:txBody>
          <a:bodyPr/>
          <a:lstStyle/>
          <a:p>
            <a:fld id="{2EB31458-B37E-BB49-8E17-A063953AF299}" type="datetimeFigureOut">
              <a:rPr lang="da-DK" smtClean="0"/>
              <a:t>12-01-2024</a:t>
            </a:fld>
            <a:endParaRPr lang="da-DK"/>
          </a:p>
        </p:txBody>
      </p:sp>
      <p:sp>
        <p:nvSpPr>
          <p:cNvPr id="5" name="Pladsholder til sidefod 4">
            <a:extLst>
              <a:ext uri="{FF2B5EF4-FFF2-40B4-BE49-F238E27FC236}">
                <a16:creationId xmlns:a16="http://schemas.microsoft.com/office/drawing/2014/main" id="{A5EFB8B4-F003-9992-104C-035185B62CB6}"/>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814A77F1-8CEE-E91A-6BB2-37B07C5C0A47}"/>
              </a:ext>
            </a:extLst>
          </p:cNvPr>
          <p:cNvSpPr>
            <a:spLocks noGrp="1"/>
          </p:cNvSpPr>
          <p:nvPr>
            <p:ph type="sldNum" sz="quarter" idx="12"/>
          </p:nvPr>
        </p:nvSpPr>
        <p:spPr/>
        <p:txBody>
          <a:bodyPr/>
          <a:lstStyle/>
          <a:p>
            <a:fld id="{A74339F1-CB45-8F40-900A-3A8B6318DA17}" type="slidenum">
              <a:rPr lang="da-DK" smtClean="0"/>
              <a:t>‹nr.›</a:t>
            </a:fld>
            <a:endParaRPr lang="da-DK"/>
          </a:p>
        </p:txBody>
      </p:sp>
    </p:spTree>
    <p:extLst>
      <p:ext uri="{BB962C8B-B14F-4D97-AF65-F5344CB8AC3E}">
        <p14:creationId xmlns:p14="http://schemas.microsoft.com/office/powerpoint/2010/main" val="3897364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a:extLst>
              <a:ext uri="{FF2B5EF4-FFF2-40B4-BE49-F238E27FC236}">
                <a16:creationId xmlns:a16="http://schemas.microsoft.com/office/drawing/2014/main" id="{4A605D5F-CE26-17A9-B377-248330B0D516}"/>
              </a:ext>
            </a:extLst>
          </p:cNvPr>
          <p:cNvSpPr>
            <a:spLocks noGrp="1"/>
          </p:cNvSpPr>
          <p:nvPr>
            <p:ph type="title" orient="vert"/>
          </p:nvPr>
        </p:nvSpPr>
        <p:spPr>
          <a:xfrm>
            <a:off x="8724900" y="365125"/>
            <a:ext cx="2628900" cy="5811838"/>
          </a:xfrm>
        </p:spPr>
        <p:txBody>
          <a:bodyPr vert="eaVert"/>
          <a:lstStyle/>
          <a:p>
            <a:r>
              <a:rPr lang="da-DK"/>
              <a:t>Klik for at redigere titeltypografien i masteren</a:t>
            </a:r>
          </a:p>
        </p:txBody>
      </p:sp>
      <p:sp>
        <p:nvSpPr>
          <p:cNvPr id="3" name="Pladsholder til lodret titel 2">
            <a:extLst>
              <a:ext uri="{FF2B5EF4-FFF2-40B4-BE49-F238E27FC236}">
                <a16:creationId xmlns:a16="http://schemas.microsoft.com/office/drawing/2014/main" id="{766D51B4-3F6F-A556-0730-77037B39CF4F}"/>
              </a:ext>
            </a:extLst>
          </p:cNvPr>
          <p:cNvSpPr>
            <a:spLocks noGrp="1"/>
          </p:cNvSpPr>
          <p:nvPr>
            <p:ph type="body" orient="vert" idx="1"/>
          </p:nvPr>
        </p:nvSpPr>
        <p:spPr>
          <a:xfrm>
            <a:off x="838200" y="365125"/>
            <a:ext cx="7734300" cy="5811838"/>
          </a:xfrm>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5DE06898-C82F-07AD-02B1-579DE0972B1A}"/>
              </a:ext>
            </a:extLst>
          </p:cNvPr>
          <p:cNvSpPr>
            <a:spLocks noGrp="1"/>
          </p:cNvSpPr>
          <p:nvPr>
            <p:ph type="dt" sz="half" idx="10"/>
          </p:nvPr>
        </p:nvSpPr>
        <p:spPr/>
        <p:txBody>
          <a:bodyPr/>
          <a:lstStyle/>
          <a:p>
            <a:fld id="{2EB31458-B37E-BB49-8E17-A063953AF299}" type="datetimeFigureOut">
              <a:rPr lang="da-DK" smtClean="0"/>
              <a:t>12-01-2024</a:t>
            </a:fld>
            <a:endParaRPr lang="da-DK"/>
          </a:p>
        </p:txBody>
      </p:sp>
      <p:sp>
        <p:nvSpPr>
          <p:cNvPr id="5" name="Pladsholder til sidefod 4">
            <a:extLst>
              <a:ext uri="{FF2B5EF4-FFF2-40B4-BE49-F238E27FC236}">
                <a16:creationId xmlns:a16="http://schemas.microsoft.com/office/drawing/2014/main" id="{251CB7F2-1BFF-837C-638F-AAB08B67D7C3}"/>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A42E41ED-FEBF-614B-A05D-E94A2CB08FF3}"/>
              </a:ext>
            </a:extLst>
          </p:cNvPr>
          <p:cNvSpPr>
            <a:spLocks noGrp="1"/>
          </p:cNvSpPr>
          <p:nvPr>
            <p:ph type="sldNum" sz="quarter" idx="12"/>
          </p:nvPr>
        </p:nvSpPr>
        <p:spPr/>
        <p:txBody>
          <a:bodyPr/>
          <a:lstStyle/>
          <a:p>
            <a:fld id="{A74339F1-CB45-8F40-900A-3A8B6318DA17}" type="slidenum">
              <a:rPr lang="da-DK" smtClean="0"/>
              <a:t>‹nr.›</a:t>
            </a:fld>
            <a:endParaRPr lang="da-DK"/>
          </a:p>
        </p:txBody>
      </p:sp>
    </p:spTree>
    <p:extLst>
      <p:ext uri="{BB962C8B-B14F-4D97-AF65-F5344CB8AC3E}">
        <p14:creationId xmlns:p14="http://schemas.microsoft.com/office/powerpoint/2010/main" val="6949692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Brugerdefineret layout">
    <p:spTree>
      <p:nvGrpSpPr>
        <p:cNvPr id="1" name=""/>
        <p:cNvGrpSpPr/>
        <p:nvPr/>
      </p:nvGrpSpPr>
      <p:grpSpPr>
        <a:xfrm>
          <a:off x="0" y="0"/>
          <a:ext cx="0" cy="0"/>
          <a:chOff x="0" y="0"/>
          <a:chExt cx="0" cy="0"/>
        </a:xfrm>
      </p:grpSpPr>
      <p:sp>
        <p:nvSpPr>
          <p:cNvPr id="8" name="Pladsholder til indhold 7">
            <a:extLst>
              <a:ext uri="{FF2B5EF4-FFF2-40B4-BE49-F238E27FC236}">
                <a16:creationId xmlns:a16="http://schemas.microsoft.com/office/drawing/2014/main" id="{E34BDA81-09B3-4D42-BF47-3D207070964B}"/>
              </a:ext>
            </a:extLst>
          </p:cNvPr>
          <p:cNvSpPr>
            <a:spLocks noGrp="1"/>
          </p:cNvSpPr>
          <p:nvPr>
            <p:ph sz="quarter" idx="10"/>
          </p:nvPr>
        </p:nvSpPr>
        <p:spPr>
          <a:xfrm>
            <a:off x="1097281" y="2075180"/>
            <a:ext cx="10058400" cy="3987800"/>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da-DK" dirty="0"/>
              <a:t>Rediger teksttypografien i masteren</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2" name="Titel 1">
            <a:extLst>
              <a:ext uri="{FF2B5EF4-FFF2-40B4-BE49-F238E27FC236}">
                <a16:creationId xmlns:a16="http://schemas.microsoft.com/office/drawing/2014/main" id="{EB2226D1-60DE-46B5-8CC4-2CBA4966E581}"/>
              </a:ext>
            </a:extLst>
          </p:cNvPr>
          <p:cNvSpPr>
            <a:spLocks noGrp="1"/>
          </p:cNvSpPr>
          <p:nvPr>
            <p:ph type="title" hasCustomPrompt="1"/>
          </p:nvPr>
        </p:nvSpPr>
        <p:spPr/>
        <p:txBody>
          <a:bodyPr>
            <a:normAutofit/>
          </a:bodyPr>
          <a:lstStyle>
            <a:lvl1pPr>
              <a:defRPr sz="3200" b="1" i="0">
                <a:latin typeface="Arial Black" panose="020B0604020202020204" pitchFamily="34" charset="0"/>
                <a:cs typeface="Arial Black" panose="020B0604020202020204" pitchFamily="34" charset="0"/>
              </a:defRPr>
            </a:lvl1pPr>
          </a:lstStyle>
          <a:p>
            <a:r>
              <a:rPr lang="da-DK" dirty="0"/>
              <a:t>KLIK FOR AT REDIGERE TITELTYPOGRAFIEN I MASTEREN</a:t>
            </a:r>
          </a:p>
        </p:txBody>
      </p:sp>
    </p:spTree>
    <p:extLst>
      <p:ext uri="{BB962C8B-B14F-4D97-AF65-F5344CB8AC3E}">
        <p14:creationId xmlns:p14="http://schemas.microsoft.com/office/powerpoint/2010/main" val="21507939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F73C78-5815-3D81-D69B-3D6E2204C0ED}"/>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C1DC599B-9BA3-9C7F-D1B5-116D38182B42}"/>
              </a:ext>
            </a:extLst>
          </p:cNvPr>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3272414F-47DB-7CF5-A627-C80510270D88}"/>
              </a:ext>
            </a:extLst>
          </p:cNvPr>
          <p:cNvSpPr>
            <a:spLocks noGrp="1"/>
          </p:cNvSpPr>
          <p:nvPr>
            <p:ph type="dt" sz="half" idx="10"/>
          </p:nvPr>
        </p:nvSpPr>
        <p:spPr/>
        <p:txBody>
          <a:bodyPr/>
          <a:lstStyle/>
          <a:p>
            <a:fld id="{2EB31458-B37E-BB49-8E17-A063953AF299}" type="datetimeFigureOut">
              <a:rPr lang="da-DK" smtClean="0"/>
              <a:t>12-01-2024</a:t>
            </a:fld>
            <a:endParaRPr lang="da-DK"/>
          </a:p>
        </p:txBody>
      </p:sp>
      <p:sp>
        <p:nvSpPr>
          <p:cNvPr id="5" name="Pladsholder til sidefod 4">
            <a:extLst>
              <a:ext uri="{FF2B5EF4-FFF2-40B4-BE49-F238E27FC236}">
                <a16:creationId xmlns:a16="http://schemas.microsoft.com/office/drawing/2014/main" id="{A03FCB10-32A9-1B66-E570-14297074DA16}"/>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FE656845-DD65-4251-0072-91EC25DCE469}"/>
              </a:ext>
            </a:extLst>
          </p:cNvPr>
          <p:cNvSpPr>
            <a:spLocks noGrp="1"/>
          </p:cNvSpPr>
          <p:nvPr>
            <p:ph type="sldNum" sz="quarter" idx="12"/>
          </p:nvPr>
        </p:nvSpPr>
        <p:spPr/>
        <p:txBody>
          <a:bodyPr/>
          <a:lstStyle/>
          <a:p>
            <a:fld id="{A74339F1-CB45-8F40-900A-3A8B6318DA17}" type="slidenum">
              <a:rPr lang="da-DK" smtClean="0"/>
              <a:t>‹nr.›</a:t>
            </a:fld>
            <a:endParaRPr lang="da-DK"/>
          </a:p>
        </p:txBody>
      </p:sp>
    </p:spTree>
    <p:extLst>
      <p:ext uri="{BB962C8B-B14F-4D97-AF65-F5344CB8AC3E}">
        <p14:creationId xmlns:p14="http://schemas.microsoft.com/office/powerpoint/2010/main" val="11995413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17DA190-3349-A997-A86B-2F57497765A1}"/>
              </a:ext>
            </a:extLst>
          </p:cNvPr>
          <p:cNvSpPr>
            <a:spLocks noGrp="1"/>
          </p:cNvSpPr>
          <p:nvPr>
            <p:ph type="title"/>
          </p:nvPr>
        </p:nvSpPr>
        <p:spPr>
          <a:xfrm>
            <a:off x="831850" y="1709738"/>
            <a:ext cx="10515600" cy="2852737"/>
          </a:xfrm>
        </p:spPr>
        <p:txBody>
          <a:bodyPr anchor="b"/>
          <a:lstStyle>
            <a:lvl1pPr>
              <a:defRPr sz="6000"/>
            </a:lvl1pPr>
          </a:lstStyle>
          <a:p>
            <a:r>
              <a:rPr lang="da-DK" dirty="0"/>
              <a:t>Klik for at redigere titeltypografien i masteren</a:t>
            </a:r>
          </a:p>
        </p:txBody>
      </p:sp>
      <p:sp>
        <p:nvSpPr>
          <p:cNvPr id="3" name="Pladsholder til tekst 2">
            <a:extLst>
              <a:ext uri="{FF2B5EF4-FFF2-40B4-BE49-F238E27FC236}">
                <a16:creationId xmlns:a16="http://schemas.microsoft.com/office/drawing/2014/main" id="{A0CF0400-AB8A-11C7-C9F7-CDEFC87C864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Klik for at redigere teksttypografierne i masteren</a:t>
            </a:r>
          </a:p>
        </p:txBody>
      </p:sp>
      <p:sp>
        <p:nvSpPr>
          <p:cNvPr id="4" name="Pladsholder til dato 3">
            <a:extLst>
              <a:ext uri="{FF2B5EF4-FFF2-40B4-BE49-F238E27FC236}">
                <a16:creationId xmlns:a16="http://schemas.microsoft.com/office/drawing/2014/main" id="{6D01EA29-609A-43FA-2CA6-3076B42E9DFD}"/>
              </a:ext>
            </a:extLst>
          </p:cNvPr>
          <p:cNvSpPr>
            <a:spLocks noGrp="1"/>
          </p:cNvSpPr>
          <p:nvPr>
            <p:ph type="dt" sz="half" idx="10"/>
          </p:nvPr>
        </p:nvSpPr>
        <p:spPr/>
        <p:txBody>
          <a:bodyPr/>
          <a:lstStyle/>
          <a:p>
            <a:fld id="{2EB31458-B37E-BB49-8E17-A063953AF299}" type="datetimeFigureOut">
              <a:rPr lang="da-DK" smtClean="0"/>
              <a:t>12-01-2024</a:t>
            </a:fld>
            <a:endParaRPr lang="da-DK"/>
          </a:p>
        </p:txBody>
      </p:sp>
      <p:sp>
        <p:nvSpPr>
          <p:cNvPr id="5" name="Pladsholder til sidefod 4">
            <a:extLst>
              <a:ext uri="{FF2B5EF4-FFF2-40B4-BE49-F238E27FC236}">
                <a16:creationId xmlns:a16="http://schemas.microsoft.com/office/drawing/2014/main" id="{7FA30662-43C0-F2BD-8209-044B8098365D}"/>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A1809C87-E051-4E86-C22D-AAE7712E1744}"/>
              </a:ext>
            </a:extLst>
          </p:cNvPr>
          <p:cNvSpPr>
            <a:spLocks noGrp="1"/>
          </p:cNvSpPr>
          <p:nvPr>
            <p:ph type="sldNum" sz="quarter" idx="12"/>
          </p:nvPr>
        </p:nvSpPr>
        <p:spPr/>
        <p:txBody>
          <a:bodyPr/>
          <a:lstStyle/>
          <a:p>
            <a:fld id="{A74339F1-CB45-8F40-900A-3A8B6318DA17}" type="slidenum">
              <a:rPr lang="da-DK" smtClean="0"/>
              <a:t>‹nr.›</a:t>
            </a:fld>
            <a:endParaRPr lang="da-DK"/>
          </a:p>
        </p:txBody>
      </p:sp>
    </p:spTree>
    <p:extLst>
      <p:ext uri="{BB962C8B-B14F-4D97-AF65-F5344CB8AC3E}">
        <p14:creationId xmlns:p14="http://schemas.microsoft.com/office/powerpoint/2010/main" val="25905325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1BDEC73-C90C-A4EF-0635-55269B65EAB5}"/>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EF3A2633-92C8-50AD-A5A9-42BDDD16AE9F}"/>
              </a:ext>
            </a:extLst>
          </p:cNvPr>
          <p:cNvSpPr>
            <a:spLocks noGrp="1"/>
          </p:cNvSpPr>
          <p:nvPr>
            <p:ph sz="half" idx="1"/>
          </p:nvPr>
        </p:nvSpPr>
        <p:spPr>
          <a:xfrm>
            <a:off x="838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a:extLst>
              <a:ext uri="{FF2B5EF4-FFF2-40B4-BE49-F238E27FC236}">
                <a16:creationId xmlns:a16="http://schemas.microsoft.com/office/drawing/2014/main" id="{57B97F04-32CD-F536-822C-EDEA3A53AE7F}"/>
              </a:ext>
            </a:extLst>
          </p:cNvPr>
          <p:cNvSpPr>
            <a:spLocks noGrp="1"/>
          </p:cNvSpPr>
          <p:nvPr>
            <p:ph sz="half" idx="2"/>
          </p:nvPr>
        </p:nvSpPr>
        <p:spPr>
          <a:xfrm>
            <a:off x="6172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a:extLst>
              <a:ext uri="{FF2B5EF4-FFF2-40B4-BE49-F238E27FC236}">
                <a16:creationId xmlns:a16="http://schemas.microsoft.com/office/drawing/2014/main" id="{5121A1C4-7BBF-147C-2881-57FA9EA98656}"/>
              </a:ext>
            </a:extLst>
          </p:cNvPr>
          <p:cNvSpPr>
            <a:spLocks noGrp="1"/>
          </p:cNvSpPr>
          <p:nvPr>
            <p:ph type="dt" sz="half" idx="10"/>
          </p:nvPr>
        </p:nvSpPr>
        <p:spPr/>
        <p:txBody>
          <a:bodyPr/>
          <a:lstStyle/>
          <a:p>
            <a:fld id="{2EB31458-B37E-BB49-8E17-A063953AF299}" type="datetimeFigureOut">
              <a:rPr lang="da-DK" smtClean="0"/>
              <a:t>12-01-2024</a:t>
            </a:fld>
            <a:endParaRPr lang="da-DK"/>
          </a:p>
        </p:txBody>
      </p:sp>
      <p:sp>
        <p:nvSpPr>
          <p:cNvPr id="6" name="Pladsholder til sidefod 5">
            <a:extLst>
              <a:ext uri="{FF2B5EF4-FFF2-40B4-BE49-F238E27FC236}">
                <a16:creationId xmlns:a16="http://schemas.microsoft.com/office/drawing/2014/main" id="{2BEAA060-36FF-7443-6888-CC3B60259C93}"/>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87DD9CE1-AD24-F0AF-0A9B-0BF42DE1B11C}"/>
              </a:ext>
            </a:extLst>
          </p:cNvPr>
          <p:cNvSpPr>
            <a:spLocks noGrp="1"/>
          </p:cNvSpPr>
          <p:nvPr>
            <p:ph type="sldNum" sz="quarter" idx="12"/>
          </p:nvPr>
        </p:nvSpPr>
        <p:spPr/>
        <p:txBody>
          <a:bodyPr/>
          <a:lstStyle/>
          <a:p>
            <a:fld id="{A74339F1-CB45-8F40-900A-3A8B6318DA17}" type="slidenum">
              <a:rPr lang="da-DK" smtClean="0"/>
              <a:t>‹nr.›</a:t>
            </a:fld>
            <a:endParaRPr lang="da-DK"/>
          </a:p>
        </p:txBody>
      </p:sp>
    </p:spTree>
    <p:extLst>
      <p:ext uri="{BB962C8B-B14F-4D97-AF65-F5344CB8AC3E}">
        <p14:creationId xmlns:p14="http://schemas.microsoft.com/office/powerpoint/2010/main" val="7604060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D900109-61E9-B26A-F210-6C6844D2ECE9}"/>
              </a:ext>
            </a:extLst>
          </p:cNvPr>
          <p:cNvSpPr>
            <a:spLocks noGrp="1"/>
          </p:cNvSpPr>
          <p:nvPr>
            <p:ph type="title"/>
          </p:nvPr>
        </p:nvSpPr>
        <p:spPr>
          <a:xfrm>
            <a:off x="839788" y="365125"/>
            <a:ext cx="10515600" cy="1325563"/>
          </a:xfrm>
        </p:spPr>
        <p:txBody>
          <a:bodyPr/>
          <a:lstStyle/>
          <a:p>
            <a:r>
              <a:rPr lang="da-DK"/>
              <a:t>Klik for at redigere titeltypografien i masteren</a:t>
            </a:r>
          </a:p>
        </p:txBody>
      </p:sp>
      <p:sp>
        <p:nvSpPr>
          <p:cNvPr id="3" name="Pladsholder til tekst 2">
            <a:extLst>
              <a:ext uri="{FF2B5EF4-FFF2-40B4-BE49-F238E27FC236}">
                <a16:creationId xmlns:a16="http://schemas.microsoft.com/office/drawing/2014/main" id="{DC30BFA1-B45F-4A2F-D4C4-87CFA983C55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4" name="Pladsholder til indhold 3">
            <a:extLst>
              <a:ext uri="{FF2B5EF4-FFF2-40B4-BE49-F238E27FC236}">
                <a16:creationId xmlns:a16="http://schemas.microsoft.com/office/drawing/2014/main" id="{ACAC8659-84CC-F78F-015A-D6A79CA3AEDD}"/>
              </a:ext>
            </a:extLst>
          </p:cNvPr>
          <p:cNvSpPr>
            <a:spLocks noGrp="1"/>
          </p:cNvSpPr>
          <p:nvPr>
            <p:ph sz="half" idx="2"/>
          </p:nvPr>
        </p:nvSpPr>
        <p:spPr>
          <a:xfrm>
            <a:off x="839788" y="2505075"/>
            <a:ext cx="5157787"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a:extLst>
              <a:ext uri="{FF2B5EF4-FFF2-40B4-BE49-F238E27FC236}">
                <a16:creationId xmlns:a16="http://schemas.microsoft.com/office/drawing/2014/main" id="{9A839E63-564B-85A3-CA29-672EE086122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6" name="Pladsholder til indhold 5">
            <a:extLst>
              <a:ext uri="{FF2B5EF4-FFF2-40B4-BE49-F238E27FC236}">
                <a16:creationId xmlns:a16="http://schemas.microsoft.com/office/drawing/2014/main" id="{26055CE6-7241-93DD-FD42-6F6E9AA33490}"/>
              </a:ext>
            </a:extLst>
          </p:cNvPr>
          <p:cNvSpPr>
            <a:spLocks noGrp="1"/>
          </p:cNvSpPr>
          <p:nvPr>
            <p:ph sz="quarter" idx="4"/>
          </p:nvPr>
        </p:nvSpPr>
        <p:spPr>
          <a:xfrm>
            <a:off x="6172200" y="2505075"/>
            <a:ext cx="5183188"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6">
            <a:extLst>
              <a:ext uri="{FF2B5EF4-FFF2-40B4-BE49-F238E27FC236}">
                <a16:creationId xmlns:a16="http://schemas.microsoft.com/office/drawing/2014/main" id="{512C8F2B-E88B-1A5A-50A6-E914260F312F}"/>
              </a:ext>
            </a:extLst>
          </p:cNvPr>
          <p:cNvSpPr>
            <a:spLocks noGrp="1"/>
          </p:cNvSpPr>
          <p:nvPr>
            <p:ph type="dt" sz="half" idx="10"/>
          </p:nvPr>
        </p:nvSpPr>
        <p:spPr/>
        <p:txBody>
          <a:bodyPr/>
          <a:lstStyle/>
          <a:p>
            <a:fld id="{2EB31458-B37E-BB49-8E17-A063953AF299}" type="datetimeFigureOut">
              <a:rPr lang="da-DK" smtClean="0"/>
              <a:t>12-01-2024</a:t>
            </a:fld>
            <a:endParaRPr lang="da-DK"/>
          </a:p>
        </p:txBody>
      </p:sp>
      <p:sp>
        <p:nvSpPr>
          <p:cNvPr id="8" name="Pladsholder til sidefod 7">
            <a:extLst>
              <a:ext uri="{FF2B5EF4-FFF2-40B4-BE49-F238E27FC236}">
                <a16:creationId xmlns:a16="http://schemas.microsoft.com/office/drawing/2014/main" id="{707B5C5E-E0FB-01AB-DD15-91C676E4BC13}"/>
              </a:ext>
            </a:extLst>
          </p:cNvPr>
          <p:cNvSpPr>
            <a:spLocks noGrp="1"/>
          </p:cNvSpPr>
          <p:nvPr>
            <p:ph type="ftr" sz="quarter" idx="11"/>
          </p:nvPr>
        </p:nvSpPr>
        <p:spPr/>
        <p:txBody>
          <a:bodyPr/>
          <a:lstStyle/>
          <a:p>
            <a:endParaRPr lang="da-DK"/>
          </a:p>
        </p:txBody>
      </p:sp>
      <p:sp>
        <p:nvSpPr>
          <p:cNvPr id="9" name="Pladsholder til slidenummer 8">
            <a:extLst>
              <a:ext uri="{FF2B5EF4-FFF2-40B4-BE49-F238E27FC236}">
                <a16:creationId xmlns:a16="http://schemas.microsoft.com/office/drawing/2014/main" id="{15E570D1-AA18-6112-6F08-23F7B18EBC19}"/>
              </a:ext>
            </a:extLst>
          </p:cNvPr>
          <p:cNvSpPr>
            <a:spLocks noGrp="1"/>
          </p:cNvSpPr>
          <p:nvPr>
            <p:ph type="sldNum" sz="quarter" idx="12"/>
          </p:nvPr>
        </p:nvSpPr>
        <p:spPr/>
        <p:txBody>
          <a:bodyPr/>
          <a:lstStyle/>
          <a:p>
            <a:fld id="{A74339F1-CB45-8F40-900A-3A8B6318DA17}" type="slidenum">
              <a:rPr lang="da-DK" smtClean="0"/>
              <a:t>‹nr.›</a:t>
            </a:fld>
            <a:endParaRPr lang="da-DK"/>
          </a:p>
        </p:txBody>
      </p:sp>
    </p:spTree>
    <p:extLst>
      <p:ext uri="{BB962C8B-B14F-4D97-AF65-F5344CB8AC3E}">
        <p14:creationId xmlns:p14="http://schemas.microsoft.com/office/powerpoint/2010/main" val="1825618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CAAED26-5CA4-398C-4D75-400DE58C8205}"/>
              </a:ext>
            </a:extLst>
          </p:cNvPr>
          <p:cNvSpPr>
            <a:spLocks noGrp="1"/>
          </p:cNvSpPr>
          <p:nvPr>
            <p:ph type="title"/>
          </p:nvPr>
        </p:nvSpPr>
        <p:spPr/>
        <p:txBody>
          <a:bodyPr/>
          <a:lstStyle/>
          <a:p>
            <a:r>
              <a:rPr lang="da-DK"/>
              <a:t>Klik for at redigere titeltypografien i masteren</a:t>
            </a:r>
          </a:p>
        </p:txBody>
      </p:sp>
      <p:sp>
        <p:nvSpPr>
          <p:cNvPr id="3" name="Pladsholder til dato 2">
            <a:extLst>
              <a:ext uri="{FF2B5EF4-FFF2-40B4-BE49-F238E27FC236}">
                <a16:creationId xmlns:a16="http://schemas.microsoft.com/office/drawing/2014/main" id="{37A1A705-0D4F-C062-1CB5-E9001A4EE503}"/>
              </a:ext>
            </a:extLst>
          </p:cNvPr>
          <p:cNvSpPr>
            <a:spLocks noGrp="1"/>
          </p:cNvSpPr>
          <p:nvPr>
            <p:ph type="dt" sz="half" idx="10"/>
          </p:nvPr>
        </p:nvSpPr>
        <p:spPr/>
        <p:txBody>
          <a:bodyPr/>
          <a:lstStyle/>
          <a:p>
            <a:fld id="{2EB31458-B37E-BB49-8E17-A063953AF299}" type="datetimeFigureOut">
              <a:rPr lang="da-DK" smtClean="0"/>
              <a:t>12-01-2024</a:t>
            </a:fld>
            <a:endParaRPr lang="da-DK"/>
          </a:p>
        </p:txBody>
      </p:sp>
      <p:sp>
        <p:nvSpPr>
          <p:cNvPr id="4" name="Pladsholder til sidefod 3">
            <a:extLst>
              <a:ext uri="{FF2B5EF4-FFF2-40B4-BE49-F238E27FC236}">
                <a16:creationId xmlns:a16="http://schemas.microsoft.com/office/drawing/2014/main" id="{8974D557-0E21-44B2-6DD1-C060D2660411}"/>
              </a:ext>
            </a:extLst>
          </p:cNvPr>
          <p:cNvSpPr>
            <a:spLocks noGrp="1"/>
          </p:cNvSpPr>
          <p:nvPr>
            <p:ph type="ftr" sz="quarter" idx="11"/>
          </p:nvPr>
        </p:nvSpPr>
        <p:spPr/>
        <p:txBody>
          <a:bodyPr/>
          <a:lstStyle/>
          <a:p>
            <a:endParaRPr lang="da-DK"/>
          </a:p>
        </p:txBody>
      </p:sp>
      <p:sp>
        <p:nvSpPr>
          <p:cNvPr id="5" name="Pladsholder til slidenummer 4">
            <a:extLst>
              <a:ext uri="{FF2B5EF4-FFF2-40B4-BE49-F238E27FC236}">
                <a16:creationId xmlns:a16="http://schemas.microsoft.com/office/drawing/2014/main" id="{86E82CF0-4C4E-BD15-FEB8-AC4705BA1530}"/>
              </a:ext>
            </a:extLst>
          </p:cNvPr>
          <p:cNvSpPr>
            <a:spLocks noGrp="1"/>
          </p:cNvSpPr>
          <p:nvPr>
            <p:ph type="sldNum" sz="quarter" idx="12"/>
          </p:nvPr>
        </p:nvSpPr>
        <p:spPr/>
        <p:txBody>
          <a:bodyPr/>
          <a:lstStyle/>
          <a:p>
            <a:fld id="{A74339F1-CB45-8F40-900A-3A8B6318DA17}" type="slidenum">
              <a:rPr lang="da-DK" smtClean="0"/>
              <a:t>‹nr.›</a:t>
            </a:fld>
            <a:endParaRPr lang="da-DK"/>
          </a:p>
        </p:txBody>
      </p:sp>
    </p:spTree>
    <p:extLst>
      <p:ext uri="{BB962C8B-B14F-4D97-AF65-F5344CB8AC3E}">
        <p14:creationId xmlns:p14="http://schemas.microsoft.com/office/powerpoint/2010/main" val="8004947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69C044A0-F754-5996-6C43-19E0C33D2A0E}"/>
              </a:ext>
            </a:extLst>
          </p:cNvPr>
          <p:cNvSpPr>
            <a:spLocks noGrp="1"/>
          </p:cNvSpPr>
          <p:nvPr>
            <p:ph type="dt" sz="half" idx="10"/>
          </p:nvPr>
        </p:nvSpPr>
        <p:spPr/>
        <p:txBody>
          <a:bodyPr/>
          <a:lstStyle/>
          <a:p>
            <a:fld id="{2EB31458-B37E-BB49-8E17-A063953AF299}" type="datetimeFigureOut">
              <a:rPr lang="da-DK" smtClean="0"/>
              <a:t>12-01-2024</a:t>
            </a:fld>
            <a:endParaRPr lang="da-DK"/>
          </a:p>
        </p:txBody>
      </p:sp>
      <p:sp>
        <p:nvSpPr>
          <p:cNvPr id="3" name="Pladsholder til sidefod 2">
            <a:extLst>
              <a:ext uri="{FF2B5EF4-FFF2-40B4-BE49-F238E27FC236}">
                <a16:creationId xmlns:a16="http://schemas.microsoft.com/office/drawing/2014/main" id="{10AFCCA8-0ADF-050C-40E9-87F5D3943128}"/>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ED1A4AF4-2FAD-F02E-E3C3-5932C539BAA8}"/>
              </a:ext>
            </a:extLst>
          </p:cNvPr>
          <p:cNvSpPr>
            <a:spLocks noGrp="1"/>
          </p:cNvSpPr>
          <p:nvPr>
            <p:ph type="sldNum" sz="quarter" idx="12"/>
          </p:nvPr>
        </p:nvSpPr>
        <p:spPr/>
        <p:txBody>
          <a:bodyPr/>
          <a:lstStyle/>
          <a:p>
            <a:fld id="{A74339F1-CB45-8F40-900A-3A8B6318DA17}" type="slidenum">
              <a:rPr lang="da-DK" smtClean="0"/>
              <a:t>‹nr.›</a:t>
            </a:fld>
            <a:endParaRPr lang="da-DK"/>
          </a:p>
        </p:txBody>
      </p:sp>
    </p:spTree>
    <p:extLst>
      <p:ext uri="{BB962C8B-B14F-4D97-AF65-F5344CB8AC3E}">
        <p14:creationId xmlns:p14="http://schemas.microsoft.com/office/powerpoint/2010/main" val="32276450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3509A5-200B-E1CE-7F99-FB1B80FEA138}"/>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indhold 2">
            <a:extLst>
              <a:ext uri="{FF2B5EF4-FFF2-40B4-BE49-F238E27FC236}">
                <a16:creationId xmlns:a16="http://schemas.microsoft.com/office/drawing/2014/main" id="{1242B160-95A7-B0CA-ADBF-8173BE6ABBB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a:extLst>
              <a:ext uri="{FF2B5EF4-FFF2-40B4-BE49-F238E27FC236}">
                <a16:creationId xmlns:a16="http://schemas.microsoft.com/office/drawing/2014/main" id="{47EF0394-9EED-897F-21A9-22E5DA0C0D2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38241C20-50FB-EB2F-B7A5-5CFC4512F815}"/>
              </a:ext>
            </a:extLst>
          </p:cNvPr>
          <p:cNvSpPr>
            <a:spLocks noGrp="1"/>
          </p:cNvSpPr>
          <p:nvPr>
            <p:ph type="dt" sz="half" idx="10"/>
          </p:nvPr>
        </p:nvSpPr>
        <p:spPr/>
        <p:txBody>
          <a:bodyPr/>
          <a:lstStyle/>
          <a:p>
            <a:fld id="{2EB31458-B37E-BB49-8E17-A063953AF299}" type="datetimeFigureOut">
              <a:rPr lang="da-DK" smtClean="0"/>
              <a:t>12-01-2024</a:t>
            </a:fld>
            <a:endParaRPr lang="da-DK"/>
          </a:p>
        </p:txBody>
      </p:sp>
      <p:sp>
        <p:nvSpPr>
          <p:cNvPr id="6" name="Pladsholder til sidefod 5">
            <a:extLst>
              <a:ext uri="{FF2B5EF4-FFF2-40B4-BE49-F238E27FC236}">
                <a16:creationId xmlns:a16="http://schemas.microsoft.com/office/drawing/2014/main" id="{64E258CA-BF1E-20A3-7DBE-ECF4F6865465}"/>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8EB76C36-BC19-A92A-387D-C0CE94884406}"/>
              </a:ext>
            </a:extLst>
          </p:cNvPr>
          <p:cNvSpPr>
            <a:spLocks noGrp="1"/>
          </p:cNvSpPr>
          <p:nvPr>
            <p:ph type="sldNum" sz="quarter" idx="12"/>
          </p:nvPr>
        </p:nvSpPr>
        <p:spPr/>
        <p:txBody>
          <a:bodyPr/>
          <a:lstStyle/>
          <a:p>
            <a:fld id="{A74339F1-CB45-8F40-900A-3A8B6318DA17}" type="slidenum">
              <a:rPr lang="da-DK" smtClean="0"/>
              <a:t>‹nr.›</a:t>
            </a:fld>
            <a:endParaRPr lang="da-DK"/>
          </a:p>
        </p:txBody>
      </p:sp>
    </p:spTree>
    <p:extLst>
      <p:ext uri="{BB962C8B-B14F-4D97-AF65-F5344CB8AC3E}">
        <p14:creationId xmlns:p14="http://schemas.microsoft.com/office/powerpoint/2010/main" val="6767541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4835E3-AD7D-FA21-21A2-CEED0E7F6E68}"/>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billede 2">
            <a:extLst>
              <a:ext uri="{FF2B5EF4-FFF2-40B4-BE49-F238E27FC236}">
                <a16:creationId xmlns:a16="http://schemas.microsoft.com/office/drawing/2014/main" id="{7E8A5CF9-D573-404F-9883-046093877D9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a:extLst>
              <a:ext uri="{FF2B5EF4-FFF2-40B4-BE49-F238E27FC236}">
                <a16:creationId xmlns:a16="http://schemas.microsoft.com/office/drawing/2014/main" id="{834C3757-AD46-C867-4338-5BFDD9CCAB3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BC8C60A9-A0F7-1E5D-C0DD-3F0B6B16DD26}"/>
              </a:ext>
            </a:extLst>
          </p:cNvPr>
          <p:cNvSpPr>
            <a:spLocks noGrp="1"/>
          </p:cNvSpPr>
          <p:nvPr>
            <p:ph type="dt" sz="half" idx="10"/>
          </p:nvPr>
        </p:nvSpPr>
        <p:spPr/>
        <p:txBody>
          <a:bodyPr/>
          <a:lstStyle/>
          <a:p>
            <a:fld id="{2EB31458-B37E-BB49-8E17-A063953AF299}" type="datetimeFigureOut">
              <a:rPr lang="da-DK" smtClean="0"/>
              <a:t>12-01-2024</a:t>
            </a:fld>
            <a:endParaRPr lang="da-DK"/>
          </a:p>
        </p:txBody>
      </p:sp>
      <p:sp>
        <p:nvSpPr>
          <p:cNvPr id="6" name="Pladsholder til sidefod 5">
            <a:extLst>
              <a:ext uri="{FF2B5EF4-FFF2-40B4-BE49-F238E27FC236}">
                <a16:creationId xmlns:a16="http://schemas.microsoft.com/office/drawing/2014/main" id="{1A2678E6-9ADC-42F6-5558-3E6734D2DDB9}"/>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2C626869-002D-F96A-0412-FB19A20DE9E1}"/>
              </a:ext>
            </a:extLst>
          </p:cNvPr>
          <p:cNvSpPr>
            <a:spLocks noGrp="1"/>
          </p:cNvSpPr>
          <p:nvPr>
            <p:ph type="sldNum" sz="quarter" idx="12"/>
          </p:nvPr>
        </p:nvSpPr>
        <p:spPr/>
        <p:txBody>
          <a:bodyPr/>
          <a:lstStyle/>
          <a:p>
            <a:fld id="{A74339F1-CB45-8F40-900A-3A8B6318DA17}" type="slidenum">
              <a:rPr lang="da-DK" smtClean="0"/>
              <a:t>‹nr.›</a:t>
            </a:fld>
            <a:endParaRPr lang="da-DK"/>
          </a:p>
        </p:txBody>
      </p:sp>
    </p:spTree>
    <p:extLst>
      <p:ext uri="{BB962C8B-B14F-4D97-AF65-F5344CB8AC3E}">
        <p14:creationId xmlns:p14="http://schemas.microsoft.com/office/powerpoint/2010/main" val="41069073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FDBA26F7-7EA9-FB3D-8F26-AE5F2F79BB9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dirty="0"/>
              <a:t>KLIK FOR AT REDIGERE TITELTYPOGRAFIEN I MASTEREN</a:t>
            </a:r>
          </a:p>
        </p:txBody>
      </p:sp>
      <p:sp>
        <p:nvSpPr>
          <p:cNvPr id="3" name="Pladsholder til tekst 2">
            <a:extLst>
              <a:ext uri="{FF2B5EF4-FFF2-40B4-BE49-F238E27FC236}">
                <a16:creationId xmlns:a16="http://schemas.microsoft.com/office/drawing/2014/main" id="{14AD7E6F-A374-BA71-72F8-5ECA72C9300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4" name="Pladsholder til dato 3">
            <a:extLst>
              <a:ext uri="{FF2B5EF4-FFF2-40B4-BE49-F238E27FC236}">
                <a16:creationId xmlns:a16="http://schemas.microsoft.com/office/drawing/2014/main" id="{908E7C59-B74A-0E7D-5DE0-A354BACFA43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B31458-B37E-BB49-8E17-A063953AF299}" type="datetimeFigureOut">
              <a:rPr lang="da-DK" smtClean="0"/>
              <a:t>12-01-2024</a:t>
            </a:fld>
            <a:endParaRPr lang="da-DK"/>
          </a:p>
        </p:txBody>
      </p:sp>
      <p:sp>
        <p:nvSpPr>
          <p:cNvPr id="5" name="Pladsholder til sidefod 4">
            <a:extLst>
              <a:ext uri="{FF2B5EF4-FFF2-40B4-BE49-F238E27FC236}">
                <a16:creationId xmlns:a16="http://schemas.microsoft.com/office/drawing/2014/main" id="{23089362-94B5-9C2E-FB58-E25C97DD0A5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a:p>
        </p:txBody>
      </p:sp>
      <p:sp>
        <p:nvSpPr>
          <p:cNvPr id="6" name="Pladsholder til slidenummer 5">
            <a:extLst>
              <a:ext uri="{FF2B5EF4-FFF2-40B4-BE49-F238E27FC236}">
                <a16:creationId xmlns:a16="http://schemas.microsoft.com/office/drawing/2014/main" id="{EA66BC27-916D-47E5-FED7-1E2AEF9860E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4339F1-CB45-8F40-900A-3A8B6318DA17}" type="slidenum">
              <a:rPr lang="da-DK" smtClean="0"/>
              <a:t>‹nr.›</a:t>
            </a:fld>
            <a:endParaRPr lang="da-DK"/>
          </a:p>
        </p:txBody>
      </p:sp>
      <p:pic>
        <p:nvPicPr>
          <p:cNvPr id="8" name="Billede 7" descr="Et billede, der indeholder tekst&#10;&#10;Automatisk genereret beskrivelse">
            <a:extLst>
              <a:ext uri="{FF2B5EF4-FFF2-40B4-BE49-F238E27FC236}">
                <a16:creationId xmlns:a16="http://schemas.microsoft.com/office/drawing/2014/main" id="{4F239D29-B325-9B50-D5F8-B3095158545B}"/>
              </a:ext>
            </a:extLst>
          </p:cNvPr>
          <p:cNvPicPr>
            <a:picLocks noChangeAspect="1"/>
          </p:cNvPicPr>
          <p:nvPr userDrawn="1"/>
        </p:nvPicPr>
        <p:blipFill>
          <a:blip r:embed="rId14" cstate="hqprint">
            <a:extLst>
              <a:ext uri="{28A0092B-C50C-407E-A947-70E740481C1C}">
                <a14:useLocalDpi xmlns:a14="http://schemas.microsoft.com/office/drawing/2010/main"/>
              </a:ext>
            </a:extLst>
          </a:blip>
          <a:stretch>
            <a:fillRect/>
          </a:stretch>
        </p:blipFill>
        <p:spPr>
          <a:xfrm>
            <a:off x="10626757" y="5791640"/>
            <a:ext cx="1389410" cy="1079060"/>
          </a:xfrm>
          <a:prstGeom prst="rect">
            <a:avLst/>
          </a:prstGeom>
        </p:spPr>
      </p:pic>
    </p:spTree>
    <p:extLst>
      <p:ext uri="{BB962C8B-B14F-4D97-AF65-F5344CB8AC3E}">
        <p14:creationId xmlns:p14="http://schemas.microsoft.com/office/powerpoint/2010/main" val="40798647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3200" b="1" i="0" kern="1200">
          <a:solidFill>
            <a:schemeClr val="tx1"/>
          </a:solidFill>
          <a:latin typeface="Arial Black" panose="020B0604020202020204" pitchFamily="34" charset="0"/>
          <a:ea typeface="+mj-ea"/>
          <a:cs typeface="Arial Black"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sv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4.svg"/></Relationships>
</file>

<file path=ppt/slides/_rels/slide2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hyperlink" Target="https://play.kahoot.it/#/k/d824e119-17be-4c79-a169-ce6294a3fba9" TargetMode="External"/><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2.xml"/><Relationship Id="rId1" Type="http://schemas.openxmlformats.org/officeDocument/2006/relationships/slideLayout" Target="../slideLayouts/slideLayout12.xml"/><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FEE6DDE-0A33-0703-7ED3-7C49785F9E43}"/>
              </a:ext>
            </a:extLst>
          </p:cNvPr>
          <p:cNvSpPr>
            <a:spLocks noGrp="1"/>
          </p:cNvSpPr>
          <p:nvPr>
            <p:ph type="ctrTitle"/>
          </p:nvPr>
        </p:nvSpPr>
        <p:spPr/>
        <p:txBody>
          <a:bodyPr/>
          <a:lstStyle/>
          <a:p>
            <a:endParaRPr lang="da-DK"/>
          </a:p>
        </p:txBody>
      </p:sp>
      <p:sp>
        <p:nvSpPr>
          <p:cNvPr id="3" name="Undertitel 2">
            <a:extLst>
              <a:ext uri="{FF2B5EF4-FFF2-40B4-BE49-F238E27FC236}">
                <a16:creationId xmlns:a16="http://schemas.microsoft.com/office/drawing/2014/main" id="{31BDEA97-E50E-3DAB-B742-CEC3F5C95077}"/>
              </a:ext>
            </a:extLst>
          </p:cNvPr>
          <p:cNvSpPr>
            <a:spLocks noGrp="1"/>
          </p:cNvSpPr>
          <p:nvPr>
            <p:ph type="subTitle" idx="1"/>
          </p:nvPr>
        </p:nvSpPr>
        <p:spPr/>
        <p:txBody>
          <a:bodyPr/>
          <a:lstStyle/>
          <a:p>
            <a:endParaRPr lang="da-DK"/>
          </a:p>
        </p:txBody>
      </p:sp>
      <p:pic>
        <p:nvPicPr>
          <p:cNvPr id="5" name="Billede 4">
            <a:extLst>
              <a:ext uri="{FF2B5EF4-FFF2-40B4-BE49-F238E27FC236}">
                <a16:creationId xmlns:a16="http://schemas.microsoft.com/office/drawing/2014/main" id="{E349A3D4-52DC-4EF8-578E-ACF66EEC3E20}"/>
              </a:ext>
            </a:extLst>
          </p:cNvPr>
          <p:cNvPicPr>
            <a:picLocks noChangeAspect="1"/>
          </p:cNvPicPr>
          <p:nvPr/>
        </p:nvPicPr>
        <p:blipFill>
          <a:blip r:embed="rId2"/>
          <a:srcRect/>
          <a:stretch/>
        </p:blipFill>
        <p:spPr>
          <a:xfrm>
            <a:off x="0" y="0"/>
            <a:ext cx="12192000" cy="6858000"/>
          </a:xfrm>
          <a:prstGeom prst="rect">
            <a:avLst/>
          </a:prstGeom>
        </p:spPr>
      </p:pic>
      <p:sp>
        <p:nvSpPr>
          <p:cNvPr id="38" name="Parallelogram 37">
            <a:extLst>
              <a:ext uri="{FF2B5EF4-FFF2-40B4-BE49-F238E27FC236}">
                <a16:creationId xmlns:a16="http://schemas.microsoft.com/office/drawing/2014/main" id="{7225FB5C-BDFC-9FE7-A833-BD93B7BE0A61}"/>
              </a:ext>
            </a:extLst>
          </p:cNvPr>
          <p:cNvSpPr/>
          <p:nvPr/>
        </p:nvSpPr>
        <p:spPr>
          <a:xfrm>
            <a:off x="1358900" y="3630994"/>
            <a:ext cx="3190220" cy="455817"/>
          </a:xfrm>
          <a:prstGeom prst="parallelogram">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Undertitel 2">
            <a:extLst>
              <a:ext uri="{FF2B5EF4-FFF2-40B4-BE49-F238E27FC236}">
                <a16:creationId xmlns:a16="http://schemas.microsoft.com/office/drawing/2014/main" id="{E8AF8694-BE2E-853E-B51D-D0CF002409D9}"/>
              </a:ext>
            </a:extLst>
          </p:cNvPr>
          <p:cNvSpPr txBox="1">
            <a:spLocks/>
          </p:cNvSpPr>
          <p:nvPr/>
        </p:nvSpPr>
        <p:spPr>
          <a:xfrm>
            <a:off x="1684938" y="3708938"/>
            <a:ext cx="2967788" cy="42068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da-DK" sz="2000" b="1" dirty="0">
                <a:solidFill>
                  <a:srgbClr val="FC6B4F"/>
                </a:solidFill>
                <a:latin typeface="Arial Black" panose="020B0604020202020204" pitchFamily="34" charset="0"/>
                <a:cs typeface="Arial Black" panose="020B0604020202020204" pitchFamily="34" charset="0"/>
              </a:rPr>
              <a:t>UNGMEDJOB.DK</a:t>
            </a:r>
          </a:p>
        </p:txBody>
      </p:sp>
      <p:pic>
        <p:nvPicPr>
          <p:cNvPr id="11" name="Grafik 10">
            <a:extLst>
              <a:ext uri="{FF2B5EF4-FFF2-40B4-BE49-F238E27FC236}">
                <a16:creationId xmlns:a16="http://schemas.microsoft.com/office/drawing/2014/main" id="{D9770497-84C7-1C12-78ED-B27E7F83E8F5}"/>
              </a:ext>
            </a:extLst>
          </p:cNvPr>
          <p:cNvPicPr>
            <a:picLocks noChangeAspect="1"/>
          </p:cNvPicPr>
          <p:nvPr/>
        </p:nvPicPr>
        <p:blipFill>
          <a:blip r:embed="rId3" cstate="hq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623581" y="5788802"/>
            <a:ext cx="1397703" cy="896458"/>
          </a:xfrm>
          <a:prstGeom prst="rect">
            <a:avLst/>
          </a:prstGeom>
        </p:spPr>
      </p:pic>
      <p:sp>
        <p:nvSpPr>
          <p:cNvPr id="36" name="Parallelogram 35">
            <a:extLst>
              <a:ext uri="{FF2B5EF4-FFF2-40B4-BE49-F238E27FC236}">
                <a16:creationId xmlns:a16="http://schemas.microsoft.com/office/drawing/2014/main" id="{4BE6A7DB-104D-B873-CFD2-562345DC2786}"/>
              </a:ext>
            </a:extLst>
          </p:cNvPr>
          <p:cNvSpPr/>
          <p:nvPr/>
        </p:nvSpPr>
        <p:spPr>
          <a:xfrm>
            <a:off x="581680" y="2198483"/>
            <a:ext cx="2730500" cy="722336"/>
          </a:xfrm>
          <a:prstGeom prst="parallelogram">
            <a:avLst/>
          </a:prstGeom>
          <a:solidFill>
            <a:srgbClr val="FC6B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7" name="Parallelogram 36">
            <a:extLst>
              <a:ext uri="{FF2B5EF4-FFF2-40B4-BE49-F238E27FC236}">
                <a16:creationId xmlns:a16="http://schemas.microsoft.com/office/drawing/2014/main" id="{C82E1142-454E-3BE0-9DDB-D803E33DAE9C}"/>
              </a:ext>
            </a:extLst>
          </p:cNvPr>
          <p:cNvSpPr/>
          <p:nvPr/>
        </p:nvSpPr>
        <p:spPr>
          <a:xfrm>
            <a:off x="581680" y="2909683"/>
            <a:ext cx="5514320" cy="722336"/>
          </a:xfrm>
          <a:prstGeom prst="parallelogram">
            <a:avLst/>
          </a:prstGeom>
          <a:solidFill>
            <a:srgbClr val="FC6B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 name="Titel 1">
            <a:extLst>
              <a:ext uri="{FF2B5EF4-FFF2-40B4-BE49-F238E27FC236}">
                <a16:creationId xmlns:a16="http://schemas.microsoft.com/office/drawing/2014/main" id="{14AC703E-B1A6-446D-DBFA-449FD026526C}"/>
              </a:ext>
            </a:extLst>
          </p:cNvPr>
          <p:cNvSpPr txBox="1">
            <a:spLocks/>
          </p:cNvSpPr>
          <p:nvPr/>
        </p:nvSpPr>
        <p:spPr>
          <a:xfrm>
            <a:off x="774700" y="2972085"/>
            <a:ext cx="10058400" cy="722336"/>
          </a:xfrm>
          <a:prstGeom prst="rect">
            <a:avLst/>
          </a:prstGeom>
        </p:spPr>
        <p:txBody>
          <a:bodyPr vert="horz" lIns="91440" tIns="45720" rIns="91440" bIns="45720" rtlCol="0" anchor="t">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da-DK" sz="4400" b="1" dirty="0">
                <a:solidFill>
                  <a:schemeClr val="bg1"/>
                </a:solidFill>
                <a:latin typeface="Arial Black" panose="020B0604020202020204" pitchFamily="34" charset="0"/>
                <a:cs typeface="Arial Black" panose="020B0604020202020204" pitchFamily="34" charset="0"/>
              </a:rPr>
              <a:t>ARBEJDSMILJØ</a:t>
            </a:r>
          </a:p>
        </p:txBody>
      </p:sp>
      <p:sp>
        <p:nvSpPr>
          <p:cNvPr id="39" name="Titel 1">
            <a:extLst>
              <a:ext uri="{FF2B5EF4-FFF2-40B4-BE49-F238E27FC236}">
                <a16:creationId xmlns:a16="http://schemas.microsoft.com/office/drawing/2014/main" id="{879F32FA-0765-0E3C-C003-486735261EF7}"/>
              </a:ext>
            </a:extLst>
          </p:cNvPr>
          <p:cNvSpPr txBox="1">
            <a:spLocks/>
          </p:cNvSpPr>
          <p:nvPr/>
        </p:nvSpPr>
        <p:spPr>
          <a:xfrm>
            <a:off x="786140" y="2270711"/>
            <a:ext cx="2730500" cy="742183"/>
          </a:xfrm>
          <a:prstGeom prst="rect">
            <a:avLst/>
          </a:prstGeom>
        </p:spPr>
        <p:txBody>
          <a:bodyPr vert="horz" lIns="91440" tIns="45720" rIns="91440" bIns="45720" rtlCol="0" anchor="t">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da-DK" sz="4400" b="1" dirty="0">
                <a:solidFill>
                  <a:schemeClr val="bg1"/>
                </a:solidFill>
                <a:latin typeface="Arial Black" panose="020B0604020202020204" pitchFamily="34" charset="0"/>
                <a:cs typeface="Arial Black" panose="020B0604020202020204" pitchFamily="34" charset="0"/>
              </a:rPr>
              <a:t>UNGES </a:t>
            </a:r>
          </a:p>
        </p:txBody>
      </p:sp>
    </p:spTree>
    <p:extLst>
      <p:ext uri="{BB962C8B-B14F-4D97-AF65-F5344CB8AC3E}">
        <p14:creationId xmlns:p14="http://schemas.microsoft.com/office/powerpoint/2010/main" val="39233353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indhold 1">
            <a:extLst>
              <a:ext uri="{FF2B5EF4-FFF2-40B4-BE49-F238E27FC236}">
                <a16:creationId xmlns:a16="http://schemas.microsoft.com/office/drawing/2014/main" id="{CA610EDB-712A-420E-A37F-8DF5C9BF6FAE}"/>
              </a:ext>
            </a:extLst>
          </p:cNvPr>
          <p:cNvSpPr>
            <a:spLocks noGrp="1"/>
          </p:cNvSpPr>
          <p:nvPr>
            <p:ph sz="quarter" idx="10"/>
          </p:nvPr>
        </p:nvSpPr>
        <p:spPr>
          <a:xfrm>
            <a:off x="656640" y="1617320"/>
            <a:ext cx="10987492" cy="3987800"/>
          </a:xfrm>
        </p:spPr>
        <p:txBody>
          <a:bodyPr>
            <a:noAutofit/>
          </a:bodyPr>
          <a:lstStyle/>
          <a:p>
            <a:pPr marL="0" indent="0" fontAlgn="base">
              <a:buClr>
                <a:srgbClr val="FC6B4F"/>
              </a:buClr>
              <a:buNone/>
            </a:pPr>
            <a:r>
              <a:rPr lang="da-DK" sz="1800" b="1" dirty="0"/>
              <a:t>Unge, som er 13-14 år, eller ældre og stadig omfattet af undervisningspligten, må arbejde </a:t>
            </a:r>
            <a:br>
              <a:rPr lang="da-DK" sz="1800" b="1" dirty="0"/>
            </a:br>
            <a:r>
              <a:rPr lang="da-DK" sz="1800" b="1" dirty="0"/>
              <a:t>med lettere arbejde.</a:t>
            </a:r>
          </a:p>
          <a:p>
            <a:pPr marL="0" indent="0" fontAlgn="base">
              <a:buClr>
                <a:srgbClr val="FC6B4F"/>
              </a:buClr>
              <a:buNone/>
            </a:pPr>
            <a:endParaRPr lang="da-DK" sz="500" b="1" dirty="0"/>
          </a:p>
          <a:p>
            <a:pPr marL="0" indent="0" fontAlgn="base">
              <a:buClr>
                <a:srgbClr val="FC6B4F"/>
              </a:buClr>
              <a:buNone/>
            </a:pPr>
            <a:r>
              <a:rPr lang="da-DK" sz="1800" dirty="0"/>
              <a:t>Det kan fx være:</a:t>
            </a:r>
          </a:p>
          <a:p>
            <a:pPr lvl="1" fontAlgn="base">
              <a:lnSpc>
                <a:spcPct val="120000"/>
              </a:lnSpc>
              <a:buClr>
                <a:srgbClr val="FC6B4F"/>
              </a:buClr>
            </a:pPr>
            <a:r>
              <a:rPr lang="da-DK" sz="1800" dirty="0"/>
              <a:t>Lettere arbejde inden for landbrug, gartneri, rideskoler – fx med fodring, udmugning, </a:t>
            </a:r>
            <a:br>
              <a:rPr lang="da-DK" sz="1800" dirty="0"/>
            </a:br>
            <a:r>
              <a:rPr lang="da-DK" sz="1800" dirty="0"/>
              <a:t>pasning af mindre husdyr og heste, bær- og frugtplukning</a:t>
            </a:r>
          </a:p>
          <a:p>
            <a:pPr lvl="1" fontAlgn="base">
              <a:lnSpc>
                <a:spcPct val="120000"/>
              </a:lnSpc>
              <a:buClr>
                <a:srgbClr val="FC6B4F"/>
              </a:buClr>
            </a:pPr>
            <a:r>
              <a:rPr lang="da-DK" sz="1800" dirty="0"/>
              <a:t>Lettere rengøring, oprydning og borddækning</a:t>
            </a:r>
          </a:p>
          <a:p>
            <a:pPr lvl="1" fontAlgn="base">
              <a:lnSpc>
                <a:spcPct val="120000"/>
              </a:lnSpc>
              <a:buClr>
                <a:srgbClr val="FC6B4F"/>
              </a:buClr>
            </a:pPr>
            <a:r>
              <a:rPr lang="da-DK" sz="1800" dirty="0"/>
              <a:t>Lettere manuel montering, dog ikke lodning og svejsning </a:t>
            </a:r>
          </a:p>
          <a:p>
            <a:pPr lvl="1" fontAlgn="base">
              <a:lnSpc>
                <a:spcPct val="120000"/>
              </a:lnSpc>
              <a:buClr>
                <a:srgbClr val="FC6B4F"/>
              </a:buClr>
            </a:pPr>
            <a:r>
              <a:rPr lang="da-DK" sz="1800" dirty="0"/>
              <a:t>Lettere malearbejde, dog ikke sprøjtemaling </a:t>
            </a:r>
          </a:p>
          <a:p>
            <a:pPr lvl="1" fontAlgn="base">
              <a:lnSpc>
                <a:spcPct val="120000"/>
              </a:lnSpc>
              <a:buClr>
                <a:srgbClr val="FC6B4F"/>
              </a:buClr>
            </a:pPr>
            <a:r>
              <a:rPr lang="da-DK" sz="1800" dirty="0"/>
              <a:t>Lettere budtjeneste, herunder piccoloarbejde og udbringning af aviser og reklamer</a:t>
            </a:r>
          </a:p>
          <a:p>
            <a:pPr lvl="1" fontAlgn="base">
              <a:lnSpc>
                <a:spcPct val="120000"/>
              </a:lnSpc>
              <a:buClr>
                <a:srgbClr val="FC6B4F"/>
              </a:buClr>
            </a:pPr>
            <a:r>
              <a:rPr lang="da-DK" sz="1800" dirty="0"/>
              <a:t>Lettere arbejde med bogopsætning på biblioteker</a:t>
            </a:r>
          </a:p>
          <a:p>
            <a:pPr lvl="1" fontAlgn="base">
              <a:lnSpc>
                <a:spcPct val="120000"/>
              </a:lnSpc>
              <a:buClr>
                <a:srgbClr val="FC6B4F"/>
              </a:buClr>
            </a:pPr>
            <a:r>
              <a:rPr lang="da-DK" sz="1800" dirty="0"/>
              <a:t>Lettere arbejde i butikker – fx med modtagelse, sortering prismærkning og pakning af varer</a:t>
            </a:r>
          </a:p>
          <a:p>
            <a:pPr lvl="1" fontAlgn="base">
              <a:lnSpc>
                <a:spcPct val="120000"/>
              </a:lnSpc>
              <a:buClr>
                <a:srgbClr val="FC6B4F"/>
              </a:buClr>
            </a:pPr>
            <a:r>
              <a:rPr lang="da-DK" sz="1800" dirty="0"/>
              <a:t>Lettere ekspedition i forretninger, restauranter mv. </a:t>
            </a:r>
          </a:p>
          <a:p>
            <a:endParaRPr lang="da-DK" sz="1800" dirty="0"/>
          </a:p>
        </p:txBody>
      </p:sp>
      <p:sp>
        <p:nvSpPr>
          <p:cNvPr id="5" name="Rectangle 3">
            <a:extLst>
              <a:ext uri="{FF2B5EF4-FFF2-40B4-BE49-F238E27FC236}">
                <a16:creationId xmlns:a16="http://schemas.microsoft.com/office/drawing/2014/main" id="{3D33F2FA-3845-4CFA-B484-EB01EE8FD7C0}"/>
              </a:ext>
            </a:extLst>
          </p:cNvPr>
          <p:cNvSpPr/>
          <p:nvPr/>
        </p:nvSpPr>
        <p:spPr>
          <a:xfrm>
            <a:off x="210065" y="6488668"/>
            <a:ext cx="4586619" cy="369332"/>
          </a:xfrm>
          <a:prstGeom prst="rect">
            <a:avLst/>
          </a:prstGeom>
        </p:spPr>
        <p:txBody>
          <a:bodyPr wrap="square">
            <a:spAutoFit/>
          </a:bodyPr>
          <a:lstStyle/>
          <a:p>
            <a:pPr>
              <a:buClr>
                <a:schemeClr val="accent5"/>
              </a:buClr>
            </a:pPr>
            <a:r>
              <a:rPr lang="da-DK" dirty="0">
                <a:solidFill>
                  <a:schemeClr val="bg1"/>
                </a:solidFill>
              </a:rPr>
              <a:t>Del 5. Regler for unge under 18 år</a:t>
            </a:r>
          </a:p>
        </p:txBody>
      </p:sp>
      <p:sp>
        <p:nvSpPr>
          <p:cNvPr id="7" name="Parallelogram 6">
            <a:extLst>
              <a:ext uri="{FF2B5EF4-FFF2-40B4-BE49-F238E27FC236}">
                <a16:creationId xmlns:a16="http://schemas.microsoft.com/office/drawing/2014/main" id="{E50A15A7-9018-4AF4-2E32-E9A67190DA14}"/>
              </a:ext>
            </a:extLst>
          </p:cNvPr>
          <p:cNvSpPr/>
          <p:nvPr/>
        </p:nvSpPr>
        <p:spPr>
          <a:xfrm>
            <a:off x="656640" y="548653"/>
            <a:ext cx="6787514" cy="651940"/>
          </a:xfrm>
          <a:prstGeom prst="parallelogram">
            <a:avLst/>
          </a:prstGeom>
          <a:solidFill>
            <a:srgbClr val="FC6B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Titel 2">
            <a:extLst>
              <a:ext uri="{FF2B5EF4-FFF2-40B4-BE49-F238E27FC236}">
                <a16:creationId xmlns:a16="http://schemas.microsoft.com/office/drawing/2014/main" id="{429C8FE8-C740-4195-F5CD-95BC8324E6BB}"/>
              </a:ext>
            </a:extLst>
          </p:cNvPr>
          <p:cNvSpPr txBox="1">
            <a:spLocks/>
          </p:cNvSpPr>
          <p:nvPr/>
        </p:nvSpPr>
        <p:spPr>
          <a:xfrm>
            <a:off x="838200" y="592721"/>
            <a:ext cx="9752635" cy="65194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1" i="0" kern="1200">
                <a:solidFill>
                  <a:schemeClr val="tx1"/>
                </a:solidFill>
                <a:latin typeface="Arial Black" panose="020B0604020202020204" pitchFamily="34" charset="0"/>
                <a:ea typeface="+mj-ea"/>
                <a:cs typeface="Arial Black" panose="020B0604020202020204" pitchFamily="34" charset="0"/>
              </a:defRPr>
            </a:lvl1pPr>
          </a:lstStyle>
          <a:p>
            <a:r>
              <a:rPr lang="da-DK" sz="2800" dirty="0">
                <a:solidFill>
                  <a:schemeClr val="bg1"/>
                </a:solidFill>
              </a:rPr>
              <a:t>HVAD MÅ UNGE ARBEJDE MED?</a:t>
            </a:r>
          </a:p>
        </p:txBody>
      </p:sp>
      <p:sp>
        <p:nvSpPr>
          <p:cNvPr id="4" name="Parallelogram 3">
            <a:extLst>
              <a:ext uri="{FF2B5EF4-FFF2-40B4-BE49-F238E27FC236}">
                <a16:creationId xmlns:a16="http://schemas.microsoft.com/office/drawing/2014/main" id="{24945B50-947F-85B3-330F-FCB568AF6211}"/>
              </a:ext>
            </a:extLst>
          </p:cNvPr>
          <p:cNvSpPr/>
          <p:nvPr/>
        </p:nvSpPr>
        <p:spPr>
          <a:xfrm>
            <a:off x="7375590" y="556135"/>
            <a:ext cx="538831" cy="442609"/>
          </a:xfrm>
          <a:prstGeom prst="parallelogram">
            <a:avLst/>
          </a:prstGeom>
          <a:solidFill>
            <a:srgbClr val="85CF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 name="Undertitel 2">
            <a:extLst>
              <a:ext uri="{FF2B5EF4-FFF2-40B4-BE49-F238E27FC236}">
                <a16:creationId xmlns:a16="http://schemas.microsoft.com/office/drawing/2014/main" id="{73EFE594-9E7E-60F5-5C35-8D218E8AE759}"/>
              </a:ext>
            </a:extLst>
          </p:cNvPr>
          <p:cNvSpPr txBox="1">
            <a:spLocks/>
          </p:cNvSpPr>
          <p:nvPr/>
        </p:nvSpPr>
        <p:spPr>
          <a:xfrm>
            <a:off x="7455877" y="621412"/>
            <a:ext cx="422002" cy="36818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da-DK" sz="2000" b="1" dirty="0">
                <a:solidFill>
                  <a:schemeClr val="bg1"/>
                </a:solidFill>
                <a:latin typeface="Arial Black" panose="020B0604020202020204" pitchFamily="34" charset="0"/>
                <a:cs typeface="Arial Black" panose="020B0604020202020204" pitchFamily="34" charset="0"/>
              </a:rPr>
              <a:t>3</a:t>
            </a:r>
          </a:p>
        </p:txBody>
      </p:sp>
    </p:spTree>
    <p:extLst>
      <p:ext uri="{BB962C8B-B14F-4D97-AF65-F5344CB8AC3E}">
        <p14:creationId xmlns:p14="http://schemas.microsoft.com/office/powerpoint/2010/main" val="41198681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indhold 1">
            <a:extLst>
              <a:ext uri="{FF2B5EF4-FFF2-40B4-BE49-F238E27FC236}">
                <a16:creationId xmlns:a16="http://schemas.microsoft.com/office/drawing/2014/main" id="{EBF69DBF-6924-4251-AD18-C6B33153B407}"/>
              </a:ext>
            </a:extLst>
          </p:cNvPr>
          <p:cNvSpPr>
            <a:spLocks noGrp="1"/>
          </p:cNvSpPr>
          <p:nvPr>
            <p:ph sz="quarter" idx="10"/>
          </p:nvPr>
        </p:nvSpPr>
        <p:spPr>
          <a:xfrm>
            <a:off x="656641" y="1618160"/>
            <a:ext cx="10058400" cy="4334087"/>
          </a:xfrm>
        </p:spPr>
        <p:txBody>
          <a:bodyPr>
            <a:normAutofit/>
          </a:bodyPr>
          <a:lstStyle/>
          <a:p>
            <a:pPr marL="0" indent="0" fontAlgn="base">
              <a:spcBef>
                <a:spcPts val="0"/>
              </a:spcBef>
              <a:spcAft>
                <a:spcPts val="0"/>
              </a:spcAft>
              <a:buClr>
                <a:srgbClr val="FC6B4F"/>
              </a:buClr>
              <a:buNone/>
            </a:pPr>
            <a:r>
              <a:rPr lang="da-DK" sz="1800" b="1" dirty="0"/>
              <a:t>Unge på 13-14 år samt ældre unge, der stadig er omfattet af undervisningspligten, må ikke arbejde med noget, der kan være farligt for deres sikkerhed og sundhed. </a:t>
            </a:r>
          </a:p>
          <a:p>
            <a:pPr fontAlgn="base">
              <a:spcBef>
                <a:spcPts val="0"/>
              </a:spcBef>
              <a:spcAft>
                <a:spcPts val="0"/>
              </a:spcAft>
            </a:pPr>
            <a:endParaRPr lang="da-DK" dirty="0"/>
          </a:p>
          <a:p>
            <a:pPr marL="0" indent="0" fontAlgn="base">
              <a:spcBef>
                <a:spcPts val="0"/>
              </a:spcBef>
              <a:spcAft>
                <a:spcPts val="0"/>
              </a:spcAft>
              <a:buClr>
                <a:srgbClr val="FC6B4F"/>
              </a:buClr>
              <a:buNone/>
            </a:pPr>
            <a:r>
              <a:rPr lang="da-DK" sz="1800" dirty="0"/>
              <a:t>Unge må fx ikke:</a:t>
            </a:r>
          </a:p>
          <a:p>
            <a:pPr lvl="1" fontAlgn="base">
              <a:buClr>
                <a:srgbClr val="FC6B4F"/>
              </a:buClr>
            </a:pPr>
            <a:r>
              <a:rPr lang="da-DK" sz="1800" b="1" dirty="0"/>
              <a:t>Arbejde med maskiner eller være tæt på dem</a:t>
            </a:r>
            <a:r>
              <a:rPr lang="da-DK" sz="1800" dirty="0"/>
              <a:t>. Forbuddet gælder alle maskiner - undtaget ufarlige husholdnings- eller kontormaskiner som fx støvsugere og kopimaskiner.</a:t>
            </a:r>
            <a:r>
              <a:rPr lang="da-DK" sz="1800" b="1" dirty="0"/>
              <a:t> </a:t>
            </a:r>
          </a:p>
          <a:p>
            <a:pPr lvl="1" fontAlgn="base">
              <a:buClr>
                <a:schemeClr val="tx1"/>
              </a:buClr>
            </a:pPr>
            <a:endParaRPr lang="da-DK" sz="1800" b="1" dirty="0"/>
          </a:p>
          <a:p>
            <a:pPr lvl="1" fontAlgn="base">
              <a:buClr>
                <a:srgbClr val="FC6B4F"/>
              </a:buClr>
            </a:pPr>
            <a:r>
              <a:rPr lang="da-DK" sz="1800" b="1" dirty="0"/>
              <a:t>Arbejde med farlige stoffer og materialer eller være tæt på dem</a:t>
            </a:r>
            <a:r>
              <a:rPr lang="da-DK" sz="1800" dirty="0"/>
              <a:t>. Forbuddet gælder alle farlige stoffer og materialer </a:t>
            </a:r>
          </a:p>
          <a:p>
            <a:pPr lvl="1" fontAlgn="base">
              <a:buClr>
                <a:schemeClr val="tx1"/>
              </a:buClr>
            </a:pPr>
            <a:endParaRPr lang="da-DK" sz="1800" dirty="0"/>
          </a:p>
          <a:p>
            <a:pPr lvl="1" fontAlgn="base">
              <a:buClr>
                <a:srgbClr val="FC6B4F"/>
              </a:buClr>
            </a:pPr>
            <a:r>
              <a:rPr lang="da-DK" sz="1800" b="1" dirty="0"/>
              <a:t>Arbejde med processer, der er farlige for deres sikkerhed og sundhed</a:t>
            </a:r>
            <a:r>
              <a:rPr lang="da-DK" sz="1800" dirty="0"/>
              <a:t>. Det gælder især arbejde, der er fysisk belastende, fordi unges muskler, knogler og led ikke er fuldt udvoksede. Unge må normalt ikke løfte mere ca. 12 kg. </a:t>
            </a:r>
          </a:p>
        </p:txBody>
      </p:sp>
      <p:sp>
        <p:nvSpPr>
          <p:cNvPr id="5" name="Rectangle 3">
            <a:extLst>
              <a:ext uri="{FF2B5EF4-FFF2-40B4-BE49-F238E27FC236}">
                <a16:creationId xmlns:a16="http://schemas.microsoft.com/office/drawing/2014/main" id="{D8EC2A2F-E536-4C34-A6D8-7CFAF5420D9D}"/>
              </a:ext>
            </a:extLst>
          </p:cNvPr>
          <p:cNvSpPr/>
          <p:nvPr/>
        </p:nvSpPr>
        <p:spPr>
          <a:xfrm>
            <a:off x="210065" y="6488668"/>
            <a:ext cx="4586619" cy="369332"/>
          </a:xfrm>
          <a:prstGeom prst="rect">
            <a:avLst/>
          </a:prstGeom>
        </p:spPr>
        <p:txBody>
          <a:bodyPr wrap="square">
            <a:spAutoFit/>
          </a:bodyPr>
          <a:lstStyle/>
          <a:p>
            <a:pPr>
              <a:buClr>
                <a:schemeClr val="accent5"/>
              </a:buClr>
            </a:pPr>
            <a:r>
              <a:rPr lang="da-DK" dirty="0">
                <a:solidFill>
                  <a:schemeClr val="bg1"/>
                </a:solidFill>
              </a:rPr>
              <a:t>Del 5. Regler for unge under 18 år</a:t>
            </a:r>
          </a:p>
        </p:txBody>
      </p:sp>
      <p:sp>
        <p:nvSpPr>
          <p:cNvPr id="6" name="Parallelogram 5">
            <a:extLst>
              <a:ext uri="{FF2B5EF4-FFF2-40B4-BE49-F238E27FC236}">
                <a16:creationId xmlns:a16="http://schemas.microsoft.com/office/drawing/2014/main" id="{26D289E5-65DE-CDBE-6FFC-036F01C96B82}"/>
              </a:ext>
            </a:extLst>
          </p:cNvPr>
          <p:cNvSpPr/>
          <p:nvPr/>
        </p:nvSpPr>
        <p:spPr>
          <a:xfrm>
            <a:off x="656641" y="548653"/>
            <a:ext cx="7854313" cy="651940"/>
          </a:xfrm>
          <a:prstGeom prst="parallelogram">
            <a:avLst/>
          </a:prstGeom>
          <a:solidFill>
            <a:srgbClr val="FC6B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Titel 2">
            <a:extLst>
              <a:ext uri="{FF2B5EF4-FFF2-40B4-BE49-F238E27FC236}">
                <a16:creationId xmlns:a16="http://schemas.microsoft.com/office/drawing/2014/main" id="{946B18CC-0981-FD9A-C518-F1856076E2B5}"/>
              </a:ext>
            </a:extLst>
          </p:cNvPr>
          <p:cNvSpPr txBox="1">
            <a:spLocks/>
          </p:cNvSpPr>
          <p:nvPr/>
        </p:nvSpPr>
        <p:spPr>
          <a:xfrm>
            <a:off x="838201" y="583119"/>
            <a:ext cx="9717910" cy="65194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1" i="0" kern="1200">
                <a:solidFill>
                  <a:schemeClr val="tx1"/>
                </a:solidFill>
                <a:latin typeface="Arial Black" panose="020B0604020202020204" pitchFamily="34" charset="0"/>
                <a:ea typeface="+mj-ea"/>
                <a:cs typeface="Arial Black" panose="020B0604020202020204" pitchFamily="34" charset="0"/>
              </a:defRPr>
            </a:lvl1pPr>
          </a:lstStyle>
          <a:p>
            <a:r>
              <a:rPr lang="da-DK" sz="2800" dirty="0">
                <a:solidFill>
                  <a:schemeClr val="bg1"/>
                </a:solidFill>
              </a:rPr>
              <a:t>HVAD MÅ UNGE IKKE ARBEJDE MED?</a:t>
            </a:r>
          </a:p>
        </p:txBody>
      </p:sp>
      <p:sp>
        <p:nvSpPr>
          <p:cNvPr id="4" name="Parallelogram 3">
            <a:extLst>
              <a:ext uri="{FF2B5EF4-FFF2-40B4-BE49-F238E27FC236}">
                <a16:creationId xmlns:a16="http://schemas.microsoft.com/office/drawing/2014/main" id="{707F076D-F32B-10AC-DAB3-6B7174E2349B}"/>
              </a:ext>
            </a:extLst>
          </p:cNvPr>
          <p:cNvSpPr/>
          <p:nvPr/>
        </p:nvSpPr>
        <p:spPr>
          <a:xfrm>
            <a:off x="8442390" y="548653"/>
            <a:ext cx="538831" cy="442609"/>
          </a:xfrm>
          <a:prstGeom prst="parallelogram">
            <a:avLst/>
          </a:prstGeom>
          <a:solidFill>
            <a:srgbClr val="85CF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Undertitel 2">
            <a:extLst>
              <a:ext uri="{FF2B5EF4-FFF2-40B4-BE49-F238E27FC236}">
                <a16:creationId xmlns:a16="http://schemas.microsoft.com/office/drawing/2014/main" id="{21908DCA-B5FD-98C1-D00E-C72F51E95C16}"/>
              </a:ext>
            </a:extLst>
          </p:cNvPr>
          <p:cNvSpPr txBox="1">
            <a:spLocks/>
          </p:cNvSpPr>
          <p:nvPr/>
        </p:nvSpPr>
        <p:spPr>
          <a:xfrm>
            <a:off x="8522677" y="613930"/>
            <a:ext cx="422002" cy="36818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da-DK" sz="2000" b="1" dirty="0">
                <a:solidFill>
                  <a:schemeClr val="bg1"/>
                </a:solidFill>
                <a:latin typeface="Arial Black" panose="020B0604020202020204" pitchFamily="34" charset="0"/>
                <a:cs typeface="Arial Black" panose="020B0604020202020204" pitchFamily="34" charset="0"/>
              </a:rPr>
              <a:t>3</a:t>
            </a:r>
          </a:p>
        </p:txBody>
      </p:sp>
    </p:spTree>
    <p:extLst>
      <p:ext uri="{BB962C8B-B14F-4D97-AF65-F5344CB8AC3E}">
        <p14:creationId xmlns:p14="http://schemas.microsoft.com/office/powerpoint/2010/main" val="5203842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indhold 1">
            <a:extLst>
              <a:ext uri="{FF2B5EF4-FFF2-40B4-BE49-F238E27FC236}">
                <a16:creationId xmlns:a16="http://schemas.microsoft.com/office/drawing/2014/main" id="{2627E3C4-7C72-4FC5-99E9-0C36B02593DC}"/>
              </a:ext>
            </a:extLst>
          </p:cNvPr>
          <p:cNvSpPr>
            <a:spLocks noGrp="1"/>
          </p:cNvSpPr>
          <p:nvPr>
            <p:ph sz="quarter" idx="10"/>
          </p:nvPr>
        </p:nvSpPr>
        <p:spPr>
          <a:xfrm>
            <a:off x="640081" y="1634171"/>
            <a:ext cx="10058400" cy="2252366"/>
          </a:xfrm>
        </p:spPr>
        <p:txBody>
          <a:bodyPr>
            <a:noAutofit/>
          </a:bodyPr>
          <a:lstStyle/>
          <a:p>
            <a:pPr marL="0" indent="0" fontAlgn="base">
              <a:spcBef>
                <a:spcPts val="0"/>
              </a:spcBef>
              <a:spcAft>
                <a:spcPts val="0"/>
              </a:spcAft>
              <a:buClr>
                <a:srgbClr val="FC6B4F"/>
              </a:buClr>
              <a:buNone/>
            </a:pPr>
            <a:r>
              <a:rPr lang="da-DK" sz="1800" b="1" dirty="0"/>
              <a:t>Gælder for unge på 15-17 år, der er omfattet af undervisningspligten.</a:t>
            </a:r>
          </a:p>
          <a:p>
            <a:pPr fontAlgn="base">
              <a:spcBef>
                <a:spcPts val="0"/>
              </a:spcBef>
              <a:spcAft>
                <a:spcPts val="0"/>
              </a:spcAft>
              <a:buClr>
                <a:srgbClr val="FC6B4F"/>
              </a:buClr>
            </a:pPr>
            <a:endParaRPr lang="da-DK" sz="1800" dirty="0"/>
          </a:p>
          <a:p>
            <a:pPr marL="0" indent="0" fontAlgn="base">
              <a:spcBef>
                <a:spcPts val="0"/>
              </a:spcBef>
              <a:spcAft>
                <a:spcPts val="0"/>
              </a:spcAft>
              <a:buClr>
                <a:srgbClr val="FC6B4F"/>
              </a:buClr>
              <a:buNone/>
            </a:pPr>
            <a:r>
              <a:rPr lang="da-DK" sz="1800" dirty="0"/>
              <a:t>De unge må arbejde:</a:t>
            </a:r>
          </a:p>
          <a:p>
            <a:pPr lvl="1" fontAlgn="base">
              <a:buClr>
                <a:srgbClr val="FC6B4F"/>
              </a:buClr>
            </a:pPr>
            <a:r>
              <a:rPr lang="da-DK" sz="1800" dirty="0"/>
              <a:t>2 timer om dagen på skoledage</a:t>
            </a:r>
            <a:br>
              <a:rPr lang="da-DK" sz="1800" dirty="0"/>
            </a:br>
            <a:endParaRPr lang="da-DK" sz="800" dirty="0"/>
          </a:p>
          <a:p>
            <a:pPr lvl="1" fontAlgn="base">
              <a:buClr>
                <a:srgbClr val="FC6B4F"/>
              </a:buClr>
            </a:pPr>
            <a:r>
              <a:rPr lang="da-DK" sz="1800" dirty="0"/>
              <a:t>8 timer om dagen på andre dage end skoledage </a:t>
            </a:r>
            <a:br>
              <a:rPr lang="da-DK" sz="1800" dirty="0"/>
            </a:br>
            <a:endParaRPr lang="da-DK" sz="800" dirty="0"/>
          </a:p>
          <a:p>
            <a:pPr lvl="1" fontAlgn="base">
              <a:buClr>
                <a:srgbClr val="FC6B4F"/>
              </a:buClr>
            </a:pPr>
            <a:r>
              <a:rPr lang="da-DK" sz="1800" dirty="0"/>
              <a:t>12 timer om ugen, på uger med en eller flere skoledage</a:t>
            </a:r>
            <a:br>
              <a:rPr lang="da-DK" sz="1800" dirty="0"/>
            </a:br>
            <a:endParaRPr lang="da-DK" sz="800" dirty="0"/>
          </a:p>
          <a:p>
            <a:pPr lvl="1" fontAlgn="base">
              <a:buClr>
                <a:srgbClr val="FC6B4F"/>
              </a:buClr>
            </a:pPr>
            <a:r>
              <a:rPr lang="da-DK" sz="1800" dirty="0"/>
              <a:t>40 timer om ugen i uger, hvor der er helt skolefri.</a:t>
            </a:r>
          </a:p>
        </p:txBody>
      </p:sp>
      <p:sp>
        <p:nvSpPr>
          <p:cNvPr id="4" name="Rectangle 3">
            <a:extLst>
              <a:ext uri="{FF2B5EF4-FFF2-40B4-BE49-F238E27FC236}">
                <a16:creationId xmlns:a16="http://schemas.microsoft.com/office/drawing/2014/main" id="{D866DA49-F379-4053-9667-C4C1E89DDCC2}"/>
              </a:ext>
            </a:extLst>
          </p:cNvPr>
          <p:cNvSpPr/>
          <p:nvPr/>
        </p:nvSpPr>
        <p:spPr>
          <a:xfrm>
            <a:off x="210065" y="6488668"/>
            <a:ext cx="4586619" cy="369332"/>
          </a:xfrm>
          <a:prstGeom prst="rect">
            <a:avLst/>
          </a:prstGeom>
        </p:spPr>
        <p:txBody>
          <a:bodyPr wrap="square">
            <a:spAutoFit/>
          </a:bodyPr>
          <a:lstStyle/>
          <a:p>
            <a:pPr>
              <a:buClr>
                <a:schemeClr val="accent5"/>
              </a:buClr>
            </a:pPr>
            <a:r>
              <a:rPr lang="da-DK" dirty="0">
                <a:solidFill>
                  <a:schemeClr val="bg1"/>
                </a:solidFill>
              </a:rPr>
              <a:t>Del 5. Regler for unge under 18 år</a:t>
            </a:r>
          </a:p>
        </p:txBody>
      </p:sp>
      <p:sp>
        <p:nvSpPr>
          <p:cNvPr id="6" name="Parallelogram 5">
            <a:extLst>
              <a:ext uri="{FF2B5EF4-FFF2-40B4-BE49-F238E27FC236}">
                <a16:creationId xmlns:a16="http://schemas.microsoft.com/office/drawing/2014/main" id="{004F525F-7844-A338-267A-BC4C1BBDB02E}"/>
              </a:ext>
            </a:extLst>
          </p:cNvPr>
          <p:cNvSpPr/>
          <p:nvPr/>
        </p:nvSpPr>
        <p:spPr>
          <a:xfrm>
            <a:off x="656641" y="548653"/>
            <a:ext cx="7480362" cy="651940"/>
          </a:xfrm>
          <a:prstGeom prst="parallelogram">
            <a:avLst/>
          </a:prstGeom>
          <a:solidFill>
            <a:srgbClr val="FC6B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Titel 2">
            <a:extLst>
              <a:ext uri="{FF2B5EF4-FFF2-40B4-BE49-F238E27FC236}">
                <a16:creationId xmlns:a16="http://schemas.microsoft.com/office/drawing/2014/main" id="{B3F5C67D-926C-95BF-9B7D-68082A4F5D11}"/>
              </a:ext>
            </a:extLst>
          </p:cNvPr>
          <p:cNvSpPr txBox="1">
            <a:spLocks/>
          </p:cNvSpPr>
          <p:nvPr/>
        </p:nvSpPr>
        <p:spPr>
          <a:xfrm>
            <a:off x="838201" y="583119"/>
            <a:ext cx="9717910" cy="65194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1" i="0" kern="1200">
                <a:solidFill>
                  <a:schemeClr val="tx1"/>
                </a:solidFill>
                <a:latin typeface="Arial Black" panose="020B0604020202020204" pitchFamily="34" charset="0"/>
                <a:ea typeface="+mj-ea"/>
                <a:cs typeface="Arial Black" panose="020B0604020202020204" pitchFamily="34" charset="0"/>
              </a:defRPr>
            </a:lvl1pPr>
          </a:lstStyle>
          <a:p>
            <a:r>
              <a:rPr lang="da-DK" sz="2800" dirty="0">
                <a:solidFill>
                  <a:schemeClr val="bg1"/>
                </a:solidFill>
              </a:rPr>
              <a:t>REGLER FOR UNGES ARBEJDSTID?</a:t>
            </a:r>
          </a:p>
        </p:txBody>
      </p:sp>
      <p:sp>
        <p:nvSpPr>
          <p:cNvPr id="5" name="Parallelogram 4">
            <a:extLst>
              <a:ext uri="{FF2B5EF4-FFF2-40B4-BE49-F238E27FC236}">
                <a16:creationId xmlns:a16="http://schemas.microsoft.com/office/drawing/2014/main" id="{C9F375E8-5A79-2D85-E0AC-B80B0259CC0D}"/>
              </a:ext>
            </a:extLst>
          </p:cNvPr>
          <p:cNvSpPr/>
          <p:nvPr/>
        </p:nvSpPr>
        <p:spPr>
          <a:xfrm>
            <a:off x="8041773" y="543683"/>
            <a:ext cx="538831" cy="442609"/>
          </a:xfrm>
          <a:prstGeom prst="parallelogram">
            <a:avLst/>
          </a:prstGeom>
          <a:solidFill>
            <a:srgbClr val="85CF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Undertitel 2">
            <a:extLst>
              <a:ext uri="{FF2B5EF4-FFF2-40B4-BE49-F238E27FC236}">
                <a16:creationId xmlns:a16="http://schemas.microsoft.com/office/drawing/2014/main" id="{CCDAC83C-715F-1403-51E2-205794251BB7}"/>
              </a:ext>
            </a:extLst>
          </p:cNvPr>
          <p:cNvSpPr txBox="1">
            <a:spLocks/>
          </p:cNvSpPr>
          <p:nvPr/>
        </p:nvSpPr>
        <p:spPr>
          <a:xfrm>
            <a:off x="8122060" y="608960"/>
            <a:ext cx="422002" cy="36818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da-DK" sz="2000" b="1" dirty="0">
                <a:solidFill>
                  <a:schemeClr val="bg1"/>
                </a:solidFill>
                <a:latin typeface="Arial Black" panose="020B0604020202020204" pitchFamily="34" charset="0"/>
                <a:cs typeface="Arial Black" panose="020B0604020202020204" pitchFamily="34" charset="0"/>
              </a:rPr>
              <a:t>3</a:t>
            </a:r>
          </a:p>
        </p:txBody>
      </p:sp>
    </p:spTree>
    <p:extLst>
      <p:ext uri="{BB962C8B-B14F-4D97-AF65-F5344CB8AC3E}">
        <p14:creationId xmlns:p14="http://schemas.microsoft.com/office/powerpoint/2010/main" val="5719339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indhold 1">
            <a:extLst>
              <a:ext uri="{FF2B5EF4-FFF2-40B4-BE49-F238E27FC236}">
                <a16:creationId xmlns:a16="http://schemas.microsoft.com/office/drawing/2014/main" id="{F9D17164-7921-4951-B5AE-640870B35B6B}"/>
              </a:ext>
            </a:extLst>
          </p:cNvPr>
          <p:cNvSpPr>
            <a:spLocks noGrp="1"/>
          </p:cNvSpPr>
          <p:nvPr>
            <p:ph sz="quarter" idx="10"/>
          </p:nvPr>
        </p:nvSpPr>
        <p:spPr>
          <a:xfrm>
            <a:off x="656641" y="1570664"/>
            <a:ext cx="10257544" cy="3987800"/>
          </a:xfrm>
        </p:spPr>
        <p:txBody>
          <a:bodyPr>
            <a:normAutofit fontScale="92500"/>
          </a:bodyPr>
          <a:lstStyle/>
          <a:p>
            <a:pPr marL="0" indent="0" fontAlgn="base">
              <a:lnSpc>
                <a:spcPct val="120000"/>
              </a:lnSpc>
              <a:buClr>
                <a:srgbClr val="FC6B4F"/>
              </a:buClr>
              <a:buNone/>
            </a:pPr>
            <a:r>
              <a:rPr lang="da-DK" sz="1900" b="1" dirty="0"/>
              <a:t>Der er særlige regler omkring pauser og hviletid for undervisningspligtige unge under 18 år.</a:t>
            </a:r>
          </a:p>
          <a:p>
            <a:pPr fontAlgn="base">
              <a:lnSpc>
                <a:spcPct val="120000"/>
              </a:lnSpc>
              <a:buClr>
                <a:srgbClr val="FC6B4F"/>
              </a:buClr>
            </a:pPr>
            <a:endParaRPr lang="da-DK" sz="1000" dirty="0"/>
          </a:p>
          <a:p>
            <a:pPr fontAlgn="base">
              <a:lnSpc>
                <a:spcPct val="120000"/>
              </a:lnSpc>
              <a:buClr>
                <a:srgbClr val="FC6B4F"/>
              </a:buClr>
            </a:pPr>
            <a:r>
              <a:rPr lang="da-DK" sz="1800" dirty="0"/>
              <a:t>Hvis den daglige </a:t>
            </a:r>
            <a:r>
              <a:rPr lang="da-DK" sz="1800" b="1" dirty="0"/>
              <a:t>arbejdstid overstiger 4,5 timer</a:t>
            </a:r>
            <a:r>
              <a:rPr lang="da-DK" sz="1800" dirty="0"/>
              <a:t>, skal den unge have en pause på </a:t>
            </a:r>
            <a:r>
              <a:rPr lang="da-DK" sz="1800" b="1" dirty="0"/>
              <a:t>mindst 30 minutter</a:t>
            </a:r>
            <a:r>
              <a:rPr lang="da-DK" sz="1800" dirty="0"/>
              <a:t>. Pausen kan ikke placeres ved arbejdets begyndelse eller ved arbejdets slutning.</a:t>
            </a:r>
          </a:p>
          <a:p>
            <a:pPr fontAlgn="base">
              <a:lnSpc>
                <a:spcPct val="120000"/>
              </a:lnSpc>
              <a:buClr>
                <a:srgbClr val="FC6B4F"/>
              </a:buClr>
            </a:pPr>
            <a:endParaRPr lang="da-DK" sz="1000" dirty="0"/>
          </a:p>
          <a:p>
            <a:pPr fontAlgn="base">
              <a:lnSpc>
                <a:spcPct val="120000"/>
              </a:lnSpc>
              <a:buClr>
                <a:srgbClr val="FC6B4F"/>
              </a:buClr>
            </a:pPr>
            <a:r>
              <a:rPr lang="da-DK" sz="1800" dirty="0"/>
              <a:t>De unge skal have en sammenhængende </a:t>
            </a:r>
            <a:r>
              <a:rPr lang="da-DK" sz="1800" b="1" dirty="0"/>
              <a:t>hvileperiode på mindst 14 timer </a:t>
            </a:r>
            <a:r>
              <a:rPr lang="da-DK" sz="1800" dirty="0"/>
              <a:t>i døgnet og må ikke arbejde i tidsrummet fra kl. 20.00 til kl. 6.00. </a:t>
            </a:r>
          </a:p>
          <a:p>
            <a:pPr fontAlgn="base">
              <a:lnSpc>
                <a:spcPct val="120000"/>
              </a:lnSpc>
              <a:buClr>
                <a:srgbClr val="FC6B4F"/>
              </a:buClr>
            </a:pPr>
            <a:endParaRPr lang="da-DK" sz="1000" dirty="0"/>
          </a:p>
          <a:p>
            <a:pPr fontAlgn="base">
              <a:lnSpc>
                <a:spcPct val="120000"/>
              </a:lnSpc>
              <a:buClr>
                <a:srgbClr val="FC6B4F"/>
              </a:buClr>
            </a:pPr>
            <a:r>
              <a:rPr lang="da-DK" sz="1800" dirty="0"/>
              <a:t>De unge skal have </a:t>
            </a:r>
            <a:r>
              <a:rPr lang="da-DK" sz="1800" b="1" dirty="0"/>
              <a:t>2 sammenhængende fridøgn </a:t>
            </a:r>
            <a:r>
              <a:rPr lang="da-DK" sz="1800" dirty="0"/>
              <a:t>inden for hver periode på 7 døgn. Heraf skal ét fridøgn normalt omfatte søndag. Hvis de 2 fridøgn ikke kan placeres i sammenhæng, skal det ene fridøgn lægges i umiddelbar tilknytning til en daglig hvil.</a:t>
            </a:r>
          </a:p>
          <a:p>
            <a:endParaRPr lang="da-DK" sz="1800" dirty="0"/>
          </a:p>
        </p:txBody>
      </p:sp>
      <p:sp>
        <p:nvSpPr>
          <p:cNvPr id="4" name="Rectangle 3">
            <a:extLst>
              <a:ext uri="{FF2B5EF4-FFF2-40B4-BE49-F238E27FC236}">
                <a16:creationId xmlns:a16="http://schemas.microsoft.com/office/drawing/2014/main" id="{D04FE1FA-E1B6-48F0-BC4A-FF57C565531D}"/>
              </a:ext>
            </a:extLst>
          </p:cNvPr>
          <p:cNvSpPr/>
          <p:nvPr/>
        </p:nvSpPr>
        <p:spPr>
          <a:xfrm>
            <a:off x="210065" y="6488668"/>
            <a:ext cx="4586619" cy="369332"/>
          </a:xfrm>
          <a:prstGeom prst="rect">
            <a:avLst/>
          </a:prstGeom>
        </p:spPr>
        <p:txBody>
          <a:bodyPr wrap="square">
            <a:spAutoFit/>
          </a:bodyPr>
          <a:lstStyle/>
          <a:p>
            <a:pPr>
              <a:buClr>
                <a:schemeClr val="accent5"/>
              </a:buClr>
            </a:pPr>
            <a:r>
              <a:rPr lang="da-DK" dirty="0">
                <a:solidFill>
                  <a:schemeClr val="bg1"/>
                </a:solidFill>
              </a:rPr>
              <a:t>Del 5. Regler for unge under 18 år</a:t>
            </a:r>
          </a:p>
        </p:txBody>
      </p:sp>
      <p:sp>
        <p:nvSpPr>
          <p:cNvPr id="5" name="Parallelogram 4">
            <a:extLst>
              <a:ext uri="{FF2B5EF4-FFF2-40B4-BE49-F238E27FC236}">
                <a16:creationId xmlns:a16="http://schemas.microsoft.com/office/drawing/2014/main" id="{753EEE7E-AED8-5C8C-00A1-BB2E3B26C81D}"/>
              </a:ext>
            </a:extLst>
          </p:cNvPr>
          <p:cNvSpPr/>
          <p:nvPr/>
        </p:nvSpPr>
        <p:spPr>
          <a:xfrm>
            <a:off x="656641" y="548653"/>
            <a:ext cx="4887632" cy="651940"/>
          </a:xfrm>
          <a:prstGeom prst="parallelogram">
            <a:avLst/>
          </a:prstGeom>
          <a:solidFill>
            <a:srgbClr val="FC6B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 name="Titel 2">
            <a:extLst>
              <a:ext uri="{FF2B5EF4-FFF2-40B4-BE49-F238E27FC236}">
                <a16:creationId xmlns:a16="http://schemas.microsoft.com/office/drawing/2014/main" id="{1B1BBB9E-3F70-47B9-F635-B1F1397C9C8F}"/>
              </a:ext>
            </a:extLst>
          </p:cNvPr>
          <p:cNvSpPr txBox="1">
            <a:spLocks/>
          </p:cNvSpPr>
          <p:nvPr/>
        </p:nvSpPr>
        <p:spPr>
          <a:xfrm>
            <a:off x="838201" y="583119"/>
            <a:ext cx="4486153" cy="65194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1" i="0" kern="1200">
                <a:solidFill>
                  <a:schemeClr val="tx1"/>
                </a:solidFill>
                <a:latin typeface="Arial Black" panose="020B0604020202020204" pitchFamily="34" charset="0"/>
                <a:ea typeface="+mj-ea"/>
                <a:cs typeface="Arial Black" panose="020B0604020202020204" pitchFamily="34" charset="0"/>
              </a:defRPr>
            </a:lvl1pPr>
          </a:lstStyle>
          <a:p>
            <a:r>
              <a:rPr lang="da-DK" sz="2800" dirty="0">
                <a:solidFill>
                  <a:schemeClr val="bg1"/>
                </a:solidFill>
              </a:rPr>
              <a:t>PAUSER OG HVILETID</a:t>
            </a:r>
          </a:p>
        </p:txBody>
      </p:sp>
      <p:sp>
        <p:nvSpPr>
          <p:cNvPr id="7" name="Parallelogram 6">
            <a:extLst>
              <a:ext uri="{FF2B5EF4-FFF2-40B4-BE49-F238E27FC236}">
                <a16:creationId xmlns:a16="http://schemas.microsoft.com/office/drawing/2014/main" id="{5D2361C7-6539-ADA2-8562-E686884D89DC}"/>
              </a:ext>
            </a:extLst>
          </p:cNvPr>
          <p:cNvSpPr/>
          <p:nvPr/>
        </p:nvSpPr>
        <p:spPr>
          <a:xfrm>
            <a:off x="5456417" y="548653"/>
            <a:ext cx="538831" cy="442609"/>
          </a:xfrm>
          <a:prstGeom prst="parallelogram">
            <a:avLst/>
          </a:prstGeom>
          <a:solidFill>
            <a:srgbClr val="85CF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Undertitel 2">
            <a:extLst>
              <a:ext uri="{FF2B5EF4-FFF2-40B4-BE49-F238E27FC236}">
                <a16:creationId xmlns:a16="http://schemas.microsoft.com/office/drawing/2014/main" id="{2ACAD3E5-5365-C262-CD27-907D2EE132D8}"/>
              </a:ext>
            </a:extLst>
          </p:cNvPr>
          <p:cNvSpPr txBox="1">
            <a:spLocks/>
          </p:cNvSpPr>
          <p:nvPr/>
        </p:nvSpPr>
        <p:spPr>
          <a:xfrm>
            <a:off x="5536704" y="613930"/>
            <a:ext cx="422002" cy="36818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da-DK" sz="2000" b="1" dirty="0">
                <a:solidFill>
                  <a:schemeClr val="bg1"/>
                </a:solidFill>
                <a:latin typeface="Arial Black" panose="020B0604020202020204" pitchFamily="34" charset="0"/>
                <a:cs typeface="Arial Black" panose="020B0604020202020204" pitchFamily="34" charset="0"/>
              </a:rPr>
              <a:t>3</a:t>
            </a:r>
          </a:p>
        </p:txBody>
      </p:sp>
    </p:spTree>
    <p:extLst>
      <p:ext uri="{BB962C8B-B14F-4D97-AF65-F5344CB8AC3E}">
        <p14:creationId xmlns:p14="http://schemas.microsoft.com/office/powerpoint/2010/main" val="22482079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indhold 1">
            <a:extLst>
              <a:ext uri="{FF2B5EF4-FFF2-40B4-BE49-F238E27FC236}">
                <a16:creationId xmlns:a16="http://schemas.microsoft.com/office/drawing/2014/main" id="{6A104AFB-2D72-418C-A687-D313DE1091B2}"/>
              </a:ext>
            </a:extLst>
          </p:cNvPr>
          <p:cNvSpPr>
            <a:spLocks noGrp="1"/>
          </p:cNvSpPr>
          <p:nvPr>
            <p:ph sz="quarter" idx="10"/>
          </p:nvPr>
        </p:nvSpPr>
        <p:spPr>
          <a:xfrm>
            <a:off x="656641" y="1623767"/>
            <a:ext cx="10058400" cy="3987800"/>
          </a:xfrm>
        </p:spPr>
        <p:txBody>
          <a:bodyPr>
            <a:noAutofit/>
          </a:bodyPr>
          <a:lstStyle/>
          <a:p>
            <a:pPr marL="0" indent="0" fontAlgn="base">
              <a:buNone/>
            </a:pPr>
            <a:r>
              <a:rPr lang="da-DK" sz="1800" b="1" dirty="0"/>
              <a:t>For både undervisningspligtige unge og ikke undervisningspligtige unge gælder det derudover, at:</a:t>
            </a:r>
          </a:p>
          <a:p>
            <a:pPr marL="0" indent="0" fontAlgn="base">
              <a:buNone/>
            </a:pPr>
            <a:endParaRPr lang="da-DK" sz="1000" dirty="0"/>
          </a:p>
          <a:p>
            <a:pPr fontAlgn="base">
              <a:buClr>
                <a:srgbClr val="FC6B4F"/>
              </a:buClr>
            </a:pPr>
            <a:r>
              <a:rPr lang="da-DK" sz="1800" dirty="0"/>
              <a:t>Hvis den daglige arbejdstid er </a:t>
            </a:r>
            <a:r>
              <a:rPr lang="da-DK" sz="1800" b="1" dirty="0"/>
              <a:t>på 7 timer </a:t>
            </a:r>
            <a:r>
              <a:rPr lang="da-DK" sz="1800" dirty="0"/>
              <a:t>eller mere, skal arbejdstiden ligge samlet.</a:t>
            </a:r>
            <a:br>
              <a:rPr lang="da-DK" sz="1800" dirty="0"/>
            </a:br>
            <a:endParaRPr lang="da-DK" sz="1000" dirty="0"/>
          </a:p>
          <a:p>
            <a:pPr fontAlgn="base">
              <a:buClr>
                <a:srgbClr val="FC6B4F"/>
              </a:buClr>
            </a:pPr>
            <a:r>
              <a:rPr lang="da-DK" sz="1800" dirty="0"/>
              <a:t>Hvis den unge arbejder som led i en uddannelse, skal den tid, den unge bruger på </a:t>
            </a:r>
            <a:r>
              <a:rPr lang="da-DK" sz="1800" b="1" dirty="0"/>
              <a:t>undervisning, regnes med i arbejdstiden</a:t>
            </a:r>
            <a:r>
              <a:rPr lang="da-DK" sz="1800" dirty="0"/>
              <a:t>.</a:t>
            </a:r>
          </a:p>
          <a:p>
            <a:pPr fontAlgn="base">
              <a:buClr>
                <a:srgbClr val="FC6B4F"/>
              </a:buClr>
            </a:pPr>
            <a:endParaRPr lang="da-DK" sz="1000" dirty="0"/>
          </a:p>
          <a:p>
            <a:pPr fontAlgn="base">
              <a:buClr>
                <a:srgbClr val="FC6B4F"/>
              </a:buClr>
            </a:pPr>
            <a:r>
              <a:rPr lang="da-DK" sz="1800" b="1" dirty="0"/>
              <a:t>Arbejdstiden skal lægges sammen</a:t>
            </a:r>
            <a:r>
              <a:rPr lang="da-DK" sz="1800" dirty="0"/>
              <a:t>, hvis den unge arbejder for flere arbejdsgivere.</a:t>
            </a:r>
          </a:p>
          <a:p>
            <a:endParaRPr lang="da-DK" sz="1800" dirty="0"/>
          </a:p>
        </p:txBody>
      </p:sp>
      <p:sp>
        <p:nvSpPr>
          <p:cNvPr id="4" name="Rectangle 3">
            <a:extLst>
              <a:ext uri="{FF2B5EF4-FFF2-40B4-BE49-F238E27FC236}">
                <a16:creationId xmlns:a16="http://schemas.microsoft.com/office/drawing/2014/main" id="{8E6B13C4-77B3-4870-A102-A3BAFDF044D8}"/>
              </a:ext>
            </a:extLst>
          </p:cNvPr>
          <p:cNvSpPr/>
          <p:nvPr/>
        </p:nvSpPr>
        <p:spPr>
          <a:xfrm>
            <a:off x="210065" y="6488668"/>
            <a:ext cx="4586619" cy="369332"/>
          </a:xfrm>
          <a:prstGeom prst="rect">
            <a:avLst/>
          </a:prstGeom>
        </p:spPr>
        <p:txBody>
          <a:bodyPr wrap="square">
            <a:spAutoFit/>
          </a:bodyPr>
          <a:lstStyle/>
          <a:p>
            <a:pPr>
              <a:buClr>
                <a:schemeClr val="accent5"/>
              </a:buClr>
            </a:pPr>
            <a:r>
              <a:rPr lang="da-DK" dirty="0">
                <a:solidFill>
                  <a:schemeClr val="bg1"/>
                </a:solidFill>
              </a:rPr>
              <a:t>Del 5. Regler for unge under 18 år</a:t>
            </a:r>
          </a:p>
        </p:txBody>
      </p:sp>
      <p:sp>
        <p:nvSpPr>
          <p:cNvPr id="5" name="Parallelogram 4">
            <a:extLst>
              <a:ext uri="{FF2B5EF4-FFF2-40B4-BE49-F238E27FC236}">
                <a16:creationId xmlns:a16="http://schemas.microsoft.com/office/drawing/2014/main" id="{8FFDE89E-9B6C-5ACB-C90E-882D94E64E4F}"/>
              </a:ext>
            </a:extLst>
          </p:cNvPr>
          <p:cNvSpPr/>
          <p:nvPr/>
        </p:nvSpPr>
        <p:spPr>
          <a:xfrm>
            <a:off x="656641" y="548653"/>
            <a:ext cx="4887632" cy="651940"/>
          </a:xfrm>
          <a:prstGeom prst="parallelogram">
            <a:avLst/>
          </a:prstGeom>
          <a:solidFill>
            <a:srgbClr val="FC6B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 name="Titel 2">
            <a:extLst>
              <a:ext uri="{FF2B5EF4-FFF2-40B4-BE49-F238E27FC236}">
                <a16:creationId xmlns:a16="http://schemas.microsoft.com/office/drawing/2014/main" id="{74EB3AE1-35C0-6FBC-6F95-10C58231C95B}"/>
              </a:ext>
            </a:extLst>
          </p:cNvPr>
          <p:cNvSpPr txBox="1">
            <a:spLocks/>
          </p:cNvSpPr>
          <p:nvPr/>
        </p:nvSpPr>
        <p:spPr>
          <a:xfrm>
            <a:off x="838201" y="583119"/>
            <a:ext cx="4486153" cy="65194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1" i="0" kern="1200">
                <a:solidFill>
                  <a:schemeClr val="tx1"/>
                </a:solidFill>
                <a:latin typeface="Arial Black" panose="020B0604020202020204" pitchFamily="34" charset="0"/>
                <a:ea typeface="+mj-ea"/>
                <a:cs typeface="Arial Black" panose="020B0604020202020204" pitchFamily="34" charset="0"/>
              </a:defRPr>
            </a:lvl1pPr>
          </a:lstStyle>
          <a:p>
            <a:r>
              <a:rPr lang="da-DK" sz="2800" dirty="0">
                <a:solidFill>
                  <a:schemeClr val="bg1"/>
                </a:solidFill>
              </a:rPr>
              <a:t>PAUSER OG HVILETID</a:t>
            </a:r>
          </a:p>
        </p:txBody>
      </p:sp>
      <p:sp>
        <p:nvSpPr>
          <p:cNvPr id="7" name="Parallelogram 6">
            <a:extLst>
              <a:ext uri="{FF2B5EF4-FFF2-40B4-BE49-F238E27FC236}">
                <a16:creationId xmlns:a16="http://schemas.microsoft.com/office/drawing/2014/main" id="{EE0043CA-61FD-CA44-AAEF-DDB8D89E79DC}"/>
              </a:ext>
            </a:extLst>
          </p:cNvPr>
          <p:cNvSpPr/>
          <p:nvPr/>
        </p:nvSpPr>
        <p:spPr>
          <a:xfrm>
            <a:off x="5456417" y="546249"/>
            <a:ext cx="538831" cy="442609"/>
          </a:xfrm>
          <a:prstGeom prst="parallelogram">
            <a:avLst/>
          </a:prstGeom>
          <a:solidFill>
            <a:srgbClr val="85CF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Undertitel 2">
            <a:extLst>
              <a:ext uri="{FF2B5EF4-FFF2-40B4-BE49-F238E27FC236}">
                <a16:creationId xmlns:a16="http://schemas.microsoft.com/office/drawing/2014/main" id="{0DE4F42A-8845-6013-0645-32E9A4D24A0E}"/>
              </a:ext>
            </a:extLst>
          </p:cNvPr>
          <p:cNvSpPr txBox="1">
            <a:spLocks/>
          </p:cNvSpPr>
          <p:nvPr/>
        </p:nvSpPr>
        <p:spPr>
          <a:xfrm>
            <a:off x="5536704" y="611526"/>
            <a:ext cx="422002" cy="36818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da-DK" sz="2000" b="1" dirty="0">
                <a:solidFill>
                  <a:schemeClr val="bg1"/>
                </a:solidFill>
                <a:latin typeface="Arial Black" panose="020B0604020202020204" pitchFamily="34" charset="0"/>
                <a:cs typeface="Arial Black" panose="020B0604020202020204" pitchFamily="34" charset="0"/>
              </a:rPr>
              <a:t>3</a:t>
            </a:r>
          </a:p>
        </p:txBody>
      </p:sp>
    </p:spTree>
    <p:extLst>
      <p:ext uri="{BB962C8B-B14F-4D97-AF65-F5344CB8AC3E}">
        <p14:creationId xmlns:p14="http://schemas.microsoft.com/office/powerpoint/2010/main" val="29638999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419A47E7-70D3-BE2E-7688-4889E5248FCB}"/>
              </a:ext>
            </a:extLst>
          </p:cNvPr>
          <p:cNvSpPr/>
          <p:nvPr/>
        </p:nvSpPr>
        <p:spPr>
          <a:xfrm>
            <a:off x="0" y="-9526"/>
            <a:ext cx="12192000" cy="6867526"/>
          </a:xfrm>
          <a:prstGeom prst="rect">
            <a:avLst/>
          </a:prstGeom>
          <a:solidFill>
            <a:srgbClr val="85CF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pic>
        <p:nvPicPr>
          <p:cNvPr id="11" name="Grafik 10">
            <a:extLst>
              <a:ext uri="{FF2B5EF4-FFF2-40B4-BE49-F238E27FC236}">
                <a16:creationId xmlns:a16="http://schemas.microsoft.com/office/drawing/2014/main" id="{D9770497-84C7-1C12-78ED-B27E7F83E8F5}"/>
              </a:ext>
            </a:extLst>
          </p:cNvPr>
          <p:cNvPicPr>
            <a:picLocks noChangeAspect="1"/>
          </p:cNvPicPr>
          <p:nvPr/>
        </p:nvPicPr>
        <p: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623581" y="5788802"/>
            <a:ext cx="1397703" cy="896458"/>
          </a:xfrm>
          <a:prstGeom prst="rect">
            <a:avLst/>
          </a:prstGeom>
        </p:spPr>
      </p:pic>
      <p:sp>
        <p:nvSpPr>
          <p:cNvPr id="36" name="Parallelogram 35">
            <a:extLst>
              <a:ext uri="{FF2B5EF4-FFF2-40B4-BE49-F238E27FC236}">
                <a16:creationId xmlns:a16="http://schemas.microsoft.com/office/drawing/2014/main" id="{4BE6A7DB-104D-B873-CFD2-562345DC2786}"/>
              </a:ext>
            </a:extLst>
          </p:cNvPr>
          <p:cNvSpPr/>
          <p:nvPr/>
        </p:nvSpPr>
        <p:spPr>
          <a:xfrm>
            <a:off x="581679" y="2676267"/>
            <a:ext cx="5948330" cy="722336"/>
          </a:xfrm>
          <a:prstGeom prst="parallelogram">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7" name="Parallelogram 36">
            <a:extLst>
              <a:ext uri="{FF2B5EF4-FFF2-40B4-BE49-F238E27FC236}">
                <a16:creationId xmlns:a16="http://schemas.microsoft.com/office/drawing/2014/main" id="{C82E1142-454E-3BE0-9DDB-D803E33DAE9C}"/>
              </a:ext>
            </a:extLst>
          </p:cNvPr>
          <p:cNvSpPr/>
          <p:nvPr/>
        </p:nvSpPr>
        <p:spPr>
          <a:xfrm>
            <a:off x="581680" y="3387467"/>
            <a:ext cx="6793154" cy="722336"/>
          </a:xfrm>
          <a:prstGeom prst="parallelogram">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 name="Titel 1">
            <a:extLst>
              <a:ext uri="{FF2B5EF4-FFF2-40B4-BE49-F238E27FC236}">
                <a16:creationId xmlns:a16="http://schemas.microsoft.com/office/drawing/2014/main" id="{14AC703E-B1A6-446D-DBFA-449FD026526C}"/>
              </a:ext>
            </a:extLst>
          </p:cNvPr>
          <p:cNvSpPr txBox="1">
            <a:spLocks/>
          </p:cNvSpPr>
          <p:nvPr/>
        </p:nvSpPr>
        <p:spPr>
          <a:xfrm>
            <a:off x="774699" y="3449869"/>
            <a:ext cx="6600135" cy="722336"/>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da-DK" sz="4400" b="1" dirty="0">
                <a:solidFill>
                  <a:srgbClr val="FC6B4F"/>
                </a:solidFill>
                <a:latin typeface="Arial Black" panose="020B0604020202020204" pitchFamily="34" charset="0"/>
                <a:cs typeface="Arial Black" panose="020B0604020202020204" pitchFamily="34" charset="0"/>
              </a:rPr>
              <a:t>DET VIRKELIGE LIV</a:t>
            </a:r>
          </a:p>
        </p:txBody>
      </p:sp>
      <p:sp>
        <p:nvSpPr>
          <p:cNvPr id="39" name="Titel 1">
            <a:extLst>
              <a:ext uri="{FF2B5EF4-FFF2-40B4-BE49-F238E27FC236}">
                <a16:creationId xmlns:a16="http://schemas.microsoft.com/office/drawing/2014/main" id="{879F32FA-0765-0E3C-C003-486735261EF7}"/>
              </a:ext>
            </a:extLst>
          </p:cNvPr>
          <p:cNvSpPr txBox="1">
            <a:spLocks/>
          </p:cNvSpPr>
          <p:nvPr/>
        </p:nvSpPr>
        <p:spPr>
          <a:xfrm>
            <a:off x="786140" y="2748495"/>
            <a:ext cx="5743869" cy="742183"/>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da-DK" sz="4400" b="1" dirty="0">
                <a:solidFill>
                  <a:srgbClr val="FC6B4F"/>
                </a:solidFill>
                <a:latin typeface="Arial Black" panose="020B0604020202020204" pitchFamily="34" charset="0"/>
                <a:cs typeface="Arial Black" panose="020B0604020202020204" pitchFamily="34" charset="0"/>
              </a:rPr>
              <a:t>EKSEMPLER FRA</a:t>
            </a:r>
          </a:p>
        </p:txBody>
      </p:sp>
      <p:sp>
        <p:nvSpPr>
          <p:cNvPr id="12" name="Parallelogram 11">
            <a:extLst>
              <a:ext uri="{FF2B5EF4-FFF2-40B4-BE49-F238E27FC236}">
                <a16:creationId xmlns:a16="http://schemas.microsoft.com/office/drawing/2014/main" id="{C93BC817-966F-95F3-F5E1-C6CD783E748F}"/>
              </a:ext>
            </a:extLst>
          </p:cNvPr>
          <p:cNvSpPr/>
          <p:nvPr/>
        </p:nvSpPr>
        <p:spPr>
          <a:xfrm>
            <a:off x="774700" y="2139119"/>
            <a:ext cx="538831" cy="442609"/>
          </a:xfrm>
          <a:prstGeom prst="parallelogram">
            <a:avLst/>
          </a:prstGeom>
          <a:solidFill>
            <a:srgbClr val="FC6B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3" name="Undertitel 2">
            <a:extLst>
              <a:ext uri="{FF2B5EF4-FFF2-40B4-BE49-F238E27FC236}">
                <a16:creationId xmlns:a16="http://schemas.microsoft.com/office/drawing/2014/main" id="{4E7B6860-8319-5547-C449-336406671655}"/>
              </a:ext>
            </a:extLst>
          </p:cNvPr>
          <p:cNvSpPr txBox="1">
            <a:spLocks/>
          </p:cNvSpPr>
          <p:nvPr/>
        </p:nvSpPr>
        <p:spPr>
          <a:xfrm>
            <a:off x="854987" y="2204396"/>
            <a:ext cx="422002" cy="36818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da-DK" sz="2000" b="1" dirty="0">
                <a:solidFill>
                  <a:schemeClr val="bg1"/>
                </a:solidFill>
                <a:latin typeface="Arial Black" panose="020B0604020202020204" pitchFamily="34" charset="0"/>
                <a:cs typeface="Arial Black" panose="020B0604020202020204" pitchFamily="34" charset="0"/>
              </a:rPr>
              <a:t>4</a:t>
            </a:r>
          </a:p>
        </p:txBody>
      </p:sp>
    </p:spTree>
    <p:extLst>
      <p:ext uri="{BB962C8B-B14F-4D97-AF65-F5344CB8AC3E}">
        <p14:creationId xmlns:p14="http://schemas.microsoft.com/office/powerpoint/2010/main" val="27927060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7E222BCD-6BCA-0B47-1DA2-148C525C489D}"/>
              </a:ext>
            </a:extLst>
          </p:cNvPr>
          <p:cNvSpPr/>
          <p:nvPr/>
        </p:nvSpPr>
        <p:spPr>
          <a:xfrm>
            <a:off x="10045700" y="5605780"/>
            <a:ext cx="2146300" cy="10767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 name="TextBox 3">
            <a:extLst>
              <a:ext uri="{FF2B5EF4-FFF2-40B4-BE49-F238E27FC236}">
                <a16:creationId xmlns:a16="http://schemas.microsoft.com/office/drawing/2014/main" id="{2F1446DE-838F-42A7-A94A-398EACFD66A2}"/>
              </a:ext>
            </a:extLst>
          </p:cNvPr>
          <p:cNvSpPr txBox="1"/>
          <p:nvPr/>
        </p:nvSpPr>
        <p:spPr>
          <a:xfrm>
            <a:off x="210065" y="6497824"/>
            <a:ext cx="3546390" cy="369332"/>
          </a:xfrm>
          <a:prstGeom prst="rect">
            <a:avLst/>
          </a:prstGeom>
          <a:noFill/>
        </p:spPr>
        <p:txBody>
          <a:bodyPr wrap="square" rtlCol="0">
            <a:spAutoFit/>
          </a:bodyPr>
          <a:lstStyle/>
          <a:p>
            <a:r>
              <a:rPr lang="da-DK" dirty="0">
                <a:solidFill>
                  <a:schemeClr val="bg1"/>
                </a:solidFill>
              </a:rPr>
              <a:t>Del 3. Eksempler fra det virkelige liv </a:t>
            </a:r>
          </a:p>
        </p:txBody>
      </p:sp>
      <p:sp>
        <p:nvSpPr>
          <p:cNvPr id="5" name="Parallelogram 4">
            <a:extLst>
              <a:ext uri="{FF2B5EF4-FFF2-40B4-BE49-F238E27FC236}">
                <a16:creationId xmlns:a16="http://schemas.microsoft.com/office/drawing/2014/main" id="{2F628D67-0B84-3A66-CF0C-39045B3FED12}"/>
              </a:ext>
            </a:extLst>
          </p:cNvPr>
          <p:cNvSpPr/>
          <p:nvPr/>
        </p:nvSpPr>
        <p:spPr>
          <a:xfrm>
            <a:off x="656640" y="548653"/>
            <a:ext cx="4074318" cy="651940"/>
          </a:xfrm>
          <a:prstGeom prst="parallelogram">
            <a:avLst/>
          </a:prstGeom>
          <a:solidFill>
            <a:srgbClr val="FC6B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 name="Titel 2">
            <a:extLst>
              <a:ext uri="{FF2B5EF4-FFF2-40B4-BE49-F238E27FC236}">
                <a16:creationId xmlns:a16="http://schemas.microsoft.com/office/drawing/2014/main" id="{DD1AAF00-B9D4-486C-629D-347180A3FCF7}"/>
              </a:ext>
            </a:extLst>
          </p:cNvPr>
          <p:cNvSpPr txBox="1">
            <a:spLocks/>
          </p:cNvSpPr>
          <p:nvPr/>
        </p:nvSpPr>
        <p:spPr>
          <a:xfrm>
            <a:off x="838200" y="548653"/>
            <a:ext cx="3720548" cy="72233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1" i="0" kern="1200">
                <a:solidFill>
                  <a:schemeClr val="tx1"/>
                </a:solidFill>
                <a:latin typeface="Arial Black" panose="020B0604020202020204" pitchFamily="34" charset="0"/>
                <a:ea typeface="+mj-ea"/>
                <a:cs typeface="Arial Black" panose="020B0604020202020204" pitchFamily="34" charset="0"/>
              </a:defRPr>
            </a:lvl1pPr>
          </a:lstStyle>
          <a:p>
            <a:r>
              <a:rPr lang="da-DK" sz="2800" dirty="0">
                <a:solidFill>
                  <a:schemeClr val="bg1"/>
                </a:solidFill>
              </a:rPr>
              <a:t>EKSEMPLER FRA</a:t>
            </a:r>
          </a:p>
        </p:txBody>
      </p:sp>
      <p:sp>
        <p:nvSpPr>
          <p:cNvPr id="3" name="Parallelogram 2">
            <a:extLst>
              <a:ext uri="{FF2B5EF4-FFF2-40B4-BE49-F238E27FC236}">
                <a16:creationId xmlns:a16="http://schemas.microsoft.com/office/drawing/2014/main" id="{0D17BDFD-CDE5-DF19-C043-E094173F7879}"/>
              </a:ext>
            </a:extLst>
          </p:cNvPr>
          <p:cNvSpPr/>
          <p:nvPr/>
        </p:nvSpPr>
        <p:spPr>
          <a:xfrm>
            <a:off x="4655968" y="548653"/>
            <a:ext cx="538831" cy="442609"/>
          </a:xfrm>
          <a:prstGeom prst="parallelogram">
            <a:avLst/>
          </a:prstGeom>
          <a:solidFill>
            <a:srgbClr val="85CF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9" name="Undertitel 2">
            <a:extLst>
              <a:ext uri="{FF2B5EF4-FFF2-40B4-BE49-F238E27FC236}">
                <a16:creationId xmlns:a16="http://schemas.microsoft.com/office/drawing/2014/main" id="{FA7B1E7C-3D4E-B98A-056C-82C6DDE1FCB0}"/>
              </a:ext>
            </a:extLst>
          </p:cNvPr>
          <p:cNvSpPr txBox="1">
            <a:spLocks/>
          </p:cNvSpPr>
          <p:nvPr/>
        </p:nvSpPr>
        <p:spPr>
          <a:xfrm>
            <a:off x="4736255" y="613930"/>
            <a:ext cx="422002" cy="36818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da-DK" sz="2000" b="1" dirty="0">
                <a:solidFill>
                  <a:schemeClr val="bg1"/>
                </a:solidFill>
                <a:latin typeface="Arial Black" panose="020B0604020202020204" pitchFamily="34" charset="0"/>
                <a:cs typeface="Arial Black" panose="020B0604020202020204" pitchFamily="34" charset="0"/>
              </a:rPr>
              <a:t>4</a:t>
            </a:r>
          </a:p>
        </p:txBody>
      </p:sp>
      <p:sp>
        <p:nvSpPr>
          <p:cNvPr id="11" name="Tekstfelt 10">
            <a:extLst>
              <a:ext uri="{FF2B5EF4-FFF2-40B4-BE49-F238E27FC236}">
                <a16:creationId xmlns:a16="http://schemas.microsoft.com/office/drawing/2014/main" id="{866AA177-F1C9-E2BD-2B49-450D30C43C2A}"/>
              </a:ext>
            </a:extLst>
          </p:cNvPr>
          <p:cNvSpPr txBox="1"/>
          <p:nvPr/>
        </p:nvSpPr>
        <p:spPr>
          <a:xfrm>
            <a:off x="589074" y="6360778"/>
            <a:ext cx="1923662" cy="276999"/>
          </a:xfrm>
          <a:prstGeom prst="rect">
            <a:avLst/>
          </a:prstGeom>
          <a:noFill/>
        </p:spPr>
        <p:txBody>
          <a:bodyPr wrap="square">
            <a:spAutoFit/>
          </a:bodyPr>
          <a:lstStyle/>
          <a:p>
            <a:pPr marL="0" indent="0">
              <a:buNone/>
            </a:pPr>
            <a:r>
              <a:rPr lang="da-DK" sz="1200" i="1" dirty="0">
                <a:solidFill>
                  <a:schemeClr val="bg1">
                    <a:lumMod val="65000"/>
                  </a:schemeClr>
                </a:solidFill>
                <a:latin typeface="Arial" panose="020B0604020202020204" pitchFamily="34" charset="0"/>
                <a:cs typeface="Arial" panose="020B0604020202020204" pitchFamily="34" charset="0"/>
              </a:rPr>
              <a:t>Kilde: Jobpatruljen 2018</a:t>
            </a:r>
          </a:p>
        </p:txBody>
      </p:sp>
      <p:sp>
        <p:nvSpPr>
          <p:cNvPr id="15" name="Parallelogram 14">
            <a:extLst>
              <a:ext uri="{FF2B5EF4-FFF2-40B4-BE49-F238E27FC236}">
                <a16:creationId xmlns:a16="http://schemas.microsoft.com/office/drawing/2014/main" id="{3FECB54F-81E2-5385-4400-941F7F133459}"/>
              </a:ext>
            </a:extLst>
          </p:cNvPr>
          <p:cNvSpPr/>
          <p:nvPr/>
        </p:nvSpPr>
        <p:spPr>
          <a:xfrm>
            <a:off x="740980" y="1197081"/>
            <a:ext cx="4255878" cy="651940"/>
          </a:xfrm>
          <a:prstGeom prst="parallelogram">
            <a:avLst/>
          </a:prstGeom>
          <a:solidFill>
            <a:srgbClr val="FC6B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6" name="Titel 2">
            <a:extLst>
              <a:ext uri="{FF2B5EF4-FFF2-40B4-BE49-F238E27FC236}">
                <a16:creationId xmlns:a16="http://schemas.microsoft.com/office/drawing/2014/main" id="{CD6C1063-DEE6-FDF2-1C21-646D94DB8D65}"/>
              </a:ext>
            </a:extLst>
          </p:cNvPr>
          <p:cNvSpPr txBox="1">
            <a:spLocks/>
          </p:cNvSpPr>
          <p:nvPr/>
        </p:nvSpPr>
        <p:spPr>
          <a:xfrm>
            <a:off x="922540" y="1197081"/>
            <a:ext cx="4074318" cy="72233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1" i="0" kern="1200">
                <a:solidFill>
                  <a:schemeClr val="tx1"/>
                </a:solidFill>
                <a:latin typeface="Arial Black" panose="020B0604020202020204" pitchFamily="34" charset="0"/>
                <a:ea typeface="+mj-ea"/>
                <a:cs typeface="Arial Black" panose="020B0604020202020204" pitchFamily="34" charset="0"/>
              </a:defRPr>
            </a:lvl1pPr>
          </a:lstStyle>
          <a:p>
            <a:r>
              <a:rPr lang="da-DK" sz="2800" dirty="0">
                <a:solidFill>
                  <a:schemeClr val="bg1"/>
                </a:solidFill>
              </a:rPr>
              <a:t>DET VIRKELIG LIV</a:t>
            </a:r>
          </a:p>
        </p:txBody>
      </p:sp>
      <p:sp>
        <p:nvSpPr>
          <p:cNvPr id="18" name="Undertitel 2">
            <a:extLst>
              <a:ext uri="{FF2B5EF4-FFF2-40B4-BE49-F238E27FC236}">
                <a16:creationId xmlns:a16="http://schemas.microsoft.com/office/drawing/2014/main" id="{91F26A35-4A52-380A-B877-08F95166DA50}"/>
              </a:ext>
            </a:extLst>
          </p:cNvPr>
          <p:cNvSpPr txBox="1">
            <a:spLocks/>
          </p:cNvSpPr>
          <p:nvPr/>
        </p:nvSpPr>
        <p:spPr>
          <a:xfrm>
            <a:off x="6665820" y="1986301"/>
            <a:ext cx="422002" cy="36818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da-DK" sz="2000" b="1" dirty="0">
                <a:solidFill>
                  <a:schemeClr val="bg1"/>
                </a:solidFill>
                <a:latin typeface="Arial Black" panose="020B0604020202020204" pitchFamily="34" charset="0"/>
                <a:cs typeface="Arial Black" panose="020B0604020202020204" pitchFamily="34" charset="0"/>
              </a:rPr>
              <a:t>4</a:t>
            </a:r>
          </a:p>
        </p:txBody>
      </p:sp>
      <p:pic>
        <p:nvPicPr>
          <p:cNvPr id="19" name="Billede 18">
            <a:extLst>
              <a:ext uri="{FF2B5EF4-FFF2-40B4-BE49-F238E27FC236}">
                <a16:creationId xmlns:a16="http://schemas.microsoft.com/office/drawing/2014/main" id="{3813E84A-A109-61B3-7292-F02459D42AE5}"/>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6096000" y="0"/>
            <a:ext cx="6104140" cy="6867156"/>
          </a:xfrm>
          <a:prstGeom prst="rect">
            <a:avLst/>
          </a:prstGeom>
        </p:spPr>
      </p:pic>
      <p:sp>
        <p:nvSpPr>
          <p:cNvPr id="21" name="Pladsholder til indhold 1">
            <a:extLst>
              <a:ext uri="{FF2B5EF4-FFF2-40B4-BE49-F238E27FC236}">
                <a16:creationId xmlns:a16="http://schemas.microsoft.com/office/drawing/2014/main" id="{034BD9D2-FD97-C30F-7E79-CEE5ABDBE150}"/>
              </a:ext>
            </a:extLst>
          </p:cNvPr>
          <p:cNvSpPr txBox="1">
            <a:spLocks/>
          </p:cNvSpPr>
          <p:nvPr/>
        </p:nvSpPr>
        <p:spPr>
          <a:xfrm>
            <a:off x="589074" y="2258762"/>
            <a:ext cx="5625444" cy="293690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spcBef>
                <a:spcPts val="0"/>
              </a:spcBef>
              <a:buClr>
                <a:srgbClr val="FC6B4F"/>
              </a:buClr>
            </a:pPr>
            <a:r>
              <a:rPr lang="da-DK" sz="1800" dirty="0"/>
              <a:t>Historier fra det virkelige liv fra sommeren 2018.</a:t>
            </a:r>
            <a:br>
              <a:rPr lang="da-DK" sz="1800" dirty="0"/>
            </a:br>
            <a:r>
              <a:rPr lang="da-DK" sz="500" dirty="0"/>
              <a:t> </a:t>
            </a:r>
            <a:endParaRPr lang="da-DK" sz="1000" i="1" dirty="0"/>
          </a:p>
          <a:p>
            <a:pPr>
              <a:lnSpc>
                <a:spcPct val="100000"/>
              </a:lnSpc>
              <a:spcBef>
                <a:spcPts val="0"/>
              </a:spcBef>
              <a:buClr>
                <a:srgbClr val="FC6B4F"/>
              </a:buClr>
            </a:pPr>
            <a:r>
              <a:rPr lang="da-DK" sz="1800" dirty="0"/>
              <a:t>Hændelserne er beskrevet, som om det kunne være en af jer, der kom ud for dem. </a:t>
            </a:r>
            <a:br>
              <a:rPr lang="da-DK" sz="1800" dirty="0"/>
            </a:br>
            <a:endParaRPr lang="da-DK" sz="1000" dirty="0"/>
          </a:p>
          <a:p>
            <a:pPr>
              <a:lnSpc>
                <a:spcPct val="100000"/>
              </a:lnSpc>
              <a:spcBef>
                <a:spcPts val="0"/>
              </a:spcBef>
              <a:buClr>
                <a:srgbClr val="FC6B4F"/>
              </a:buClr>
            </a:pPr>
            <a:r>
              <a:rPr lang="da-DK" sz="1800" dirty="0"/>
              <a:t>Fortæl hvordan DU/I ville reagere, </a:t>
            </a:r>
            <a:br>
              <a:rPr lang="da-DK" sz="1800" dirty="0"/>
            </a:br>
            <a:r>
              <a:rPr lang="da-DK" sz="1800" dirty="0"/>
              <a:t>hvis det var dig/jer. </a:t>
            </a:r>
          </a:p>
          <a:p>
            <a:pPr>
              <a:lnSpc>
                <a:spcPct val="150000"/>
              </a:lnSpc>
              <a:spcBef>
                <a:spcPts val="0"/>
              </a:spcBef>
              <a:buClr>
                <a:srgbClr val="FC6B4F"/>
              </a:buClr>
            </a:pPr>
            <a:endParaRPr lang="da-DK" sz="1000" dirty="0"/>
          </a:p>
          <a:p>
            <a:pPr>
              <a:lnSpc>
                <a:spcPct val="100000"/>
              </a:lnSpc>
              <a:spcBef>
                <a:spcPts val="0"/>
              </a:spcBef>
              <a:buClr>
                <a:srgbClr val="FC6B4F"/>
              </a:buClr>
            </a:pPr>
            <a:r>
              <a:rPr lang="da-DK" sz="1800" dirty="0"/>
              <a:t>Jeres lærer hjælper med bonus info og </a:t>
            </a:r>
            <a:br>
              <a:rPr lang="da-DK" sz="1800" dirty="0"/>
            </a:br>
            <a:r>
              <a:rPr lang="da-DK" sz="1800" dirty="0"/>
              <a:t>korrekte svar, som I skal bruge til at vinde </a:t>
            </a:r>
            <a:r>
              <a:rPr lang="da-DK" sz="1800" dirty="0" err="1"/>
              <a:t>Kahooten</a:t>
            </a:r>
            <a:r>
              <a:rPr lang="da-DK" sz="1800" dirty="0"/>
              <a:t> bagefter. </a:t>
            </a:r>
          </a:p>
          <a:p>
            <a:pPr marL="0" indent="0">
              <a:spcBef>
                <a:spcPts val="0"/>
              </a:spcBef>
              <a:buClr>
                <a:srgbClr val="FC6B4F"/>
              </a:buClr>
              <a:buFont typeface="Arial" panose="020B0604020202020204" pitchFamily="34" charset="0"/>
              <a:buNone/>
            </a:pPr>
            <a:endParaRPr lang="da-DK" sz="1800" dirty="0"/>
          </a:p>
        </p:txBody>
      </p:sp>
    </p:spTree>
    <p:extLst>
      <p:ext uri="{BB962C8B-B14F-4D97-AF65-F5344CB8AC3E}">
        <p14:creationId xmlns:p14="http://schemas.microsoft.com/office/powerpoint/2010/main" val="40492032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3">
            <a:extLst>
              <a:ext uri="{FF2B5EF4-FFF2-40B4-BE49-F238E27FC236}">
                <a16:creationId xmlns:a16="http://schemas.microsoft.com/office/drawing/2014/main" id="{F099283C-67EA-435B-9950-497FF7663EE4}"/>
              </a:ext>
            </a:extLst>
          </p:cNvPr>
          <p:cNvSpPr txBox="1"/>
          <p:nvPr/>
        </p:nvSpPr>
        <p:spPr>
          <a:xfrm>
            <a:off x="210065" y="6497824"/>
            <a:ext cx="3546390" cy="369332"/>
          </a:xfrm>
          <a:prstGeom prst="rect">
            <a:avLst/>
          </a:prstGeom>
          <a:noFill/>
        </p:spPr>
        <p:txBody>
          <a:bodyPr wrap="square" rtlCol="0">
            <a:spAutoFit/>
          </a:bodyPr>
          <a:lstStyle/>
          <a:p>
            <a:r>
              <a:rPr lang="da-DK" dirty="0">
                <a:solidFill>
                  <a:schemeClr val="bg1"/>
                </a:solidFill>
              </a:rPr>
              <a:t>Del 3. Eksempler fra det virkelige liv </a:t>
            </a:r>
          </a:p>
        </p:txBody>
      </p:sp>
      <p:sp>
        <p:nvSpPr>
          <p:cNvPr id="3" name="Parallelogram 2">
            <a:extLst>
              <a:ext uri="{FF2B5EF4-FFF2-40B4-BE49-F238E27FC236}">
                <a16:creationId xmlns:a16="http://schemas.microsoft.com/office/drawing/2014/main" id="{214020C0-3481-3B28-14DA-5180E5794D39}"/>
              </a:ext>
            </a:extLst>
          </p:cNvPr>
          <p:cNvSpPr/>
          <p:nvPr/>
        </p:nvSpPr>
        <p:spPr>
          <a:xfrm>
            <a:off x="8644418" y="548653"/>
            <a:ext cx="538831" cy="442609"/>
          </a:xfrm>
          <a:prstGeom prst="parallelogram">
            <a:avLst/>
          </a:prstGeom>
          <a:solidFill>
            <a:srgbClr val="85CF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Undertitel 2">
            <a:extLst>
              <a:ext uri="{FF2B5EF4-FFF2-40B4-BE49-F238E27FC236}">
                <a16:creationId xmlns:a16="http://schemas.microsoft.com/office/drawing/2014/main" id="{8A877AC2-CA3A-042B-9546-B6220E10CFA6}"/>
              </a:ext>
            </a:extLst>
          </p:cNvPr>
          <p:cNvSpPr txBox="1">
            <a:spLocks/>
          </p:cNvSpPr>
          <p:nvPr/>
        </p:nvSpPr>
        <p:spPr>
          <a:xfrm>
            <a:off x="8724705" y="613930"/>
            <a:ext cx="422002" cy="36818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da-DK" sz="2000" b="1" dirty="0">
                <a:solidFill>
                  <a:schemeClr val="bg1"/>
                </a:solidFill>
                <a:latin typeface="Arial Black" panose="020B0604020202020204" pitchFamily="34" charset="0"/>
                <a:cs typeface="Arial Black" panose="020B0604020202020204" pitchFamily="34" charset="0"/>
              </a:rPr>
              <a:t>4</a:t>
            </a:r>
          </a:p>
        </p:txBody>
      </p:sp>
      <p:pic>
        <p:nvPicPr>
          <p:cNvPr id="8" name="Billede 7">
            <a:extLst>
              <a:ext uri="{FF2B5EF4-FFF2-40B4-BE49-F238E27FC236}">
                <a16:creationId xmlns:a16="http://schemas.microsoft.com/office/drawing/2014/main" id="{C3D684D4-3AEC-F77B-B4E0-2D15C4065E14}"/>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6096000" y="0"/>
            <a:ext cx="6104140" cy="6867156"/>
          </a:xfrm>
          <a:prstGeom prst="rect">
            <a:avLst/>
          </a:prstGeom>
        </p:spPr>
      </p:pic>
      <p:sp>
        <p:nvSpPr>
          <p:cNvPr id="9" name="Pladsholder til indhold 1">
            <a:extLst>
              <a:ext uri="{FF2B5EF4-FFF2-40B4-BE49-F238E27FC236}">
                <a16:creationId xmlns:a16="http://schemas.microsoft.com/office/drawing/2014/main" id="{DFEAB777-FB04-25FB-718C-2D0AB3F51967}"/>
              </a:ext>
            </a:extLst>
          </p:cNvPr>
          <p:cNvSpPr txBox="1">
            <a:spLocks/>
          </p:cNvSpPr>
          <p:nvPr/>
        </p:nvSpPr>
        <p:spPr>
          <a:xfrm>
            <a:off x="589074" y="1868237"/>
            <a:ext cx="5077435" cy="293690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buClr>
                <a:srgbClr val="FC6B4F"/>
              </a:buClr>
            </a:pPr>
            <a:r>
              <a:rPr lang="da-DK" sz="1800" dirty="0"/>
              <a:t>Du er pizzabud og er på en cykel på vej til </a:t>
            </a:r>
            <a:br>
              <a:rPr lang="da-DK" sz="1800" dirty="0"/>
            </a:br>
            <a:r>
              <a:rPr lang="da-DK" sz="1800" dirty="0"/>
              <a:t>en kunde med en pizza. </a:t>
            </a:r>
            <a:br>
              <a:rPr lang="da-DK" sz="1800" dirty="0"/>
            </a:br>
            <a:endParaRPr lang="da-DK" sz="500" dirty="0"/>
          </a:p>
          <a:p>
            <a:pPr>
              <a:lnSpc>
                <a:spcPct val="100000"/>
              </a:lnSpc>
              <a:buClr>
                <a:srgbClr val="FC6B4F"/>
              </a:buClr>
            </a:pPr>
            <a:r>
              <a:rPr lang="da-DK" sz="1800" dirty="0"/>
              <a:t>Da du stopper for rødt lys bliver du omringet af nogle unge fyre, som beordrer dig til at lukke op for bagagekassen og give dem pizzaen.</a:t>
            </a:r>
          </a:p>
          <a:p>
            <a:pPr>
              <a:lnSpc>
                <a:spcPct val="100000"/>
              </a:lnSpc>
              <a:buClr>
                <a:srgbClr val="FC6B4F"/>
              </a:buClr>
            </a:pPr>
            <a:endParaRPr lang="da-DK" sz="500" dirty="0"/>
          </a:p>
          <a:p>
            <a:pPr>
              <a:lnSpc>
                <a:spcPct val="100000"/>
              </a:lnSpc>
              <a:buClr>
                <a:srgbClr val="FC6B4F"/>
              </a:buClr>
            </a:pPr>
            <a:r>
              <a:rPr lang="da-DK" sz="1800" dirty="0"/>
              <a:t>Hvad gør du? </a:t>
            </a:r>
          </a:p>
        </p:txBody>
      </p:sp>
      <p:sp>
        <p:nvSpPr>
          <p:cNvPr id="22" name="Parallelogram 21">
            <a:extLst>
              <a:ext uri="{FF2B5EF4-FFF2-40B4-BE49-F238E27FC236}">
                <a16:creationId xmlns:a16="http://schemas.microsoft.com/office/drawing/2014/main" id="{AF9A7972-4AEB-0207-A08D-2598A541161B}"/>
              </a:ext>
            </a:extLst>
          </p:cNvPr>
          <p:cNvSpPr/>
          <p:nvPr/>
        </p:nvSpPr>
        <p:spPr>
          <a:xfrm>
            <a:off x="656640" y="538450"/>
            <a:ext cx="2352111" cy="651940"/>
          </a:xfrm>
          <a:prstGeom prst="parallelogram">
            <a:avLst/>
          </a:prstGeom>
          <a:solidFill>
            <a:srgbClr val="FC6B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3" name="Titel 2">
            <a:extLst>
              <a:ext uri="{FF2B5EF4-FFF2-40B4-BE49-F238E27FC236}">
                <a16:creationId xmlns:a16="http://schemas.microsoft.com/office/drawing/2014/main" id="{E43E5F83-C612-D765-A742-6BCB077F984D}"/>
              </a:ext>
            </a:extLst>
          </p:cNvPr>
          <p:cNvSpPr txBox="1">
            <a:spLocks/>
          </p:cNvSpPr>
          <p:nvPr/>
        </p:nvSpPr>
        <p:spPr>
          <a:xfrm>
            <a:off x="838200" y="538450"/>
            <a:ext cx="2207093" cy="72233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1" i="0" kern="1200">
                <a:solidFill>
                  <a:schemeClr val="tx1"/>
                </a:solidFill>
                <a:latin typeface="Arial Black" panose="020B0604020202020204" pitchFamily="34" charset="0"/>
                <a:ea typeface="+mj-ea"/>
                <a:cs typeface="Arial Black" panose="020B0604020202020204" pitchFamily="34" charset="0"/>
              </a:defRPr>
            </a:lvl1pPr>
          </a:lstStyle>
          <a:p>
            <a:r>
              <a:rPr lang="da-DK" sz="2800" dirty="0">
                <a:solidFill>
                  <a:schemeClr val="bg1"/>
                </a:solidFill>
              </a:rPr>
              <a:t>CHIKANE</a:t>
            </a:r>
          </a:p>
        </p:txBody>
      </p:sp>
      <p:sp>
        <p:nvSpPr>
          <p:cNvPr id="24" name="Parallelogram 23">
            <a:extLst>
              <a:ext uri="{FF2B5EF4-FFF2-40B4-BE49-F238E27FC236}">
                <a16:creationId xmlns:a16="http://schemas.microsoft.com/office/drawing/2014/main" id="{4AC870B2-D5C8-3BA9-3307-C5780E4DE4B1}"/>
              </a:ext>
            </a:extLst>
          </p:cNvPr>
          <p:cNvSpPr/>
          <p:nvPr/>
        </p:nvSpPr>
        <p:spPr>
          <a:xfrm>
            <a:off x="2954399" y="538450"/>
            <a:ext cx="538831" cy="442609"/>
          </a:xfrm>
          <a:prstGeom prst="parallelogram">
            <a:avLst/>
          </a:prstGeom>
          <a:solidFill>
            <a:srgbClr val="85CF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5" name="Undertitel 2">
            <a:extLst>
              <a:ext uri="{FF2B5EF4-FFF2-40B4-BE49-F238E27FC236}">
                <a16:creationId xmlns:a16="http://schemas.microsoft.com/office/drawing/2014/main" id="{0E42C2A2-D3B8-BE95-57F2-414667BA40A1}"/>
              </a:ext>
            </a:extLst>
          </p:cNvPr>
          <p:cNvSpPr txBox="1">
            <a:spLocks/>
          </p:cNvSpPr>
          <p:nvPr/>
        </p:nvSpPr>
        <p:spPr>
          <a:xfrm>
            <a:off x="3034686" y="603727"/>
            <a:ext cx="422002" cy="36818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da-DK" sz="2000" b="1" dirty="0">
                <a:solidFill>
                  <a:schemeClr val="bg1"/>
                </a:solidFill>
                <a:latin typeface="Arial Black" panose="020B0604020202020204" pitchFamily="34" charset="0"/>
                <a:cs typeface="Arial Black" panose="020B0604020202020204" pitchFamily="34" charset="0"/>
              </a:rPr>
              <a:t>4</a:t>
            </a:r>
          </a:p>
        </p:txBody>
      </p:sp>
    </p:spTree>
    <p:extLst>
      <p:ext uri="{BB962C8B-B14F-4D97-AF65-F5344CB8AC3E}">
        <p14:creationId xmlns:p14="http://schemas.microsoft.com/office/powerpoint/2010/main" val="35404763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3">
            <a:extLst>
              <a:ext uri="{FF2B5EF4-FFF2-40B4-BE49-F238E27FC236}">
                <a16:creationId xmlns:a16="http://schemas.microsoft.com/office/drawing/2014/main" id="{F099283C-67EA-435B-9950-497FF7663EE4}"/>
              </a:ext>
            </a:extLst>
          </p:cNvPr>
          <p:cNvSpPr txBox="1"/>
          <p:nvPr/>
        </p:nvSpPr>
        <p:spPr>
          <a:xfrm>
            <a:off x="210065" y="6497824"/>
            <a:ext cx="3546390" cy="369332"/>
          </a:xfrm>
          <a:prstGeom prst="rect">
            <a:avLst/>
          </a:prstGeom>
          <a:noFill/>
        </p:spPr>
        <p:txBody>
          <a:bodyPr wrap="square" rtlCol="0">
            <a:spAutoFit/>
          </a:bodyPr>
          <a:lstStyle/>
          <a:p>
            <a:r>
              <a:rPr lang="da-DK" dirty="0">
                <a:solidFill>
                  <a:schemeClr val="bg1"/>
                </a:solidFill>
              </a:rPr>
              <a:t>Del 3. Eksempler fra det virkelige liv </a:t>
            </a:r>
          </a:p>
        </p:txBody>
      </p:sp>
      <p:sp>
        <p:nvSpPr>
          <p:cNvPr id="3" name="Parallelogram 2">
            <a:extLst>
              <a:ext uri="{FF2B5EF4-FFF2-40B4-BE49-F238E27FC236}">
                <a16:creationId xmlns:a16="http://schemas.microsoft.com/office/drawing/2014/main" id="{214020C0-3481-3B28-14DA-5180E5794D39}"/>
              </a:ext>
            </a:extLst>
          </p:cNvPr>
          <p:cNvSpPr/>
          <p:nvPr/>
        </p:nvSpPr>
        <p:spPr>
          <a:xfrm>
            <a:off x="8644418" y="548653"/>
            <a:ext cx="538831" cy="442609"/>
          </a:xfrm>
          <a:prstGeom prst="parallelogram">
            <a:avLst/>
          </a:prstGeom>
          <a:solidFill>
            <a:srgbClr val="85CF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Undertitel 2">
            <a:extLst>
              <a:ext uri="{FF2B5EF4-FFF2-40B4-BE49-F238E27FC236}">
                <a16:creationId xmlns:a16="http://schemas.microsoft.com/office/drawing/2014/main" id="{8A877AC2-CA3A-042B-9546-B6220E10CFA6}"/>
              </a:ext>
            </a:extLst>
          </p:cNvPr>
          <p:cNvSpPr txBox="1">
            <a:spLocks/>
          </p:cNvSpPr>
          <p:nvPr/>
        </p:nvSpPr>
        <p:spPr>
          <a:xfrm>
            <a:off x="8724705" y="613930"/>
            <a:ext cx="422002" cy="36818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da-DK" sz="2000" b="1" dirty="0">
                <a:solidFill>
                  <a:schemeClr val="bg1"/>
                </a:solidFill>
                <a:latin typeface="Arial Black" panose="020B0604020202020204" pitchFamily="34" charset="0"/>
                <a:cs typeface="Arial Black" panose="020B0604020202020204" pitchFamily="34" charset="0"/>
              </a:rPr>
              <a:t>4</a:t>
            </a:r>
          </a:p>
        </p:txBody>
      </p:sp>
      <p:pic>
        <p:nvPicPr>
          <p:cNvPr id="8" name="Billede 7">
            <a:extLst>
              <a:ext uri="{FF2B5EF4-FFF2-40B4-BE49-F238E27FC236}">
                <a16:creationId xmlns:a16="http://schemas.microsoft.com/office/drawing/2014/main" id="{C3D684D4-3AEC-F77B-B4E0-2D15C4065E14}"/>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6096000" y="0"/>
            <a:ext cx="6104140" cy="6867156"/>
          </a:xfrm>
          <a:prstGeom prst="rect">
            <a:avLst/>
          </a:prstGeom>
        </p:spPr>
      </p:pic>
      <p:sp>
        <p:nvSpPr>
          <p:cNvPr id="9" name="Pladsholder til indhold 1">
            <a:extLst>
              <a:ext uri="{FF2B5EF4-FFF2-40B4-BE49-F238E27FC236}">
                <a16:creationId xmlns:a16="http://schemas.microsoft.com/office/drawing/2014/main" id="{DFEAB777-FB04-25FB-718C-2D0AB3F51967}"/>
              </a:ext>
            </a:extLst>
          </p:cNvPr>
          <p:cNvSpPr txBox="1">
            <a:spLocks/>
          </p:cNvSpPr>
          <p:nvPr/>
        </p:nvSpPr>
        <p:spPr>
          <a:xfrm>
            <a:off x="589074" y="1879123"/>
            <a:ext cx="5625444" cy="293690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buClr>
                <a:srgbClr val="FC6B4F"/>
              </a:buClr>
            </a:pPr>
            <a:r>
              <a:rPr lang="da-DK" sz="1800" dirty="0"/>
              <a:t>Din chef vil have dig til at rydde op ude i bagbutikken, hvor der står en masse varer, </a:t>
            </a:r>
            <a:br>
              <a:rPr lang="da-DK" sz="1800" dirty="0"/>
            </a:br>
            <a:r>
              <a:rPr lang="da-DK" sz="1800" dirty="0"/>
              <a:t>der skal løftes rundt på. </a:t>
            </a:r>
          </a:p>
          <a:p>
            <a:pPr>
              <a:lnSpc>
                <a:spcPct val="100000"/>
              </a:lnSpc>
              <a:buClr>
                <a:srgbClr val="FC6B4F"/>
              </a:buClr>
            </a:pPr>
            <a:endParaRPr lang="da-DK" sz="500" dirty="0"/>
          </a:p>
          <a:p>
            <a:pPr>
              <a:buClr>
                <a:srgbClr val="FC6B4F"/>
              </a:buClr>
            </a:pPr>
            <a:r>
              <a:rPr lang="da-DK" sz="1800" dirty="0"/>
              <a:t>Nogle af kasserne er stablet op svarende til din højde, og nogle af dem er store og sikkert også tunge…</a:t>
            </a:r>
          </a:p>
          <a:p>
            <a:pPr marL="0" indent="0">
              <a:buClr>
                <a:srgbClr val="FC6B4F"/>
              </a:buClr>
              <a:buNone/>
            </a:pPr>
            <a:endParaRPr lang="da-DK" sz="500" dirty="0"/>
          </a:p>
          <a:p>
            <a:pPr>
              <a:buClr>
                <a:srgbClr val="FC6B4F"/>
              </a:buClr>
            </a:pPr>
            <a:r>
              <a:rPr lang="da-DK" sz="1800" dirty="0"/>
              <a:t>Hvad gør du?</a:t>
            </a:r>
          </a:p>
          <a:p>
            <a:pPr marL="0" indent="0">
              <a:spcBef>
                <a:spcPts val="0"/>
              </a:spcBef>
              <a:buClr>
                <a:srgbClr val="FC6B4F"/>
              </a:buClr>
              <a:buFont typeface="Arial" panose="020B0604020202020204" pitchFamily="34" charset="0"/>
              <a:buNone/>
            </a:pPr>
            <a:endParaRPr lang="da-DK" sz="1800" dirty="0"/>
          </a:p>
        </p:txBody>
      </p:sp>
      <p:sp>
        <p:nvSpPr>
          <p:cNvPr id="18" name="Parallelogram 17">
            <a:extLst>
              <a:ext uri="{FF2B5EF4-FFF2-40B4-BE49-F238E27FC236}">
                <a16:creationId xmlns:a16="http://schemas.microsoft.com/office/drawing/2014/main" id="{6EBAB8E2-AB41-FB74-9207-F46A95CD9DD5}"/>
              </a:ext>
            </a:extLst>
          </p:cNvPr>
          <p:cNvSpPr/>
          <p:nvPr/>
        </p:nvSpPr>
        <p:spPr>
          <a:xfrm>
            <a:off x="656640" y="538450"/>
            <a:ext cx="3099815" cy="651940"/>
          </a:xfrm>
          <a:prstGeom prst="parallelogram">
            <a:avLst/>
          </a:prstGeom>
          <a:solidFill>
            <a:srgbClr val="FC6B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9" name="Titel 2">
            <a:extLst>
              <a:ext uri="{FF2B5EF4-FFF2-40B4-BE49-F238E27FC236}">
                <a16:creationId xmlns:a16="http://schemas.microsoft.com/office/drawing/2014/main" id="{5E22E4AB-68A2-F830-F0B3-AEDF01B2ECCB}"/>
              </a:ext>
            </a:extLst>
          </p:cNvPr>
          <p:cNvSpPr txBox="1">
            <a:spLocks/>
          </p:cNvSpPr>
          <p:nvPr/>
        </p:nvSpPr>
        <p:spPr>
          <a:xfrm>
            <a:off x="838200" y="538450"/>
            <a:ext cx="2804652" cy="72233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1" i="0" kern="1200">
                <a:solidFill>
                  <a:schemeClr val="tx1"/>
                </a:solidFill>
                <a:latin typeface="Arial Black" panose="020B0604020202020204" pitchFamily="34" charset="0"/>
                <a:ea typeface="+mj-ea"/>
                <a:cs typeface="Arial Black" panose="020B0604020202020204" pitchFamily="34" charset="0"/>
              </a:defRPr>
            </a:lvl1pPr>
          </a:lstStyle>
          <a:p>
            <a:r>
              <a:rPr lang="da-DK" sz="2800" dirty="0">
                <a:solidFill>
                  <a:schemeClr val="bg1"/>
                </a:solidFill>
              </a:rPr>
              <a:t>TUNGE LØFT</a:t>
            </a:r>
          </a:p>
        </p:txBody>
      </p:sp>
      <p:sp>
        <p:nvSpPr>
          <p:cNvPr id="20" name="Parallelogram 19">
            <a:extLst>
              <a:ext uri="{FF2B5EF4-FFF2-40B4-BE49-F238E27FC236}">
                <a16:creationId xmlns:a16="http://schemas.microsoft.com/office/drawing/2014/main" id="{892F5566-1685-74EB-BC25-EC1B77A5FC3C}"/>
              </a:ext>
            </a:extLst>
          </p:cNvPr>
          <p:cNvSpPr/>
          <p:nvPr/>
        </p:nvSpPr>
        <p:spPr>
          <a:xfrm>
            <a:off x="3690877" y="538450"/>
            <a:ext cx="538831" cy="442609"/>
          </a:xfrm>
          <a:prstGeom prst="parallelogram">
            <a:avLst/>
          </a:prstGeom>
          <a:solidFill>
            <a:srgbClr val="85CF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1" name="Undertitel 2">
            <a:extLst>
              <a:ext uri="{FF2B5EF4-FFF2-40B4-BE49-F238E27FC236}">
                <a16:creationId xmlns:a16="http://schemas.microsoft.com/office/drawing/2014/main" id="{C6B8F8DE-9921-7E89-4DB0-5113A5EB270C}"/>
              </a:ext>
            </a:extLst>
          </p:cNvPr>
          <p:cNvSpPr txBox="1">
            <a:spLocks/>
          </p:cNvSpPr>
          <p:nvPr/>
        </p:nvSpPr>
        <p:spPr>
          <a:xfrm>
            <a:off x="3771164" y="603727"/>
            <a:ext cx="422002" cy="36818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da-DK" sz="2000" b="1" dirty="0">
                <a:solidFill>
                  <a:schemeClr val="bg1"/>
                </a:solidFill>
                <a:latin typeface="Arial Black" panose="020B0604020202020204" pitchFamily="34" charset="0"/>
                <a:cs typeface="Arial Black" panose="020B0604020202020204" pitchFamily="34" charset="0"/>
              </a:rPr>
              <a:t>4</a:t>
            </a:r>
          </a:p>
        </p:txBody>
      </p:sp>
    </p:spTree>
    <p:extLst>
      <p:ext uri="{BB962C8B-B14F-4D97-AF65-F5344CB8AC3E}">
        <p14:creationId xmlns:p14="http://schemas.microsoft.com/office/powerpoint/2010/main" val="31129770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3">
            <a:extLst>
              <a:ext uri="{FF2B5EF4-FFF2-40B4-BE49-F238E27FC236}">
                <a16:creationId xmlns:a16="http://schemas.microsoft.com/office/drawing/2014/main" id="{F099283C-67EA-435B-9950-497FF7663EE4}"/>
              </a:ext>
            </a:extLst>
          </p:cNvPr>
          <p:cNvSpPr txBox="1"/>
          <p:nvPr/>
        </p:nvSpPr>
        <p:spPr>
          <a:xfrm>
            <a:off x="210065" y="6497824"/>
            <a:ext cx="3546390" cy="369332"/>
          </a:xfrm>
          <a:prstGeom prst="rect">
            <a:avLst/>
          </a:prstGeom>
          <a:noFill/>
        </p:spPr>
        <p:txBody>
          <a:bodyPr wrap="square" rtlCol="0">
            <a:spAutoFit/>
          </a:bodyPr>
          <a:lstStyle/>
          <a:p>
            <a:r>
              <a:rPr lang="da-DK" dirty="0">
                <a:solidFill>
                  <a:schemeClr val="bg1"/>
                </a:solidFill>
              </a:rPr>
              <a:t>Del 3. Eksempler fra det virkelige liv </a:t>
            </a:r>
          </a:p>
        </p:txBody>
      </p:sp>
      <p:sp>
        <p:nvSpPr>
          <p:cNvPr id="3" name="Parallelogram 2">
            <a:extLst>
              <a:ext uri="{FF2B5EF4-FFF2-40B4-BE49-F238E27FC236}">
                <a16:creationId xmlns:a16="http://schemas.microsoft.com/office/drawing/2014/main" id="{214020C0-3481-3B28-14DA-5180E5794D39}"/>
              </a:ext>
            </a:extLst>
          </p:cNvPr>
          <p:cNvSpPr/>
          <p:nvPr/>
        </p:nvSpPr>
        <p:spPr>
          <a:xfrm>
            <a:off x="8644418" y="548653"/>
            <a:ext cx="538831" cy="442609"/>
          </a:xfrm>
          <a:prstGeom prst="parallelogram">
            <a:avLst/>
          </a:prstGeom>
          <a:solidFill>
            <a:srgbClr val="85CF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Undertitel 2">
            <a:extLst>
              <a:ext uri="{FF2B5EF4-FFF2-40B4-BE49-F238E27FC236}">
                <a16:creationId xmlns:a16="http://schemas.microsoft.com/office/drawing/2014/main" id="{8A877AC2-CA3A-042B-9546-B6220E10CFA6}"/>
              </a:ext>
            </a:extLst>
          </p:cNvPr>
          <p:cNvSpPr txBox="1">
            <a:spLocks/>
          </p:cNvSpPr>
          <p:nvPr/>
        </p:nvSpPr>
        <p:spPr>
          <a:xfrm>
            <a:off x="8724705" y="613930"/>
            <a:ext cx="422002" cy="36818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da-DK" sz="2000" b="1" dirty="0">
                <a:solidFill>
                  <a:schemeClr val="bg1"/>
                </a:solidFill>
                <a:latin typeface="Arial Black" panose="020B0604020202020204" pitchFamily="34" charset="0"/>
                <a:cs typeface="Arial Black" panose="020B0604020202020204" pitchFamily="34" charset="0"/>
              </a:rPr>
              <a:t>4</a:t>
            </a:r>
          </a:p>
        </p:txBody>
      </p:sp>
      <p:pic>
        <p:nvPicPr>
          <p:cNvPr id="8" name="Billede 7">
            <a:extLst>
              <a:ext uri="{FF2B5EF4-FFF2-40B4-BE49-F238E27FC236}">
                <a16:creationId xmlns:a16="http://schemas.microsoft.com/office/drawing/2014/main" id="{C3D684D4-3AEC-F77B-B4E0-2D15C4065E14}"/>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6096000" y="0"/>
            <a:ext cx="6104140" cy="6867156"/>
          </a:xfrm>
          <a:prstGeom prst="rect">
            <a:avLst/>
          </a:prstGeom>
        </p:spPr>
      </p:pic>
      <p:sp>
        <p:nvSpPr>
          <p:cNvPr id="9" name="Pladsholder til indhold 1">
            <a:extLst>
              <a:ext uri="{FF2B5EF4-FFF2-40B4-BE49-F238E27FC236}">
                <a16:creationId xmlns:a16="http://schemas.microsoft.com/office/drawing/2014/main" id="{DFEAB777-FB04-25FB-718C-2D0AB3F51967}"/>
              </a:ext>
            </a:extLst>
          </p:cNvPr>
          <p:cNvSpPr txBox="1">
            <a:spLocks/>
          </p:cNvSpPr>
          <p:nvPr/>
        </p:nvSpPr>
        <p:spPr>
          <a:xfrm>
            <a:off x="589074" y="1864321"/>
            <a:ext cx="5077435" cy="293690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buClr>
                <a:srgbClr val="FC6B4F"/>
              </a:buClr>
            </a:pPr>
            <a:r>
              <a:rPr lang="da-DK" sz="1800" dirty="0"/>
              <a:t>Du er 16 år og har fritidsjob i en stor lagerhal, hvor I er ved at flytte en hel masse tunge kasser. </a:t>
            </a:r>
            <a:br>
              <a:rPr lang="da-DK" sz="1800" dirty="0"/>
            </a:br>
            <a:endParaRPr lang="da-DK" sz="500" dirty="0"/>
          </a:p>
          <a:p>
            <a:pPr>
              <a:lnSpc>
                <a:spcPct val="100000"/>
              </a:lnSpc>
              <a:buClr>
                <a:srgbClr val="FC6B4F"/>
              </a:buClr>
            </a:pPr>
            <a:r>
              <a:rPr lang="da-DK" sz="1800" dirty="0"/>
              <a:t>Din kollega beder dig om lige at køre trucken hen til porten, så I hurtigt kan få læsset. </a:t>
            </a:r>
          </a:p>
          <a:p>
            <a:pPr>
              <a:lnSpc>
                <a:spcPct val="100000"/>
              </a:lnSpc>
              <a:buClr>
                <a:srgbClr val="FC6B4F"/>
              </a:buClr>
            </a:pPr>
            <a:endParaRPr lang="da-DK" sz="500" dirty="0"/>
          </a:p>
          <a:p>
            <a:pPr>
              <a:lnSpc>
                <a:spcPct val="100000"/>
              </a:lnSpc>
              <a:buClr>
                <a:srgbClr val="FC6B4F"/>
              </a:buClr>
            </a:pPr>
            <a:r>
              <a:rPr lang="da-DK" sz="1800" dirty="0"/>
              <a:t>Du har aldrig før selv kørt en truck, men har set, hvordan de andre gør. </a:t>
            </a:r>
          </a:p>
          <a:p>
            <a:pPr>
              <a:lnSpc>
                <a:spcPct val="100000"/>
              </a:lnSpc>
              <a:buClr>
                <a:srgbClr val="FC6B4F"/>
              </a:buClr>
            </a:pPr>
            <a:endParaRPr lang="da-DK" sz="500" dirty="0"/>
          </a:p>
          <a:p>
            <a:pPr>
              <a:lnSpc>
                <a:spcPct val="100000"/>
              </a:lnSpc>
              <a:buClr>
                <a:srgbClr val="FC6B4F"/>
              </a:buClr>
            </a:pPr>
            <a:r>
              <a:rPr lang="da-DK" sz="1800" dirty="0"/>
              <a:t>Hvad gør du?</a:t>
            </a:r>
          </a:p>
          <a:p>
            <a:pPr marL="0" indent="0">
              <a:spcBef>
                <a:spcPts val="0"/>
              </a:spcBef>
              <a:buClr>
                <a:srgbClr val="FC6B4F"/>
              </a:buClr>
              <a:buFont typeface="Arial" panose="020B0604020202020204" pitchFamily="34" charset="0"/>
              <a:buNone/>
            </a:pPr>
            <a:endParaRPr lang="da-DK" sz="1800" dirty="0"/>
          </a:p>
        </p:txBody>
      </p:sp>
      <p:sp>
        <p:nvSpPr>
          <p:cNvPr id="18" name="Parallelogram 17">
            <a:extLst>
              <a:ext uri="{FF2B5EF4-FFF2-40B4-BE49-F238E27FC236}">
                <a16:creationId xmlns:a16="http://schemas.microsoft.com/office/drawing/2014/main" id="{525760EF-138A-CB31-E214-429A1B342237}"/>
              </a:ext>
            </a:extLst>
          </p:cNvPr>
          <p:cNvSpPr/>
          <p:nvPr/>
        </p:nvSpPr>
        <p:spPr>
          <a:xfrm>
            <a:off x="656641" y="538450"/>
            <a:ext cx="4180830" cy="651940"/>
          </a:xfrm>
          <a:prstGeom prst="parallelogram">
            <a:avLst/>
          </a:prstGeom>
          <a:solidFill>
            <a:srgbClr val="FC6B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9" name="Titel 2">
            <a:extLst>
              <a:ext uri="{FF2B5EF4-FFF2-40B4-BE49-F238E27FC236}">
                <a16:creationId xmlns:a16="http://schemas.microsoft.com/office/drawing/2014/main" id="{FA88CC95-7413-D882-D825-ABDF847A972E}"/>
              </a:ext>
            </a:extLst>
          </p:cNvPr>
          <p:cNvSpPr txBox="1">
            <a:spLocks/>
          </p:cNvSpPr>
          <p:nvPr/>
        </p:nvSpPr>
        <p:spPr>
          <a:xfrm>
            <a:off x="838200" y="538450"/>
            <a:ext cx="4663190" cy="72233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1" i="0" kern="1200">
                <a:solidFill>
                  <a:schemeClr val="tx1"/>
                </a:solidFill>
                <a:latin typeface="Arial Black" panose="020B0604020202020204" pitchFamily="34" charset="0"/>
                <a:ea typeface="+mj-ea"/>
                <a:cs typeface="Arial Black" panose="020B0604020202020204" pitchFamily="34" charset="0"/>
              </a:defRPr>
            </a:lvl1pPr>
          </a:lstStyle>
          <a:p>
            <a:r>
              <a:rPr lang="da-DK" sz="2800" dirty="0">
                <a:solidFill>
                  <a:schemeClr val="bg1"/>
                </a:solidFill>
              </a:rPr>
              <a:t>FARLIGT KØRETØJ</a:t>
            </a:r>
          </a:p>
        </p:txBody>
      </p:sp>
      <p:sp>
        <p:nvSpPr>
          <p:cNvPr id="20" name="Parallelogram 19">
            <a:extLst>
              <a:ext uri="{FF2B5EF4-FFF2-40B4-BE49-F238E27FC236}">
                <a16:creationId xmlns:a16="http://schemas.microsoft.com/office/drawing/2014/main" id="{364876ED-EE7E-CEB5-BDF6-F5DD164C6C42}"/>
              </a:ext>
            </a:extLst>
          </p:cNvPr>
          <p:cNvSpPr/>
          <p:nvPr/>
        </p:nvSpPr>
        <p:spPr>
          <a:xfrm>
            <a:off x="4769635" y="538450"/>
            <a:ext cx="538831" cy="442609"/>
          </a:xfrm>
          <a:prstGeom prst="parallelogram">
            <a:avLst/>
          </a:prstGeom>
          <a:solidFill>
            <a:srgbClr val="85CF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1" name="Undertitel 2">
            <a:extLst>
              <a:ext uri="{FF2B5EF4-FFF2-40B4-BE49-F238E27FC236}">
                <a16:creationId xmlns:a16="http://schemas.microsoft.com/office/drawing/2014/main" id="{5AA829E0-9868-6387-B5C8-DC64F54DB8D4}"/>
              </a:ext>
            </a:extLst>
          </p:cNvPr>
          <p:cNvSpPr txBox="1">
            <a:spLocks/>
          </p:cNvSpPr>
          <p:nvPr/>
        </p:nvSpPr>
        <p:spPr>
          <a:xfrm>
            <a:off x="4849922" y="603727"/>
            <a:ext cx="422002" cy="36818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da-DK" sz="2000" b="1" dirty="0">
                <a:solidFill>
                  <a:schemeClr val="bg1"/>
                </a:solidFill>
                <a:latin typeface="Arial Black" panose="020B0604020202020204" pitchFamily="34" charset="0"/>
                <a:cs typeface="Arial Black" panose="020B0604020202020204" pitchFamily="34" charset="0"/>
              </a:rPr>
              <a:t>4</a:t>
            </a:r>
          </a:p>
        </p:txBody>
      </p:sp>
    </p:spTree>
    <p:extLst>
      <p:ext uri="{BB962C8B-B14F-4D97-AF65-F5344CB8AC3E}">
        <p14:creationId xmlns:p14="http://schemas.microsoft.com/office/powerpoint/2010/main" val="10933647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ktangel 10">
            <a:extLst>
              <a:ext uri="{FF2B5EF4-FFF2-40B4-BE49-F238E27FC236}">
                <a16:creationId xmlns:a16="http://schemas.microsoft.com/office/drawing/2014/main" id="{79531433-67AE-D00B-9BBC-B686D5F2F5B4}"/>
              </a:ext>
            </a:extLst>
          </p:cNvPr>
          <p:cNvSpPr/>
          <p:nvPr/>
        </p:nvSpPr>
        <p:spPr>
          <a:xfrm>
            <a:off x="0" y="0"/>
            <a:ext cx="12192000" cy="6858000"/>
          </a:xfrm>
          <a:prstGeom prst="rect">
            <a:avLst/>
          </a:prstGeom>
          <a:solidFill>
            <a:srgbClr val="85CF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 name="Parallelogram 13">
            <a:extLst>
              <a:ext uri="{FF2B5EF4-FFF2-40B4-BE49-F238E27FC236}">
                <a16:creationId xmlns:a16="http://schemas.microsoft.com/office/drawing/2014/main" id="{70A2DEF0-3369-09F9-57D0-A560EF59DD3A}"/>
              </a:ext>
            </a:extLst>
          </p:cNvPr>
          <p:cNvSpPr/>
          <p:nvPr/>
        </p:nvSpPr>
        <p:spPr>
          <a:xfrm>
            <a:off x="664172" y="2401531"/>
            <a:ext cx="4203383" cy="496570"/>
          </a:xfrm>
          <a:prstGeom prst="parallelogram">
            <a:avLst/>
          </a:prstGeom>
          <a:solidFill>
            <a:srgbClr val="FC6B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3" name="Parallelogram 12">
            <a:extLst>
              <a:ext uri="{FF2B5EF4-FFF2-40B4-BE49-F238E27FC236}">
                <a16:creationId xmlns:a16="http://schemas.microsoft.com/office/drawing/2014/main" id="{F896BC9E-2004-91D5-57B5-D7151F7C86BB}"/>
              </a:ext>
            </a:extLst>
          </p:cNvPr>
          <p:cNvSpPr/>
          <p:nvPr/>
        </p:nvSpPr>
        <p:spPr>
          <a:xfrm>
            <a:off x="1129787" y="2401531"/>
            <a:ext cx="4095214" cy="496570"/>
          </a:xfrm>
          <a:prstGeom prst="parallelogram">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 name="Pladsholder til indhold 1">
            <a:extLst>
              <a:ext uri="{FF2B5EF4-FFF2-40B4-BE49-F238E27FC236}">
                <a16:creationId xmlns:a16="http://schemas.microsoft.com/office/drawing/2014/main" id="{968EB2F8-7311-A3AF-0738-5D65D3C1D519}"/>
              </a:ext>
            </a:extLst>
          </p:cNvPr>
          <p:cNvSpPr txBox="1">
            <a:spLocks/>
          </p:cNvSpPr>
          <p:nvPr/>
        </p:nvSpPr>
        <p:spPr>
          <a:xfrm>
            <a:off x="1271612" y="2371551"/>
            <a:ext cx="4675307" cy="496570"/>
          </a:xfrm>
          <a:prstGeom prst="rect">
            <a:avLst/>
          </a:prstGeom>
        </p:spPr>
        <p:txBody>
          <a:bodyPr vert="horz" lIns="91440" tIns="45720" rIns="91440" bIns="45720" rtlCol="0" anchor="t">
            <a:noAutofit/>
          </a:bodyPr>
          <a:lstStyle>
            <a:defPPr>
              <a:defRPr lang="da-DK"/>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buClr>
                <a:schemeClr val="tx1"/>
              </a:buClr>
            </a:pPr>
            <a:r>
              <a:rPr lang="da-DK" sz="1800" b="1" dirty="0">
                <a:solidFill>
                  <a:srgbClr val="FC6B4F"/>
                </a:solidFill>
                <a:latin typeface="Arial Black" panose="020B0604020202020204" pitchFamily="34" charset="0"/>
                <a:cs typeface="Arial Black" panose="020B0604020202020204" pitchFamily="34" charset="0"/>
              </a:rPr>
              <a:t>STATUS PÅ FRITIDSJOBBERE</a:t>
            </a:r>
          </a:p>
        </p:txBody>
      </p:sp>
      <p:sp>
        <p:nvSpPr>
          <p:cNvPr id="15" name="Pladsholder til indhold 1">
            <a:extLst>
              <a:ext uri="{FF2B5EF4-FFF2-40B4-BE49-F238E27FC236}">
                <a16:creationId xmlns:a16="http://schemas.microsoft.com/office/drawing/2014/main" id="{A920612D-121A-CB4B-E26C-89F9E54AF3DA}"/>
              </a:ext>
            </a:extLst>
          </p:cNvPr>
          <p:cNvSpPr txBox="1">
            <a:spLocks/>
          </p:cNvSpPr>
          <p:nvPr/>
        </p:nvSpPr>
        <p:spPr>
          <a:xfrm>
            <a:off x="772341" y="2356539"/>
            <a:ext cx="426308" cy="496570"/>
          </a:xfrm>
          <a:prstGeom prst="rect">
            <a:avLst/>
          </a:prstGeom>
        </p:spPr>
        <p:txBody>
          <a:bodyPr vert="horz" lIns="91440" tIns="45720" rIns="91440" bIns="45720" rtlCol="0" anchor="t">
            <a:noAutofit/>
          </a:bodyPr>
          <a:lstStyle>
            <a:defPPr>
              <a:defRPr lang="da-DK"/>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buClr>
                <a:schemeClr val="tx1"/>
              </a:buClr>
            </a:pPr>
            <a:r>
              <a:rPr lang="da-DK" sz="2000" b="1" dirty="0">
                <a:solidFill>
                  <a:schemeClr val="bg1"/>
                </a:solidFill>
                <a:latin typeface="Arial Black" panose="020B0604020202020204" pitchFamily="34" charset="0"/>
                <a:cs typeface="Arial Black" panose="020B0604020202020204" pitchFamily="34" charset="0"/>
              </a:rPr>
              <a:t>1</a:t>
            </a:r>
          </a:p>
        </p:txBody>
      </p:sp>
      <p:sp>
        <p:nvSpPr>
          <p:cNvPr id="16" name="Parallelogram 15">
            <a:extLst>
              <a:ext uri="{FF2B5EF4-FFF2-40B4-BE49-F238E27FC236}">
                <a16:creationId xmlns:a16="http://schemas.microsoft.com/office/drawing/2014/main" id="{CF0FD1B2-3377-1F3B-4BBF-3FB8C079A53C}"/>
              </a:ext>
            </a:extLst>
          </p:cNvPr>
          <p:cNvSpPr/>
          <p:nvPr/>
        </p:nvSpPr>
        <p:spPr>
          <a:xfrm>
            <a:off x="664173" y="3212778"/>
            <a:ext cx="2561736" cy="496570"/>
          </a:xfrm>
          <a:prstGeom prst="parallelogram">
            <a:avLst/>
          </a:prstGeom>
          <a:solidFill>
            <a:srgbClr val="FC6B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7" name="Parallelogram 16">
            <a:extLst>
              <a:ext uri="{FF2B5EF4-FFF2-40B4-BE49-F238E27FC236}">
                <a16:creationId xmlns:a16="http://schemas.microsoft.com/office/drawing/2014/main" id="{4BB57D13-7B3E-ACFC-EF2B-83CFB55D6FE7}"/>
              </a:ext>
            </a:extLst>
          </p:cNvPr>
          <p:cNvSpPr/>
          <p:nvPr/>
        </p:nvSpPr>
        <p:spPr>
          <a:xfrm>
            <a:off x="1129787" y="3212778"/>
            <a:ext cx="3737767" cy="496570"/>
          </a:xfrm>
          <a:prstGeom prst="parallelogram">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8" name="Pladsholder til indhold 1">
            <a:extLst>
              <a:ext uri="{FF2B5EF4-FFF2-40B4-BE49-F238E27FC236}">
                <a16:creationId xmlns:a16="http://schemas.microsoft.com/office/drawing/2014/main" id="{A8DD42AE-6BAD-DB62-BDA0-0C09790D35AA}"/>
              </a:ext>
            </a:extLst>
          </p:cNvPr>
          <p:cNvSpPr txBox="1">
            <a:spLocks/>
          </p:cNvSpPr>
          <p:nvPr/>
        </p:nvSpPr>
        <p:spPr>
          <a:xfrm>
            <a:off x="1271613" y="3212778"/>
            <a:ext cx="3931919" cy="496570"/>
          </a:xfrm>
          <a:prstGeom prst="rect">
            <a:avLst/>
          </a:prstGeom>
        </p:spPr>
        <p:txBody>
          <a:bodyPr vert="horz" lIns="91440" tIns="45720" rIns="91440" bIns="45720" rtlCol="0" anchor="t">
            <a:normAutofit/>
          </a:bodyPr>
          <a:lstStyle>
            <a:defPPr>
              <a:defRPr lang="da-DK"/>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buClr>
                <a:schemeClr val="tx1"/>
              </a:buClr>
            </a:pPr>
            <a:r>
              <a:rPr lang="da-DK" sz="1800" b="1" dirty="0">
                <a:solidFill>
                  <a:srgbClr val="FC6B4F"/>
                </a:solidFill>
                <a:latin typeface="Arial Black" panose="020B0604020202020204" pitchFamily="34" charset="0"/>
                <a:cs typeface="Arial Black" panose="020B0604020202020204" pitchFamily="34" charset="0"/>
              </a:rPr>
              <a:t>HVAD ER ARBEJDSMILJØ?</a:t>
            </a:r>
          </a:p>
        </p:txBody>
      </p:sp>
      <p:sp>
        <p:nvSpPr>
          <p:cNvPr id="19" name="Pladsholder til indhold 1">
            <a:extLst>
              <a:ext uri="{FF2B5EF4-FFF2-40B4-BE49-F238E27FC236}">
                <a16:creationId xmlns:a16="http://schemas.microsoft.com/office/drawing/2014/main" id="{71371E1A-471D-FB3D-E960-29597DC3F83D}"/>
              </a:ext>
            </a:extLst>
          </p:cNvPr>
          <p:cNvSpPr txBox="1">
            <a:spLocks/>
          </p:cNvSpPr>
          <p:nvPr/>
        </p:nvSpPr>
        <p:spPr>
          <a:xfrm>
            <a:off x="772341" y="3180562"/>
            <a:ext cx="426308" cy="496570"/>
          </a:xfrm>
          <a:prstGeom prst="rect">
            <a:avLst/>
          </a:prstGeom>
        </p:spPr>
        <p:txBody>
          <a:bodyPr vert="horz" lIns="91440" tIns="45720" rIns="91440" bIns="45720" rtlCol="0" anchor="t">
            <a:noAutofit/>
          </a:bodyPr>
          <a:lstStyle>
            <a:defPPr>
              <a:defRPr lang="da-DK"/>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buClr>
                <a:schemeClr val="tx1"/>
              </a:buClr>
            </a:pPr>
            <a:r>
              <a:rPr lang="da-DK" sz="2000" b="1" dirty="0">
                <a:solidFill>
                  <a:schemeClr val="bg1"/>
                </a:solidFill>
                <a:latin typeface="Arial Black" panose="020B0604020202020204" pitchFamily="34" charset="0"/>
                <a:cs typeface="Arial Black" panose="020B0604020202020204" pitchFamily="34" charset="0"/>
              </a:rPr>
              <a:t>2</a:t>
            </a:r>
          </a:p>
        </p:txBody>
      </p:sp>
      <p:sp>
        <p:nvSpPr>
          <p:cNvPr id="20" name="Parallelogram 19">
            <a:extLst>
              <a:ext uri="{FF2B5EF4-FFF2-40B4-BE49-F238E27FC236}">
                <a16:creationId xmlns:a16="http://schemas.microsoft.com/office/drawing/2014/main" id="{C03E061C-CFAD-1D5F-EF25-86DB5EEF74B0}"/>
              </a:ext>
            </a:extLst>
          </p:cNvPr>
          <p:cNvSpPr/>
          <p:nvPr/>
        </p:nvSpPr>
        <p:spPr>
          <a:xfrm>
            <a:off x="664172" y="4004891"/>
            <a:ext cx="4203383" cy="496570"/>
          </a:xfrm>
          <a:prstGeom prst="parallelogram">
            <a:avLst/>
          </a:prstGeom>
          <a:solidFill>
            <a:srgbClr val="FC6B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1" name="Parallelogram 20">
            <a:extLst>
              <a:ext uri="{FF2B5EF4-FFF2-40B4-BE49-F238E27FC236}">
                <a16:creationId xmlns:a16="http://schemas.microsoft.com/office/drawing/2014/main" id="{4807DFA5-7AF2-6094-0FBA-D35FA946E0A3}"/>
              </a:ext>
            </a:extLst>
          </p:cNvPr>
          <p:cNvSpPr/>
          <p:nvPr/>
        </p:nvSpPr>
        <p:spPr>
          <a:xfrm>
            <a:off x="1129787" y="4004891"/>
            <a:ext cx="4655820" cy="496570"/>
          </a:xfrm>
          <a:prstGeom prst="parallelogram">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2" name="Pladsholder til indhold 1">
            <a:extLst>
              <a:ext uri="{FF2B5EF4-FFF2-40B4-BE49-F238E27FC236}">
                <a16:creationId xmlns:a16="http://schemas.microsoft.com/office/drawing/2014/main" id="{CF49244A-FE6A-F78B-6626-E401728C4120}"/>
              </a:ext>
            </a:extLst>
          </p:cNvPr>
          <p:cNvSpPr txBox="1">
            <a:spLocks/>
          </p:cNvSpPr>
          <p:nvPr/>
        </p:nvSpPr>
        <p:spPr>
          <a:xfrm>
            <a:off x="1271613" y="4004891"/>
            <a:ext cx="4570507" cy="496570"/>
          </a:xfrm>
          <a:prstGeom prst="rect">
            <a:avLst/>
          </a:prstGeom>
        </p:spPr>
        <p:txBody>
          <a:bodyPr vert="horz" lIns="91440" tIns="45720" rIns="91440" bIns="45720" rtlCol="0" anchor="t">
            <a:normAutofit/>
          </a:bodyPr>
          <a:lstStyle>
            <a:defPPr>
              <a:defRPr lang="da-DK"/>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buClr>
                <a:schemeClr val="tx1"/>
              </a:buClr>
            </a:pPr>
            <a:r>
              <a:rPr lang="da-DK" sz="1800" b="1" dirty="0">
                <a:solidFill>
                  <a:srgbClr val="FC6B4F"/>
                </a:solidFill>
                <a:latin typeface="Arial Black" panose="020B0604020202020204" pitchFamily="34" charset="0"/>
                <a:cs typeface="Arial Black" panose="020B0604020202020204" pitchFamily="34" charset="0"/>
              </a:rPr>
              <a:t>REGLER FOR UNGE UNDER 18 ÅR</a:t>
            </a:r>
          </a:p>
        </p:txBody>
      </p:sp>
      <p:sp>
        <p:nvSpPr>
          <p:cNvPr id="23" name="Pladsholder til indhold 1">
            <a:extLst>
              <a:ext uri="{FF2B5EF4-FFF2-40B4-BE49-F238E27FC236}">
                <a16:creationId xmlns:a16="http://schemas.microsoft.com/office/drawing/2014/main" id="{AA2D65E1-11BB-936A-B2DB-3052B3803721}"/>
              </a:ext>
            </a:extLst>
          </p:cNvPr>
          <p:cNvSpPr txBox="1">
            <a:spLocks/>
          </p:cNvSpPr>
          <p:nvPr/>
        </p:nvSpPr>
        <p:spPr>
          <a:xfrm>
            <a:off x="772341" y="3959593"/>
            <a:ext cx="426308" cy="541868"/>
          </a:xfrm>
          <a:prstGeom prst="rect">
            <a:avLst/>
          </a:prstGeom>
        </p:spPr>
        <p:txBody>
          <a:bodyPr vert="horz" lIns="91440" tIns="45720" rIns="91440" bIns="45720" rtlCol="0" anchor="t">
            <a:noAutofit/>
          </a:bodyPr>
          <a:lstStyle>
            <a:defPPr>
              <a:defRPr lang="da-DK"/>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buClr>
                <a:schemeClr val="tx1"/>
              </a:buClr>
            </a:pPr>
            <a:r>
              <a:rPr lang="da-DK" sz="2000" b="1" dirty="0">
                <a:solidFill>
                  <a:schemeClr val="bg1"/>
                </a:solidFill>
                <a:latin typeface="Arial Black" panose="020B0604020202020204" pitchFamily="34" charset="0"/>
                <a:cs typeface="Arial Black" panose="020B0604020202020204" pitchFamily="34" charset="0"/>
              </a:rPr>
              <a:t>3</a:t>
            </a:r>
          </a:p>
        </p:txBody>
      </p:sp>
      <p:sp>
        <p:nvSpPr>
          <p:cNvPr id="24" name="Parallelogram 23">
            <a:extLst>
              <a:ext uri="{FF2B5EF4-FFF2-40B4-BE49-F238E27FC236}">
                <a16:creationId xmlns:a16="http://schemas.microsoft.com/office/drawing/2014/main" id="{8554F6AF-B0B5-BF9F-8D52-0D1A1F128C07}"/>
              </a:ext>
            </a:extLst>
          </p:cNvPr>
          <p:cNvSpPr/>
          <p:nvPr/>
        </p:nvSpPr>
        <p:spPr>
          <a:xfrm>
            <a:off x="6096000" y="2401531"/>
            <a:ext cx="4203383" cy="496570"/>
          </a:xfrm>
          <a:prstGeom prst="parallelogram">
            <a:avLst/>
          </a:prstGeom>
          <a:solidFill>
            <a:srgbClr val="FC6B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5" name="Parallelogram 24">
            <a:extLst>
              <a:ext uri="{FF2B5EF4-FFF2-40B4-BE49-F238E27FC236}">
                <a16:creationId xmlns:a16="http://schemas.microsoft.com/office/drawing/2014/main" id="{73B85766-DDB9-C6F1-BBD6-78BE8748343E}"/>
              </a:ext>
            </a:extLst>
          </p:cNvPr>
          <p:cNvSpPr/>
          <p:nvPr/>
        </p:nvSpPr>
        <p:spPr>
          <a:xfrm>
            <a:off x="6561616" y="2401531"/>
            <a:ext cx="5314826" cy="496570"/>
          </a:xfrm>
          <a:prstGeom prst="parallelogram">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6" name="Pladsholder til indhold 1">
            <a:extLst>
              <a:ext uri="{FF2B5EF4-FFF2-40B4-BE49-F238E27FC236}">
                <a16:creationId xmlns:a16="http://schemas.microsoft.com/office/drawing/2014/main" id="{43CC359C-010B-E2AA-6F92-FE647F597867}"/>
              </a:ext>
            </a:extLst>
          </p:cNvPr>
          <p:cNvSpPr txBox="1">
            <a:spLocks/>
          </p:cNvSpPr>
          <p:nvPr/>
        </p:nvSpPr>
        <p:spPr>
          <a:xfrm>
            <a:off x="6703441" y="2401531"/>
            <a:ext cx="5173001" cy="496570"/>
          </a:xfrm>
          <a:prstGeom prst="rect">
            <a:avLst/>
          </a:prstGeom>
        </p:spPr>
        <p:txBody>
          <a:bodyPr vert="horz" lIns="91440" tIns="45720" rIns="91440" bIns="45720" rtlCol="0" anchor="t">
            <a:noAutofit/>
          </a:bodyPr>
          <a:lstStyle>
            <a:defPPr>
              <a:defRPr lang="da-DK"/>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buClr>
                <a:schemeClr val="tx1"/>
              </a:buClr>
            </a:pPr>
            <a:r>
              <a:rPr lang="da-DK" sz="1800" b="1" dirty="0">
                <a:solidFill>
                  <a:srgbClr val="FC6B4F"/>
                </a:solidFill>
                <a:latin typeface="Arial Black" panose="020B0604020202020204" pitchFamily="34" charset="0"/>
                <a:cs typeface="Arial Black" panose="020B0604020202020204" pitchFamily="34" charset="0"/>
              </a:rPr>
              <a:t>EKSPEMPLER FRA DET VIRKELIGE LIV</a:t>
            </a:r>
          </a:p>
        </p:txBody>
      </p:sp>
      <p:sp>
        <p:nvSpPr>
          <p:cNvPr id="27" name="Pladsholder til indhold 1">
            <a:extLst>
              <a:ext uri="{FF2B5EF4-FFF2-40B4-BE49-F238E27FC236}">
                <a16:creationId xmlns:a16="http://schemas.microsoft.com/office/drawing/2014/main" id="{A15B5C7C-C087-CB2F-7C45-FD1A1D1E5D11}"/>
              </a:ext>
            </a:extLst>
          </p:cNvPr>
          <p:cNvSpPr txBox="1">
            <a:spLocks/>
          </p:cNvSpPr>
          <p:nvPr/>
        </p:nvSpPr>
        <p:spPr>
          <a:xfrm>
            <a:off x="6197241" y="2356539"/>
            <a:ext cx="426308" cy="496570"/>
          </a:xfrm>
          <a:prstGeom prst="rect">
            <a:avLst/>
          </a:prstGeom>
        </p:spPr>
        <p:txBody>
          <a:bodyPr vert="horz" lIns="91440" tIns="45720" rIns="91440" bIns="45720" rtlCol="0" anchor="t">
            <a:noAutofit/>
          </a:bodyPr>
          <a:lstStyle>
            <a:defPPr>
              <a:defRPr lang="da-DK"/>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buClr>
                <a:schemeClr val="tx1"/>
              </a:buClr>
            </a:pPr>
            <a:r>
              <a:rPr lang="da-DK" sz="2000" b="1" dirty="0">
                <a:solidFill>
                  <a:schemeClr val="bg1"/>
                </a:solidFill>
                <a:latin typeface="Arial Black" panose="020B0604020202020204" pitchFamily="34" charset="0"/>
                <a:cs typeface="Arial Black" panose="020B0604020202020204" pitchFamily="34" charset="0"/>
              </a:rPr>
              <a:t>4</a:t>
            </a:r>
          </a:p>
        </p:txBody>
      </p:sp>
      <p:sp>
        <p:nvSpPr>
          <p:cNvPr id="28" name="Parallelogram 27">
            <a:extLst>
              <a:ext uri="{FF2B5EF4-FFF2-40B4-BE49-F238E27FC236}">
                <a16:creationId xmlns:a16="http://schemas.microsoft.com/office/drawing/2014/main" id="{CE3C215E-9F00-5740-9490-05503F312355}"/>
              </a:ext>
            </a:extLst>
          </p:cNvPr>
          <p:cNvSpPr/>
          <p:nvPr/>
        </p:nvSpPr>
        <p:spPr>
          <a:xfrm>
            <a:off x="6077124" y="3212778"/>
            <a:ext cx="1968008" cy="496570"/>
          </a:xfrm>
          <a:prstGeom prst="parallelogram">
            <a:avLst/>
          </a:prstGeom>
          <a:solidFill>
            <a:srgbClr val="FC6B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9" name="Parallelogram 28">
            <a:extLst>
              <a:ext uri="{FF2B5EF4-FFF2-40B4-BE49-F238E27FC236}">
                <a16:creationId xmlns:a16="http://schemas.microsoft.com/office/drawing/2014/main" id="{8681773E-DC14-DD60-B5B3-82BAF5DD879A}"/>
              </a:ext>
            </a:extLst>
          </p:cNvPr>
          <p:cNvSpPr/>
          <p:nvPr/>
        </p:nvSpPr>
        <p:spPr>
          <a:xfrm>
            <a:off x="6542738" y="3212778"/>
            <a:ext cx="1552030" cy="496570"/>
          </a:xfrm>
          <a:prstGeom prst="parallelogram">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0" name="Pladsholder til indhold 1">
            <a:extLst>
              <a:ext uri="{FF2B5EF4-FFF2-40B4-BE49-F238E27FC236}">
                <a16:creationId xmlns:a16="http://schemas.microsoft.com/office/drawing/2014/main" id="{83A0CCC9-233A-ED7F-A9DE-F850CECCE3B4}"/>
              </a:ext>
            </a:extLst>
          </p:cNvPr>
          <p:cNvSpPr txBox="1">
            <a:spLocks/>
          </p:cNvSpPr>
          <p:nvPr/>
        </p:nvSpPr>
        <p:spPr>
          <a:xfrm>
            <a:off x="6684564" y="3212778"/>
            <a:ext cx="4570507" cy="496570"/>
          </a:xfrm>
          <a:prstGeom prst="rect">
            <a:avLst/>
          </a:prstGeom>
        </p:spPr>
        <p:txBody>
          <a:bodyPr vert="horz" lIns="91440" tIns="45720" rIns="91440" bIns="45720" rtlCol="0" anchor="t">
            <a:noAutofit/>
          </a:bodyPr>
          <a:lstStyle>
            <a:defPPr>
              <a:defRPr lang="da-DK"/>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buClr>
                <a:schemeClr val="tx1"/>
              </a:buClr>
            </a:pPr>
            <a:r>
              <a:rPr lang="da-DK" sz="1800" b="1" dirty="0">
                <a:solidFill>
                  <a:srgbClr val="FC6B4F"/>
                </a:solidFill>
                <a:latin typeface="Arial Black" panose="020B0604020202020204" pitchFamily="34" charset="0"/>
                <a:cs typeface="Arial Black" panose="020B0604020202020204" pitchFamily="34" charset="0"/>
              </a:rPr>
              <a:t>KAHOOT</a:t>
            </a:r>
          </a:p>
        </p:txBody>
      </p:sp>
      <p:sp>
        <p:nvSpPr>
          <p:cNvPr id="31" name="Pladsholder til indhold 1">
            <a:extLst>
              <a:ext uri="{FF2B5EF4-FFF2-40B4-BE49-F238E27FC236}">
                <a16:creationId xmlns:a16="http://schemas.microsoft.com/office/drawing/2014/main" id="{DBC37AC0-4838-0D73-BEFF-C9E098454084}"/>
              </a:ext>
            </a:extLst>
          </p:cNvPr>
          <p:cNvSpPr txBox="1">
            <a:spLocks/>
          </p:cNvSpPr>
          <p:nvPr/>
        </p:nvSpPr>
        <p:spPr>
          <a:xfrm>
            <a:off x="6194740" y="3167786"/>
            <a:ext cx="426308" cy="496570"/>
          </a:xfrm>
          <a:prstGeom prst="rect">
            <a:avLst/>
          </a:prstGeom>
        </p:spPr>
        <p:txBody>
          <a:bodyPr vert="horz" lIns="91440" tIns="45720" rIns="91440" bIns="45720" rtlCol="0" anchor="t">
            <a:noAutofit/>
          </a:bodyPr>
          <a:lstStyle>
            <a:defPPr>
              <a:defRPr lang="da-DK"/>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buClr>
                <a:schemeClr val="tx1"/>
              </a:buClr>
            </a:pPr>
            <a:r>
              <a:rPr lang="da-DK" sz="2000" b="1" dirty="0">
                <a:solidFill>
                  <a:schemeClr val="bg1"/>
                </a:solidFill>
                <a:latin typeface="Arial Black" panose="020B0604020202020204" pitchFamily="34" charset="0"/>
                <a:cs typeface="Arial Black" panose="020B0604020202020204" pitchFamily="34" charset="0"/>
              </a:rPr>
              <a:t>5</a:t>
            </a:r>
          </a:p>
        </p:txBody>
      </p:sp>
      <p:sp>
        <p:nvSpPr>
          <p:cNvPr id="36" name="Parallelogram 35">
            <a:extLst>
              <a:ext uri="{FF2B5EF4-FFF2-40B4-BE49-F238E27FC236}">
                <a16:creationId xmlns:a16="http://schemas.microsoft.com/office/drawing/2014/main" id="{6AF5A070-57CB-51BC-8556-C802D0A70AB6}"/>
              </a:ext>
            </a:extLst>
          </p:cNvPr>
          <p:cNvSpPr/>
          <p:nvPr/>
        </p:nvSpPr>
        <p:spPr>
          <a:xfrm>
            <a:off x="6064517" y="4004891"/>
            <a:ext cx="2017645" cy="496570"/>
          </a:xfrm>
          <a:prstGeom prst="parallelogram">
            <a:avLst/>
          </a:prstGeom>
          <a:solidFill>
            <a:srgbClr val="FC6B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8" name="Pladsholder til indhold 1">
            <a:extLst>
              <a:ext uri="{FF2B5EF4-FFF2-40B4-BE49-F238E27FC236}">
                <a16:creationId xmlns:a16="http://schemas.microsoft.com/office/drawing/2014/main" id="{57F4ED2F-859B-E52F-020B-0B1FC005F6FD}"/>
              </a:ext>
            </a:extLst>
          </p:cNvPr>
          <p:cNvSpPr txBox="1">
            <a:spLocks/>
          </p:cNvSpPr>
          <p:nvPr/>
        </p:nvSpPr>
        <p:spPr>
          <a:xfrm>
            <a:off x="6193241" y="3978375"/>
            <a:ext cx="426308" cy="496570"/>
          </a:xfrm>
          <a:prstGeom prst="rect">
            <a:avLst/>
          </a:prstGeom>
        </p:spPr>
        <p:txBody>
          <a:bodyPr vert="horz" lIns="91440" tIns="45720" rIns="91440" bIns="45720" rtlCol="0" anchor="t">
            <a:noAutofit/>
          </a:bodyPr>
          <a:lstStyle>
            <a:defPPr>
              <a:defRPr lang="da-DK"/>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buClr>
                <a:schemeClr val="tx1"/>
              </a:buClr>
            </a:pPr>
            <a:r>
              <a:rPr lang="da-DK" sz="2000" b="1" dirty="0">
                <a:solidFill>
                  <a:schemeClr val="bg1"/>
                </a:solidFill>
                <a:latin typeface="Arial Black" panose="020B0604020202020204" pitchFamily="34" charset="0"/>
                <a:cs typeface="Arial Black" panose="020B0604020202020204" pitchFamily="34" charset="0"/>
              </a:rPr>
              <a:t>6</a:t>
            </a:r>
          </a:p>
        </p:txBody>
      </p:sp>
      <p:sp>
        <p:nvSpPr>
          <p:cNvPr id="39" name="Parallelogram 38">
            <a:extLst>
              <a:ext uri="{FF2B5EF4-FFF2-40B4-BE49-F238E27FC236}">
                <a16:creationId xmlns:a16="http://schemas.microsoft.com/office/drawing/2014/main" id="{639F601D-6264-2784-4AD0-8F9BCFDA94CB}"/>
              </a:ext>
            </a:extLst>
          </p:cNvPr>
          <p:cNvSpPr/>
          <p:nvPr/>
        </p:nvSpPr>
        <p:spPr>
          <a:xfrm>
            <a:off x="6530132" y="4004891"/>
            <a:ext cx="1552030" cy="496570"/>
          </a:xfrm>
          <a:prstGeom prst="parallelogram">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0" name="Pladsholder til indhold 1">
            <a:extLst>
              <a:ext uri="{FF2B5EF4-FFF2-40B4-BE49-F238E27FC236}">
                <a16:creationId xmlns:a16="http://schemas.microsoft.com/office/drawing/2014/main" id="{7FE0B0E4-64E6-78DA-87D8-31952A9473C3}"/>
              </a:ext>
            </a:extLst>
          </p:cNvPr>
          <p:cNvSpPr txBox="1">
            <a:spLocks/>
          </p:cNvSpPr>
          <p:nvPr/>
        </p:nvSpPr>
        <p:spPr>
          <a:xfrm>
            <a:off x="6684565" y="4004891"/>
            <a:ext cx="1410204" cy="496570"/>
          </a:xfrm>
          <a:prstGeom prst="rect">
            <a:avLst/>
          </a:prstGeom>
        </p:spPr>
        <p:txBody>
          <a:bodyPr vert="horz" lIns="91440" tIns="45720" rIns="91440" bIns="45720" rtlCol="0" anchor="t">
            <a:normAutofit/>
          </a:bodyPr>
          <a:lstStyle>
            <a:defPPr>
              <a:defRPr lang="da-DK"/>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buClr>
                <a:schemeClr val="tx1"/>
              </a:buClr>
            </a:pPr>
            <a:r>
              <a:rPr lang="da-DK" sz="1800" b="1" dirty="0">
                <a:solidFill>
                  <a:srgbClr val="FC6B4F"/>
                </a:solidFill>
                <a:latin typeface="Arial Black" panose="020B0604020202020204" pitchFamily="34" charset="0"/>
                <a:cs typeface="Arial Black" panose="020B0604020202020204" pitchFamily="34" charset="0"/>
              </a:rPr>
              <a:t>EKSTRA</a:t>
            </a:r>
          </a:p>
        </p:txBody>
      </p:sp>
      <p:pic>
        <p:nvPicPr>
          <p:cNvPr id="41" name="Grafik 40">
            <a:extLst>
              <a:ext uri="{FF2B5EF4-FFF2-40B4-BE49-F238E27FC236}">
                <a16:creationId xmlns:a16="http://schemas.microsoft.com/office/drawing/2014/main" id="{FD80CDE8-99F7-F980-413B-A56483473FDF}"/>
              </a:ext>
            </a:extLst>
          </p:cNvPr>
          <p:cNvPicPr>
            <a:picLocks noChangeAspect="1"/>
          </p:cNvPicPr>
          <p:nvPr/>
        </p:nvPicPr>
        <p:blipFill>
          <a:blip r:embed="rId3" cstate="hq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623581" y="5788802"/>
            <a:ext cx="1397703" cy="896458"/>
          </a:xfrm>
          <a:prstGeom prst="rect">
            <a:avLst/>
          </a:prstGeom>
        </p:spPr>
      </p:pic>
      <p:sp>
        <p:nvSpPr>
          <p:cNvPr id="2" name="Parallelogram 1">
            <a:extLst>
              <a:ext uri="{FF2B5EF4-FFF2-40B4-BE49-F238E27FC236}">
                <a16:creationId xmlns:a16="http://schemas.microsoft.com/office/drawing/2014/main" id="{FC2C8806-416B-36FB-F4E0-1D418CADC647}"/>
              </a:ext>
            </a:extLst>
          </p:cNvPr>
          <p:cNvSpPr/>
          <p:nvPr/>
        </p:nvSpPr>
        <p:spPr>
          <a:xfrm>
            <a:off x="656640" y="548653"/>
            <a:ext cx="2774457" cy="651940"/>
          </a:xfrm>
          <a:prstGeom prst="parallelogram">
            <a:avLst/>
          </a:prstGeom>
          <a:solidFill>
            <a:srgbClr val="FC6B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 name="Titel 2">
            <a:extLst>
              <a:ext uri="{FF2B5EF4-FFF2-40B4-BE49-F238E27FC236}">
                <a16:creationId xmlns:a16="http://schemas.microsoft.com/office/drawing/2014/main" id="{84A29EBB-9461-7DF2-8799-8441A00634F1}"/>
              </a:ext>
            </a:extLst>
          </p:cNvPr>
          <p:cNvSpPr txBox="1">
            <a:spLocks/>
          </p:cNvSpPr>
          <p:nvPr/>
        </p:nvSpPr>
        <p:spPr>
          <a:xfrm>
            <a:off x="838200" y="548653"/>
            <a:ext cx="2387709" cy="72233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1" i="0" kern="1200">
                <a:solidFill>
                  <a:schemeClr val="tx1"/>
                </a:solidFill>
                <a:latin typeface="Arial Black" panose="020B0604020202020204" pitchFamily="34" charset="0"/>
                <a:ea typeface="+mj-ea"/>
                <a:cs typeface="Arial Black" panose="020B0604020202020204" pitchFamily="34" charset="0"/>
              </a:defRPr>
            </a:lvl1pPr>
          </a:lstStyle>
          <a:p>
            <a:r>
              <a:rPr lang="da-DK" sz="2800" dirty="0">
                <a:solidFill>
                  <a:schemeClr val="bg1"/>
                </a:solidFill>
              </a:rPr>
              <a:t>OVERBLIK</a:t>
            </a:r>
          </a:p>
        </p:txBody>
      </p:sp>
      <p:sp>
        <p:nvSpPr>
          <p:cNvPr id="6" name="Parallelogram 5">
            <a:extLst>
              <a:ext uri="{FF2B5EF4-FFF2-40B4-BE49-F238E27FC236}">
                <a16:creationId xmlns:a16="http://schemas.microsoft.com/office/drawing/2014/main" id="{CE770959-6A83-F698-8CE3-81023920B001}"/>
              </a:ext>
            </a:extLst>
          </p:cNvPr>
          <p:cNvSpPr/>
          <p:nvPr/>
        </p:nvSpPr>
        <p:spPr>
          <a:xfrm>
            <a:off x="9198379" y="546412"/>
            <a:ext cx="538831" cy="442609"/>
          </a:xfrm>
          <a:prstGeom prst="parallelogram">
            <a:avLst/>
          </a:prstGeom>
          <a:solidFill>
            <a:srgbClr val="85CF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5239320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Parallelogram 17">
            <a:extLst>
              <a:ext uri="{FF2B5EF4-FFF2-40B4-BE49-F238E27FC236}">
                <a16:creationId xmlns:a16="http://schemas.microsoft.com/office/drawing/2014/main" id="{10347B5B-192C-B9BE-D658-587998F40A8F}"/>
              </a:ext>
            </a:extLst>
          </p:cNvPr>
          <p:cNvSpPr/>
          <p:nvPr/>
        </p:nvSpPr>
        <p:spPr>
          <a:xfrm>
            <a:off x="656641" y="538450"/>
            <a:ext cx="2027566" cy="651940"/>
          </a:xfrm>
          <a:prstGeom prst="parallelogram">
            <a:avLst/>
          </a:prstGeom>
          <a:solidFill>
            <a:srgbClr val="FC6B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9" name="Titel 2">
            <a:extLst>
              <a:ext uri="{FF2B5EF4-FFF2-40B4-BE49-F238E27FC236}">
                <a16:creationId xmlns:a16="http://schemas.microsoft.com/office/drawing/2014/main" id="{F113A880-3D0D-6117-704E-2F723D5BFA0E}"/>
              </a:ext>
            </a:extLst>
          </p:cNvPr>
          <p:cNvSpPr txBox="1">
            <a:spLocks/>
          </p:cNvSpPr>
          <p:nvPr/>
        </p:nvSpPr>
        <p:spPr>
          <a:xfrm>
            <a:off x="838200" y="538450"/>
            <a:ext cx="1846007" cy="72233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1" i="0" kern="1200">
                <a:solidFill>
                  <a:schemeClr val="tx1"/>
                </a:solidFill>
                <a:latin typeface="Arial Black" panose="020B0604020202020204" pitchFamily="34" charset="0"/>
                <a:ea typeface="+mj-ea"/>
                <a:cs typeface="Arial Black" panose="020B0604020202020204" pitchFamily="34" charset="0"/>
              </a:defRPr>
            </a:lvl1pPr>
          </a:lstStyle>
          <a:p>
            <a:r>
              <a:rPr lang="da-DK" sz="2800" dirty="0">
                <a:solidFill>
                  <a:schemeClr val="bg1"/>
                </a:solidFill>
              </a:rPr>
              <a:t>RØVERI</a:t>
            </a:r>
          </a:p>
        </p:txBody>
      </p:sp>
      <p:sp>
        <p:nvSpPr>
          <p:cNvPr id="20" name="Parallelogram 19">
            <a:extLst>
              <a:ext uri="{FF2B5EF4-FFF2-40B4-BE49-F238E27FC236}">
                <a16:creationId xmlns:a16="http://schemas.microsoft.com/office/drawing/2014/main" id="{BF09F9CC-196B-9367-5084-5C4AA64D3F20}"/>
              </a:ext>
            </a:extLst>
          </p:cNvPr>
          <p:cNvSpPr/>
          <p:nvPr/>
        </p:nvSpPr>
        <p:spPr>
          <a:xfrm>
            <a:off x="2631277" y="538450"/>
            <a:ext cx="538831" cy="442609"/>
          </a:xfrm>
          <a:prstGeom prst="parallelogram">
            <a:avLst/>
          </a:prstGeom>
          <a:solidFill>
            <a:srgbClr val="85CF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1" name="Undertitel 2">
            <a:extLst>
              <a:ext uri="{FF2B5EF4-FFF2-40B4-BE49-F238E27FC236}">
                <a16:creationId xmlns:a16="http://schemas.microsoft.com/office/drawing/2014/main" id="{E524193B-215F-7AF9-F6D5-7A50AEEBF577}"/>
              </a:ext>
            </a:extLst>
          </p:cNvPr>
          <p:cNvSpPr txBox="1">
            <a:spLocks/>
          </p:cNvSpPr>
          <p:nvPr/>
        </p:nvSpPr>
        <p:spPr>
          <a:xfrm>
            <a:off x="2711564" y="603727"/>
            <a:ext cx="422002" cy="36818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da-DK" sz="2000" b="1" dirty="0">
                <a:solidFill>
                  <a:schemeClr val="bg1"/>
                </a:solidFill>
                <a:latin typeface="Arial Black" panose="020B0604020202020204" pitchFamily="34" charset="0"/>
                <a:cs typeface="Arial Black" panose="020B0604020202020204" pitchFamily="34" charset="0"/>
              </a:rPr>
              <a:t>4</a:t>
            </a:r>
          </a:p>
        </p:txBody>
      </p:sp>
      <p:sp>
        <p:nvSpPr>
          <p:cNvPr id="5" name="TextBox 3">
            <a:extLst>
              <a:ext uri="{FF2B5EF4-FFF2-40B4-BE49-F238E27FC236}">
                <a16:creationId xmlns:a16="http://schemas.microsoft.com/office/drawing/2014/main" id="{F099283C-67EA-435B-9950-497FF7663EE4}"/>
              </a:ext>
            </a:extLst>
          </p:cNvPr>
          <p:cNvSpPr txBox="1"/>
          <p:nvPr/>
        </p:nvSpPr>
        <p:spPr>
          <a:xfrm>
            <a:off x="210065" y="6497824"/>
            <a:ext cx="3546390" cy="369332"/>
          </a:xfrm>
          <a:prstGeom prst="rect">
            <a:avLst/>
          </a:prstGeom>
          <a:noFill/>
        </p:spPr>
        <p:txBody>
          <a:bodyPr wrap="square" rtlCol="0">
            <a:spAutoFit/>
          </a:bodyPr>
          <a:lstStyle/>
          <a:p>
            <a:r>
              <a:rPr lang="da-DK" dirty="0">
                <a:solidFill>
                  <a:schemeClr val="bg1"/>
                </a:solidFill>
              </a:rPr>
              <a:t>Del 3. Eksempler fra det virkelige liv </a:t>
            </a:r>
          </a:p>
        </p:txBody>
      </p:sp>
      <p:sp>
        <p:nvSpPr>
          <p:cNvPr id="3" name="Parallelogram 2">
            <a:extLst>
              <a:ext uri="{FF2B5EF4-FFF2-40B4-BE49-F238E27FC236}">
                <a16:creationId xmlns:a16="http://schemas.microsoft.com/office/drawing/2014/main" id="{214020C0-3481-3B28-14DA-5180E5794D39}"/>
              </a:ext>
            </a:extLst>
          </p:cNvPr>
          <p:cNvSpPr/>
          <p:nvPr/>
        </p:nvSpPr>
        <p:spPr>
          <a:xfrm>
            <a:off x="8644418" y="548653"/>
            <a:ext cx="538831" cy="442609"/>
          </a:xfrm>
          <a:prstGeom prst="parallelogram">
            <a:avLst/>
          </a:prstGeom>
          <a:solidFill>
            <a:srgbClr val="85CF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Undertitel 2">
            <a:extLst>
              <a:ext uri="{FF2B5EF4-FFF2-40B4-BE49-F238E27FC236}">
                <a16:creationId xmlns:a16="http://schemas.microsoft.com/office/drawing/2014/main" id="{8A877AC2-CA3A-042B-9546-B6220E10CFA6}"/>
              </a:ext>
            </a:extLst>
          </p:cNvPr>
          <p:cNvSpPr txBox="1">
            <a:spLocks/>
          </p:cNvSpPr>
          <p:nvPr/>
        </p:nvSpPr>
        <p:spPr>
          <a:xfrm>
            <a:off x="8724705" y="613930"/>
            <a:ext cx="422002" cy="36818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da-DK" sz="2000" b="1" dirty="0">
                <a:solidFill>
                  <a:schemeClr val="bg1"/>
                </a:solidFill>
                <a:latin typeface="Arial Black" panose="020B0604020202020204" pitchFamily="34" charset="0"/>
                <a:cs typeface="Arial Black" panose="020B0604020202020204" pitchFamily="34" charset="0"/>
              </a:rPr>
              <a:t>4</a:t>
            </a:r>
          </a:p>
        </p:txBody>
      </p:sp>
      <p:pic>
        <p:nvPicPr>
          <p:cNvPr id="8" name="Billede 7">
            <a:extLst>
              <a:ext uri="{FF2B5EF4-FFF2-40B4-BE49-F238E27FC236}">
                <a16:creationId xmlns:a16="http://schemas.microsoft.com/office/drawing/2014/main" id="{C3D684D4-3AEC-F77B-B4E0-2D15C4065E14}"/>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6096000" y="0"/>
            <a:ext cx="6104140" cy="6867156"/>
          </a:xfrm>
          <a:prstGeom prst="rect">
            <a:avLst/>
          </a:prstGeom>
        </p:spPr>
      </p:pic>
      <p:sp>
        <p:nvSpPr>
          <p:cNvPr id="9" name="Pladsholder til indhold 1">
            <a:extLst>
              <a:ext uri="{FF2B5EF4-FFF2-40B4-BE49-F238E27FC236}">
                <a16:creationId xmlns:a16="http://schemas.microsoft.com/office/drawing/2014/main" id="{DFEAB777-FB04-25FB-718C-2D0AB3F51967}"/>
              </a:ext>
            </a:extLst>
          </p:cNvPr>
          <p:cNvSpPr txBox="1">
            <a:spLocks/>
          </p:cNvSpPr>
          <p:nvPr/>
        </p:nvSpPr>
        <p:spPr>
          <a:xfrm>
            <a:off x="589074" y="1912726"/>
            <a:ext cx="5625444" cy="293690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C6B4F"/>
              </a:buClr>
            </a:pPr>
            <a:r>
              <a:rPr lang="da-DK" sz="1800" dirty="0"/>
              <a:t>Du er 16 år, er lige blevet ansat og har fået instruktion i at betjene kassen og kassereglementet, så du kan sidde i kassen. </a:t>
            </a:r>
          </a:p>
          <a:p>
            <a:pPr>
              <a:buClr>
                <a:srgbClr val="FC6B4F"/>
              </a:buClr>
            </a:pPr>
            <a:endParaRPr lang="da-DK" sz="500" dirty="0"/>
          </a:p>
          <a:p>
            <a:pPr>
              <a:lnSpc>
                <a:spcPct val="100000"/>
              </a:lnSpc>
              <a:buClr>
                <a:srgbClr val="FC6B4F"/>
              </a:buClr>
            </a:pPr>
            <a:r>
              <a:rPr lang="da-DK" sz="1800" dirty="0"/>
              <a:t>Der kommer en røver ind på tankstationen. </a:t>
            </a:r>
            <a:br>
              <a:rPr lang="da-DK" sz="1800" dirty="0"/>
            </a:br>
            <a:r>
              <a:rPr lang="da-DK" sz="1800" dirty="0"/>
              <a:t>Han råber, at du skal give ham hele kassen.</a:t>
            </a:r>
          </a:p>
          <a:p>
            <a:pPr marL="0" indent="0">
              <a:lnSpc>
                <a:spcPct val="100000"/>
              </a:lnSpc>
              <a:buClr>
                <a:srgbClr val="FC6B4F"/>
              </a:buClr>
              <a:buNone/>
            </a:pPr>
            <a:r>
              <a:rPr lang="da-DK" sz="500" dirty="0"/>
              <a:t> </a:t>
            </a:r>
          </a:p>
          <a:p>
            <a:pPr>
              <a:buClr>
                <a:srgbClr val="FC6B4F"/>
              </a:buClr>
            </a:pPr>
            <a:r>
              <a:rPr lang="da-DK" sz="1800" dirty="0"/>
              <a:t>Hvad gør du?</a:t>
            </a:r>
          </a:p>
          <a:p>
            <a:pPr marL="0" indent="0">
              <a:spcBef>
                <a:spcPts val="0"/>
              </a:spcBef>
              <a:buClr>
                <a:srgbClr val="FC6B4F"/>
              </a:buClr>
              <a:buFont typeface="Arial" panose="020B0604020202020204" pitchFamily="34" charset="0"/>
              <a:buNone/>
            </a:pPr>
            <a:endParaRPr lang="da-DK" sz="1800" dirty="0"/>
          </a:p>
        </p:txBody>
      </p:sp>
    </p:spTree>
    <p:extLst>
      <p:ext uri="{BB962C8B-B14F-4D97-AF65-F5344CB8AC3E}">
        <p14:creationId xmlns:p14="http://schemas.microsoft.com/office/powerpoint/2010/main" val="17591417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3">
            <a:extLst>
              <a:ext uri="{FF2B5EF4-FFF2-40B4-BE49-F238E27FC236}">
                <a16:creationId xmlns:a16="http://schemas.microsoft.com/office/drawing/2014/main" id="{F099283C-67EA-435B-9950-497FF7663EE4}"/>
              </a:ext>
            </a:extLst>
          </p:cNvPr>
          <p:cNvSpPr txBox="1"/>
          <p:nvPr/>
        </p:nvSpPr>
        <p:spPr>
          <a:xfrm>
            <a:off x="210065" y="6497824"/>
            <a:ext cx="3546390" cy="369332"/>
          </a:xfrm>
          <a:prstGeom prst="rect">
            <a:avLst/>
          </a:prstGeom>
          <a:noFill/>
        </p:spPr>
        <p:txBody>
          <a:bodyPr wrap="square" rtlCol="0">
            <a:spAutoFit/>
          </a:bodyPr>
          <a:lstStyle/>
          <a:p>
            <a:r>
              <a:rPr lang="da-DK" dirty="0">
                <a:solidFill>
                  <a:schemeClr val="bg1"/>
                </a:solidFill>
              </a:rPr>
              <a:t>Del 3. Eksempler fra det virkelige liv </a:t>
            </a:r>
          </a:p>
        </p:txBody>
      </p:sp>
      <p:sp>
        <p:nvSpPr>
          <p:cNvPr id="3" name="Parallelogram 2">
            <a:extLst>
              <a:ext uri="{FF2B5EF4-FFF2-40B4-BE49-F238E27FC236}">
                <a16:creationId xmlns:a16="http://schemas.microsoft.com/office/drawing/2014/main" id="{214020C0-3481-3B28-14DA-5180E5794D39}"/>
              </a:ext>
            </a:extLst>
          </p:cNvPr>
          <p:cNvSpPr/>
          <p:nvPr/>
        </p:nvSpPr>
        <p:spPr>
          <a:xfrm>
            <a:off x="8644418" y="548653"/>
            <a:ext cx="538831" cy="442609"/>
          </a:xfrm>
          <a:prstGeom prst="parallelogram">
            <a:avLst/>
          </a:prstGeom>
          <a:solidFill>
            <a:srgbClr val="85CF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Undertitel 2">
            <a:extLst>
              <a:ext uri="{FF2B5EF4-FFF2-40B4-BE49-F238E27FC236}">
                <a16:creationId xmlns:a16="http://schemas.microsoft.com/office/drawing/2014/main" id="{8A877AC2-CA3A-042B-9546-B6220E10CFA6}"/>
              </a:ext>
            </a:extLst>
          </p:cNvPr>
          <p:cNvSpPr txBox="1">
            <a:spLocks/>
          </p:cNvSpPr>
          <p:nvPr/>
        </p:nvSpPr>
        <p:spPr>
          <a:xfrm>
            <a:off x="8724705" y="613930"/>
            <a:ext cx="422002" cy="36818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da-DK" sz="2000" b="1" dirty="0">
                <a:solidFill>
                  <a:schemeClr val="bg1"/>
                </a:solidFill>
                <a:latin typeface="Arial Black" panose="020B0604020202020204" pitchFamily="34" charset="0"/>
                <a:cs typeface="Arial Black" panose="020B0604020202020204" pitchFamily="34" charset="0"/>
              </a:rPr>
              <a:t>4</a:t>
            </a:r>
          </a:p>
        </p:txBody>
      </p:sp>
      <p:pic>
        <p:nvPicPr>
          <p:cNvPr id="8" name="Billede 7">
            <a:extLst>
              <a:ext uri="{FF2B5EF4-FFF2-40B4-BE49-F238E27FC236}">
                <a16:creationId xmlns:a16="http://schemas.microsoft.com/office/drawing/2014/main" id="{C3D684D4-3AEC-F77B-B4E0-2D15C4065E14}"/>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6096000" y="0"/>
            <a:ext cx="6104140" cy="6867156"/>
          </a:xfrm>
          <a:prstGeom prst="rect">
            <a:avLst/>
          </a:prstGeom>
        </p:spPr>
      </p:pic>
      <p:sp>
        <p:nvSpPr>
          <p:cNvPr id="9" name="Pladsholder til indhold 1">
            <a:extLst>
              <a:ext uri="{FF2B5EF4-FFF2-40B4-BE49-F238E27FC236}">
                <a16:creationId xmlns:a16="http://schemas.microsoft.com/office/drawing/2014/main" id="{DFEAB777-FB04-25FB-718C-2D0AB3F51967}"/>
              </a:ext>
            </a:extLst>
          </p:cNvPr>
          <p:cNvSpPr txBox="1">
            <a:spLocks/>
          </p:cNvSpPr>
          <p:nvPr/>
        </p:nvSpPr>
        <p:spPr>
          <a:xfrm>
            <a:off x="589074" y="1868239"/>
            <a:ext cx="5077435" cy="293690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buClr>
                <a:srgbClr val="FC6B4F"/>
              </a:buClr>
            </a:pPr>
            <a:r>
              <a:rPr lang="da-DK" sz="1800" dirty="0"/>
              <a:t>Du er 15 år og går i skole, men har fritidsjob hos en landmand.</a:t>
            </a:r>
          </a:p>
          <a:p>
            <a:pPr>
              <a:lnSpc>
                <a:spcPct val="100000"/>
              </a:lnSpc>
              <a:buClr>
                <a:srgbClr val="FC6B4F"/>
              </a:buClr>
            </a:pPr>
            <a:endParaRPr lang="da-DK" sz="500" dirty="0"/>
          </a:p>
          <a:p>
            <a:pPr>
              <a:lnSpc>
                <a:spcPct val="100000"/>
              </a:lnSpc>
              <a:buClr>
                <a:srgbClr val="FC6B4F"/>
              </a:buClr>
            </a:pPr>
            <a:r>
              <a:rPr lang="da-DK" sz="1800" dirty="0"/>
              <a:t>Høstsæsonen er på sit højeste.</a:t>
            </a:r>
          </a:p>
          <a:p>
            <a:pPr>
              <a:lnSpc>
                <a:spcPct val="100000"/>
              </a:lnSpc>
              <a:buClr>
                <a:srgbClr val="FC6B4F"/>
              </a:buClr>
            </a:pPr>
            <a:endParaRPr lang="da-DK" sz="500" dirty="0"/>
          </a:p>
          <a:p>
            <a:pPr>
              <a:lnSpc>
                <a:spcPct val="100000"/>
              </a:lnSpc>
              <a:buClr>
                <a:srgbClr val="FC6B4F"/>
              </a:buClr>
            </a:pPr>
            <a:r>
              <a:rPr lang="da-DK" sz="1800" dirty="0"/>
              <a:t>Du har arbejdet 12 timer i træk, og du </a:t>
            </a:r>
            <a:br>
              <a:rPr lang="da-DK" sz="1800" dirty="0"/>
            </a:br>
            <a:r>
              <a:rPr lang="da-DK" sz="1800" dirty="0"/>
              <a:t>kan se, at der er langt til I er færdige. </a:t>
            </a:r>
          </a:p>
          <a:p>
            <a:pPr>
              <a:lnSpc>
                <a:spcPct val="100000"/>
              </a:lnSpc>
              <a:buClr>
                <a:srgbClr val="FC6B4F"/>
              </a:buClr>
            </a:pPr>
            <a:endParaRPr lang="da-DK" sz="500" dirty="0"/>
          </a:p>
          <a:p>
            <a:pPr>
              <a:lnSpc>
                <a:spcPct val="100000"/>
              </a:lnSpc>
              <a:buClr>
                <a:srgbClr val="FC6B4F"/>
              </a:buClr>
            </a:pPr>
            <a:r>
              <a:rPr lang="da-DK" sz="1800" dirty="0"/>
              <a:t>Hvad gør du?</a:t>
            </a:r>
          </a:p>
        </p:txBody>
      </p:sp>
      <p:sp>
        <p:nvSpPr>
          <p:cNvPr id="16" name="Parallelogram 15">
            <a:extLst>
              <a:ext uri="{FF2B5EF4-FFF2-40B4-BE49-F238E27FC236}">
                <a16:creationId xmlns:a16="http://schemas.microsoft.com/office/drawing/2014/main" id="{4A831A3F-6E07-DA69-2569-959642BECC2C}"/>
              </a:ext>
            </a:extLst>
          </p:cNvPr>
          <p:cNvSpPr/>
          <p:nvPr/>
        </p:nvSpPr>
        <p:spPr>
          <a:xfrm>
            <a:off x="656640" y="538450"/>
            <a:ext cx="4970888" cy="651940"/>
          </a:xfrm>
          <a:prstGeom prst="parallelogram">
            <a:avLst/>
          </a:prstGeom>
          <a:solidFill>
            <a:srgbClr val="FC6B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7" name="Titel 2">
            <a:extLst>
              <a:ext uri="{FF2B5EF4-FFF2-40B4-BE49-F238E27FC236}">
                <a16:creationId xmlns:a16="http://schemas.microsoft.com/office/drawing/2014/main" id="{C5262471-D8E6-976A-89F1-A63731746B3C}"/>
              </a:ext>
            </a:extLst>
          </p:cNvPr>
          <p:cNvSpPr txBox="1">
            <a:spLocks/>
          </p:cNvSpPr>
          <p:nvPr/>
        </p:nvSpPr>
        <p:spPr>
          <a:xfrm>
            <a:off x="838200" y="538450"/>
            <a:ext cx="5257800" cy="72233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1" i="0" kern="1200">
                <a:solidFill>
                  <a:schemeClr val="tx1"/>
                </a:solidFill>
                <a:latin typeface="Arial Black" panose="020B0604020202020204" pitchFamily="34" charset="0"/>
                <a:ea typeface="+mj-ea"/>
                <a:cs typeface="Arial Black" panose="020B0604020202020204" pitchFamily="34" charset="0"/>
              </a:defRPr>
            </a:lvl1pPr>
          </a:lstStyle>
          <a:p>
            <a:r>
              <a:rPr lang="da-DK" sz="2800" dirty="0">
                <a:solidFill>
                  <a:schemeClr val="bg1"/>
                </a:solidFill>
              </a:rPr>
              <a:t>LANGE ARBEJDSDAGE</a:t>
            </a:r>
          </a:p>
        </p:txBody>
      </p:sp>
      <p:sp>
        <p:nvSpPr>
          <p:cNvPr id="18" name="Parallelogram 17">
            <a:extLst>
              <a:ext uri="{FF2B5EF4-FFF2-40B4-BE49-F238E27FC236}">
                <a16:creationId xmlns:a16="http://schemas.microsoft.com/office/drawing/2014/main" id="{96A42014-4884-215D-BD1F-828A6AB8F7B0}"/>
              </a:ext>
            </a:extLst>
          </p:cNvPr>
          <p:cNvSpPr/>
          <p:nvPr/>
        </p:nvSpPr>
        <p:spPr>
          <a:xfrm>
            <a:off x="5519668" y="538450"/>
            <a:ext cx="538831" cy="442609"/>
          </a:xfrm>
          <a:prstGeom prst="parallelogram">
            <a:avLst/>
          </a:prstGeom>
          <a:solidFill>
            <a:srgbClr val="85CF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9" name="Undertitel 2">
            <a:extLst>
              <a:ext uri="{FF2B5EF4-FFF2-40B4-BE49-F238E27FC236}">
                <a16:creationId xmlns:a16="http://schemas.microsoft.com/office/drawing/2014/main" id="{543DE89B-74B3-3714-C834-9B9757B9BA7C}"/>
              </a:ext>
            </a:extLst>
          </p:cNvPr>
          <p:cNvSpPr txBox="1">
            <a:spLocks/>
          </p:cNvSpPr>
          <p:nvPr/>
        </p:nvSpPr>
        <p:spPr>
          <a:xfrm>
            <a:off x="5599955" y="603727"/>
            <a:ext cx="422002" cy="36818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da-DK" sz="2000" b="1" dirty="0">
                <a:solidFill>
                  <a:schemeClr val="bg1"/>
                </a:solidFill>
                <a:latin typeface="Arial Black" panose="020B0604020202020204" pitchFamily="34" charset="0"/>
                <a:cs typeface="Arial Black" panose="020B0604020202020204" pitchFamily="34" charset="0"/>
              </a:rPr>
              <a:t>4</a:t>
            </a:r>
          </a:p>
        </p:txBody>
      </p:sp>
    </p:spTree>
    <p:extLst>
      <p:ext uri="{BB962C8B-B14F-4D97-AF65-F5344CB8AC3E}">
        <p14:creationId xmlns:p14="http://schemas.microsoft.com/office/powerpoint/2010/main" val="5599136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3">
            <a:extLst>
              <a:ext uri="{FF2B5EF4-FFF2-40B4-BE49-F238E27FC236}">
                <a16:creationId xmlns:a16="http://schemas.microsoft.com/office/drawing/2014/main" id="{F099283C-67EA-435B-9950-497FF7663EE4}"/>
              </a:ext>
            </a:extLst>
          </p:cNvPr>
          <p:cNvSpPr txBox="1"/>
          <p:nvPr/>
        </p:nvSpPr>
        <p:spPr>
          <a:xfrm>
            <a:off x="210065" y="6497824"/>
            <a:ext cx="3546390" cy="369332"/>
          </a:xfrm>
          <a:prstGeom prst="rect">
            <a:avLst/>
          </a:prstGeom>
          <a:noFill/>
        </p:spPr>
        <p:txBody>
          <a:bodyPr wrap="square" rtlCol="0">
            <a:spAutoFit/>
          </a:bodyPr>
          <a:lstStyle/>
          <a:p>
            <a:r>
              <a:rPr lang="da-DK" dirty="0">
                <a:solidFill>
                  <a:schemeClr val="bg1"/>
                </a:solidFill>
              </a:rPr>
              <a:t>Del 3. Eksempler fra det virkelige liv </a:t>
            </a:r>
          </a:p>
        </p:txBody>
      </p:sp>
      <p:sp>
        <p:nvSpPr>
          <p:cNvPr id="9" name="Pladsholder til indhold 1">
            <a:extLst>
              <a:ext uri="{FF2B5EF4-FFF2-40B4-BE49-F238E27FC236}">
                <a16:creationId xmlns:a16="http://schemas.microsoft.com/office/drawing/2014/main" id="{DFEAB777-FB04-25FB-718C-2D0AB3F51967}"/>
              </a:ext>
            </a:extLst>
          </p:cNvPr>
          <p:cNvSpPr txBox="1">
            <a:spLocks/>
          </p:cNvSpPr>
          <p:nvPr/>
        </p:nvSpPr>
        <p:spPr>
          <a:xfrm>
            <a:off x="589074" y="1879124"/>
            <a:ext cx="5077435" cy="293690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C6B4F"/>
              </a:buClr>
            </a:pPr>
            <a:r>
              <a:rPr lang="da-DK" sz="1800" dirty="0"/>
              <a:t>Du er 15 år gammel, og det er din anden </a:t>
            </a:r>
            <a:br>
              <a:rPr lang="da-DK" sz="1800" dirty="0"/>
            </a:br>
            <a:r>
              <a:rPr lang="da-DK" sz="1800" dirty="0"/>
              <a:t>vagt i butikken. </a:t>
            </a:r>
          </a:p>
          <a:p>
            <a:pPr>
              <a:buClr>
                <a:srgbClr val="FC6B4F"/>
              </a:buClr>
            </a:pPr>
            <a:endParaRPr lang="da-DK" sz="500" dirty="0"/>
          </a:p>
          <a:p>
            <a:pPr>
              <a:buClr>
                <a:srgbClr val="FC6B4F"/>
              </a:buClr>
            </a:pPr>
            <a:r>
              <a:rPr lang="da-DK" sz="1800" dirty="0"/>
              <a:t>Du bliver bedt om at fylde pap i pappresseren </a:t>
            </a:r>
            <a:br>
              <a:rPr lang="da-DK" sz="1800" dirty="0"/>
            </a:br>
            <a:r>
              <a:rPr lang="da-DK" sz="1800" dirty="0"/>
              <a:t>og foretage presning.</a:t>
            </a:r>
          </a:p>
          <a:p>
            <a:pPr>
              <a:buClr>
                <a:srgbClr val="FC6B4F"/>
              </a:buClr>
            </a:pPr>
            <a:endParaRPr lang="da-DK" sz="500" dirty="0"/>
          </a:p>
          <a:p>
            <a:pPr>
              <a:buClr>
                <a:srgbClr val="FC6B4F"/>
              </a:buClr>
            </a:pPr>
            <a:r>
              <a:rPr lang="da-DK" sz="1800" dirty="0"/>
              <a:t>Du er lidt usikker på, hvordan den fungerer. </a:t>
            </a:r>
          </a:p>
          <a:p>
            <a:pPr>
              <a:buClr>
                <a:srgbClr val="FC6B4F"/>
              </a:buClr>
            </a:pPr>
            <a:endParaRPr lang="da-DK" sz="500" dirty="0"/>
          </a:p>
          <a:p>
            <a:pPr>
              <a:buClr>
                <a:srgbClr val="FC6B4F"/>
              </a:buClr>
            </a:pPr>
            <a:r>
              <a:rPr lang="da-DK" sz="1800" dirty="0"/>
              <a:t>Hvad gør du?</a:t>
            </a:r>
          </a:p>
          <a:p>
            <a:pPr marL="0" indent="0">
              <a:spcBef>
                <a:spcPts val="0"/>
              </a:spcBef>
              <a:buClr>
                <a:srgbClr val="FC6B4F"/>
              </a:buClr>
              <a:buFont typeface="Arial" panose="020B0604020202020204" pitchFamily="34" charset="0"/>
              <a:buNone/>
            </a:pPr>
            <a:endParaRPr lang="da-DK" sz="1800" dirty="0"/>
          </a:p>
        </p:txBody>
      </p:sp>
      <p:pic>
        <p:nvPicPr>
          <p:cNvPr id="17" name="Billede 16">
            <a:extLst>
              <a:ext uri="{FF2B5EF4-FFF2-40B4-BE49-F238E27FC236}">
                <a16:creationId xmlns:a16="http://schemas.microsoft.com/office/drawing/2014/main" id="{B68EE86D-5A86-0955-358E-0995D2FA2814}"/>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6096000" y="-9156"/>
            <a:ext cx="6104140" cy="6867156"/>
          </a:xfrm>
          <a:prstGeom prst="rect">
            <a:avLst/>
          </a:prstGeom>
        </p:spPr>
      </p:pic>
      <p:sp>
        <p:nvSpPr>
          <p:cNvPr id="18" name="Parallelogram 17">
            <a:extLst>
              <a:ext uri="{FF2B5EF4-FFF2-40B4-BE49-F238E27FC236}">
                <a16:creationId xmlns:a16="http://schemas.microsoft.com/office/drawing/2014/main" id="{C6A5DCA0-E6F9-E99F-5B7D-AD8CD4E6D3FC}"/>
              </a:ext>
            </a:extLst>
          </p:cNvPr>
          <p:cNvSpPr/>
          <p:nvPr/>
        </p:nvSpPr>
        <p:spPr>
          <a:xfrm>
            <a:off x="656640" y="538450"/>
            <a:ext cx="2676495" cy="651940"/>
          </a:xfrm>
          <a:prstGeom prst="parallelogram">
            <a:avLst/>
          </a:prstGeom>
          <a:solidFill>
            <a:srgbClr val="FC6B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9" name="Titel 2">
            <a:extLst>
              <a:ext uri="{FF2B5EF4-FFF2-40B4-BE49-F238E27FC236}">
                <a16:creationId xmlns:a16="http://schemas.microsoft.com/office/drawing/2014/main" id="{85DC5B51-5E45-76B3-32AB-B8B5F509E10D}"/>
              </a:ext>
            </a:extLst>
          </p:cNvPr>
          <p:cNvSpPr txBox="1">
            <a:spLocks/>
          </p:cNvSpPr>
          <p:nvPr/>
        </p:nvSpPr>
        <p:spPr>
          <a:xfrm>
            <a:off x="838200" y="538450"/>
            <a:ext cx="3720548" cy="72233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1" i="0" kern="1200">
                <a:solidFill>
                  <a:schemeClr val="tx1"/>
                </a:solidFill>
                <a:latin typeface="Arial Black" panose="020B0604020202020204" pitchFamily="34" charset="0"/>
                <a:ea typeface="+mj-ea"/>
                <a:cs typeface="Arial Black" panose="020B0604020202020204" pitchFamily="34" charset="0"/>
              </a:defRPr>
            </a:lvl1pPr>
          </a:lstStyle>
          <a:p>
            <a:r>
              <a:rPr lang="da-DK" sz="2800" dirty="0">
                <a:solidFill>
                  <a:schemeClr val="bg1"/>
                </a:solidFill>
              </a:rPr>
              <a:t>MASKINER</a:t>
            </a:r>
          </a:p>
        </p:txBody>
      </p:sp>
      <p:sp>
        <p:nvSpPr>
          <p:cNvPr id="20" name="Parallelogram 19">
            <a:extLst>
              <a:ext uri="{FF2B5EF4-FFF2-40B4-BE49-F238E27FC236}">
                <a16:creationId xmlns:a16="http://schemas.microsoft.com/office/drawing/2014/main" id="{7722C42B-2503-16D5-46F1-5F341F731807}"/>
              </a:ext>
            </a:extLst>
          </p:cNvPr>
          <p:cNvSpPr/>
          <p:nvPr/>
        </p:nvSpPr>
        <p:spPr>
          <a:xfrm>
            <a:off x="3261525" y="538450"/>
            <a:ext cx="538831" cy="442609"/>
          </a:xfrm>
          <a:prstGeom prst="parallelogram">
            <a:avLst/>
          </a:prstGeom>
          <a:solidFill>
            <a:srgbClr val="85CF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1" name="Undertitel 2">
            <a:extLst>
              <a:ext uri="{FF2B5EF4-FFF2-40B4-BE49-F238E27FC236}">
                <a16:creationId xmlns:a16="http://schemas.microsoft.com/office/drawing/2014/main" id="{8002DF38-7EF9-DFA6-4EA1-EB89AC351668}"/>
              </a:ext>
            </a:extLst>
          </p:cNvPr>
          <p:cNvSpPr txBox="1">
            <a:spLocks/>
          </p:cNvSpPr>
          <p:nvPr/>
        </p:nvSpPr>
        <p:spPr>
          <a:xfrm>
            <a:off x="3341812" y="603727"/>
            <a:ext cx="422002" cy="36818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da-DK" sz="2000" b="1" dirty="0">
                <a:solidFill>
                  <a:schemeClr val="bg1"/>
                </a:solidFill>
                <a:latin typeface="Arial Black" panose="020B0604020202020204" pitchFamily="34" charset="0"/>
                <a:cs typeface="Arial Black" panose="020B0604020202020204" pitchFamily="34" charset="0"/>
              </a:rPr>
              <a:t>4</a:t>
            </a:r>
          </a:p>
        </p:txBody>
      </p:sp>
    </p:spTree>
    <p:extLst>
      <p:ext uri="{BB962C8B-B14F-4D97-AF65-F5344CB8AC3E}">
        <p14:creationId xmlns:p14="http://schemas.microsoft.com/office/powerpoint/2010/main" val="26571930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3">
            <a:extLst>
              <a:ext uri="{FF2B5EF4-FFF2-40B4-BE49-F238E27FC236}">
                <a16:creationId xmlns:a16="http://schemas.microsoft.com/office/drawing/2014/main" id="{F099283C-67EA-435B-9950-497FF7663EE4}"/>
              </a:ext>
            </a:extLst>
          </p:cNvPr>
          <p:cNvSpPr txBox="1"/>
          <p:nvPr/>
        </p:nvSpPr>
        <p:spPr>
          <a:xfrm>
            <a:off x="210065" y="6497824"/>
            <a:ext cx="3546390" cy="369332"/>
          </a:xfrm>
          <a:prstGeom prst="rect">
            <a:avLst/>
          </a:prstGeom>
          <a:noFill/>
        </p:spPr>
        <p:txBody>
          <a:bodyPr wrap="square" rtlCol="0">
            <a:spAutoFit/>
          </a:bodyPr>
          <a:lstStyle/>
          <a:p>
            <a:r>
              <a:rPr lang="da-DK" dirty="0">
                <a:solidFill>
                  <a:schemeClr val="bg1"/>
                </a:solidFill>
              </a:rPr>
              <a:t>Del 3. Eksempler fra det virkelige liv </a:t>
            </a:r>
          </a:p>
        </p:txBody>
      </p:sp>
      <p:sp>
        <p:nvSpPr>
          <p:cNvPr id="3" name="Parallelogram 2">
            <a:extLst>
              <a:ext uri="{FF2B5EF4-FFF2-40B4-BE49-F238E27FC236}">
                <a16:creationId xmlns:a16="http://schemas.microsoft.com/office/drawing/2014/main" id="{214020C0-3481-3B28-14DA-5180E5794D39}"/>
              </a:ext>
            </a:extLst>
          </p:cNvPr>
          <p:cNvSpPr/>
          <p:nvPr/>
        </p:nvSpPr>
        <p:spPr>
          <a:xfrm>
            <a:off x="8644418" y="548653"/>
            <a:ext cx="538831" cy="442609"/>
          </a:xfrm>
          <a:prstGeom prst="parallelogram">
            <a:avLst/>
          </a:prstGeom>
          <a:solidFill>
            <a:srgbClr val="85CF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Undertitel 2">
            <a:extLst>
              <a:ext uri="{FF2B5EF4-FFF2-40B4-BE49-F238E27FC236}">
                <a16:creationId xmlns:a16="http://schemas.microsoft.com/office/drawing/2014/main" id="{8A877AC2-CA3A-042B-9546-B6220E10CFA6}"/>
              </a:ext>
            </a:extLst>
          </p:cNvPr>
          <p:cNvSpPr txBox="1">
            <a:spLocks/>
          </p:cNvSpPr>
          <p:nvPr/>
        </p:nvSpPr>
        <p:spPr>
          <a:xfrm>
            <a:off x="8724705" y="613930"/>
            <a:ext cx="422002" cy="36818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da-DK" sz="2000" b="1" dirty="0">
                <a:solidFill>
                  <a:schemeClr val="bg1"/>
                </a:solidFill>
                <a:latin typeface="Arial Black" panose="020B0604020202020204" pitchFamily="34" charset="0"/>
                <a:cs typeface="Arial Black" panose="020B0604020202020204" pitchFamily="34" charset="0"/>
              </a:rPr>
              <a:t>4</a:t>
            </a:r>
          </a:p>
        </p:txBody>
      </p:sp>
      <p:pic>
        <p:nvPicPr>
          <p:cNvPr id="8" name="Billede 7">
            <a:extLst>
              <a:ext uri="{FF2B5EF4-FFF2-40B4-BE49-F238E27FC236}">
                <a16:creationId xmlns:a16="http://schemas.microsoft.com/office/drawing/2014/main" id="{C3D684D4-3AEC-F77B-B4E0-2D15C4065E14}"/>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6096000" y="0"/>
            <a:ext cx="6104140" cy="6867156"/>
          </a:xfrm>
          <a:prstGeom prst="rect">
            <a:avLst/>
          </a:prstGeom>
        </p:spPr>
      </p:pic>
      <p:sp>
        <p:nvSpPr>
          <p:cNvPr id="9" name="Pladsholder til indhold 1">
            <a:extLst>
              <a:ext uri="{FF2B5EF4-FFF2-40B4-BE49-F238E27FC236}">
                <a16:creationId xmlns:a16="http://schemas.microsoft.com/office/drawing/2014/main" id="{DFEAB777-FB04-25FB-718C-2D0AB3F51967}"/>
              </a:ext>
            </a:extLst>
          </p:cNvPr>
          <p:cNvSpPr txBox="1">
            <a:spLocks/>
          </p:cNvSpPr>
          <p:nvPr/>
        </p:nvSpPr>
        <p:spPr>
          <a:xfrm>
            <a:off x="589074" y="1874042"/>
            <a:ext cx="5077435" cy="293690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buClr>
                <a:srgbClr val="FC6B4F"/>
              </a:buClr>
            </a:pPr>
            <a:r>
              <a:rPr lang="da-DK" sz="1800" dirty="0"/>
              <a:t>Du er 15 år gammel og går med aviser </a:t>
            </a:r>
            <a:br>
              <a:rPr lang="da-DK" sz="1800" dirty="0"/>
            </a:br>
            <a:r>
              <a:rPr lang="da-DK" sz="1800" dirty="0"/>
              <a:t>hver 2. lørdag. </a:t>
            </a:r>
          </a:p>
          <a:p>
            <a:pPr>
              <a:lnSpc>
                <a:spcPct val="100000"/>
              </a:lnSpc>
              <a:buClr>
                <a:srgbClr val="FC6B4F"/>
              </a:buClr>
            </a:pPr>
            <a:endParaRPr lang="da-DK" sz="500" dirty="0"/>
          </a:p>
          <a:p>
            <a:pPr>
              <a:lnSpc>
                <a:spcPct val="100000"/>
              </a:lnSpc>
              <a:buClr>
                <a:srgbClr val="FC6B4F"/>
              </a:buClr>
            </a:pPr>
            <a:r>
              <a:rPr lang="da-DK" sz="1800" dirty="0"/>
              <a:t>Du er så brugt efter hver tur, at din søndag </a:t>
            </a:r>
            <a:br>
              <a:rPr lang="da-DK" sz="1800" dirty="0"/>
            </a:br>
            <a:r>
              <a:rPr lang="da-DK" sz="1800" dirty="0"/>
              <a:t>er helt ødelagt - ondt i arme, ryg og lænd. </a:t>
            </a:r>
          </a:p>
          <a:p>
            <a:pPr>
              <a:lnSpc>
                <a:spcPct val="100000"/>
              </a:lnSpc>
              <a:buClr>
                <a:srgbClr val="FC6B4F"/>
              </a:buClr>
            </a:pPr>
            <a:endParaRPr lang="da-DK" sz="500" dirty="0"/>
          </a:p>
          <a:p>
            <a:pPr>
              <a:lnSpc>
                <a:spcPct val="100000"/>
              </a:lnSpc>
              <a:buClr>
                <a:srgbClr val="FC6B4F"/>
              </a:buClr>
            </a:pPr>
            <a:r>
              <a:rPr lang="da-DK" sz="1800" dirty="0"/>
              <a:t>Vognen med aviser vejer 225 kg. når den </a:t>
            </a:r>
            <a:br>
              <a:rPr lang="da-DK" sz="1800" dirty="0"/>
            </a:br>
            <a:r>
              <a:rPr lang="da-DK" sz="1800" dirty="0"/>
              <a:t>er fyldt. </a:t>
            </a:r>
          </a:p>
          <a:p>
            <a:pPr>
              <a:lnSpc>
                <a:spcPct val="100000"/>
              </a:lnSpc>
              <a:buClr>
                <a:srgbClr val="FC6B4F"/>
              </a:buClr>
            </a:pPr>
            <a:endParaRPr lang="da-DK" sz="500" dirty="0"/>
          </a:p>
          <a:p>
            <a:pPr>
              <a:lnSpc>
                <a:spcPct val="100000"/>
              </a:lnSpc>
              <a:buClr>
                <a:srgbClr val="FC6B4F"/>
              </a:buClr>
            </a:pPr>
            <a:r>
              <a:rPr lang="da-DK" sz="1800" dirty="0"/>
              <a:t>Du har læst, at unge under 18 år må trække/skubbe op til 250 kg. så du tror ikke, at der er noget </a:t>
            </a:r>
            <a:r>
              <a:rPr lang="da-DK" sz="1800" dirty="0" err="1"/>
              <a:t>arbejdsmiljø-lovmæssigt</a:t>
            </a:r>
            <a:r>
              <a:rPr lang="da-DK" sz="1800" dirty="0"/>
              <a:t> problem. </a:t>
            </a:r>
          </a:p>
          <a:p>
            <a:pPr>
              <a:lnSpc>
                <a:spcPct val="100000"/>
              </a:lnSpc>
              <a:buClr>
                <a:srgbClr val="FC6B4F"/>
              </a:buClr>
            </a:pPr>
            <a:endParaRPr lang="da-DK" sz="500" dirty="0"/>
          </a:p>
          <a:p>
            <a:pPr>
              <a:lnSpc>
                <a:spcPct val="100000"/>
              </a:lnSpc>
              <a:buClr>
                <a:srgbClr val="FC6B4F"/>
              </a:buClr>
            </a:pPr>
            <a:r>
              <a:rPr lang="da-DK" sz="1800" dirty="0"/>
              <a:t>Hvad kan du gøre? </a:t>
            </a:r>
          </a:p>
        </p:txBody>
      </p:sp>
      <p:sp>
        <p:nvSpPr>
          <p:cNvPr id="24" name="Parallelogram 23">
            <a:extLst>
              <a:ext uri="{FF2B5EF4-FFF2-40B4-BE49-F238E27FC236}">
                <a16:creationId xmlns:a16="http://schemas.microsoft.com/office/drawing/2014/main" id="{F0D68DA2-CF5E-37FD-A158-18CAAEAA2901}"/>
              </a:ext>
            </a:extLst>
          </p:cNvPr>
          <p:cNvSpPr/>
          <p:nvPr/>
        </p:nvSpPr>
        <p:spPr>
          <a:xfrm>
            <a:off x="656640" y="538450"/>
            <a:ext cx="3099816" cy="651940"/>
          </a:xfrm>
          <a:prstGeom prst="parallelogram">
            <a:avLst/>
          </a:prstGeom>
          <a:solidFill>
            <a:srgbClr val="FC6B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5" name="Titel 2">
            <a:extLst>
              <a:ext uri="{FF2B5EF4-FFF2-40B4-BE49-F238E27FC236}">
                <a16:creationId xmlns:a16="http://schemas.microsoft.com/office/drawing/2014/main" id="{D026677B-6B3C-57E8-1D33-6AECC53AF5CB}"/>
              </a:ext>
            </a:extLst>
          </p:cNvPr>
          <p:cNvSpPr txBox="1">
            <a:spLocks/>
          </p:cNvSpPr>
          <p:nvPr/>
        </p:nvSpPr>
        <p:spPr>
          <a:xfrm>
            <a:off x="838200" y="538450"/>
            <a:ext cx="3720548" cy="72233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1" i="0" kern="1200">
                <a:solidFill>
                  <a:schemeClr val="tx1"/>
                </a:solidFill>
                <a:latin typeface="Arial Black" panose="020B0604020202020204" pitchFamily="34" charset="0"/>
                <a:ea typeface="+mj-ea"/>
                <a:cs typeface="Arial Black" panose="020B0604020202020204" pitchFamily="34" charset="0"/>
              </a:defRPr>
            </a:lvl1pPr>
          </a:lstStyle>
          <a:p>
            <a:r>
              <a:rPr lang="da-DK" sz="2800" dirty="0">
                <a:solidFill>
                  <a:schemeClr val="bg1"/>
                </a:solidFill>
              </a:rPr>
              <a:t>TUNGE LØFT</a:t>
            </a:r>
          </a:p>
        </p:txBody>
      </p:sp>
      <p:sp>
        <p:nvSpPr>
          <p:cNvPr id="26" name="Parallelogram 25">
            <a:extLst>
              <a:ext uri="{FF2B5EF4-FFF2-40B4-BE49-F238E27FC236}">
                <a16:creationId xmlns:a16="http://schemas.microsoft.com/office/drawing/2014/main" id="{8F68052A-A2CF-F08D-D770-ABF36FEE4200}"/>
              </a:ext>
            </a:extLst>
          </p:cNvPr>
          <p:cNvSpPr/>
          <p:nvPr/>
        </p:nvSpPr>
        <p:spPr>
          <a:xfrm>
            <a:off x="3685371" y="538450"/>
            <a:ext cx="538831" cy="442609"/>
          </a:xfrm>
          <a:prstGeom prst="parallelogram">
            <a:avLst/>
          </a:prstGeom>
          <a:solidFill>
            <a:srgbClr val="85CF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7" name="Undertitel 2">
            <a:extLst>
              <a:ext uri="{FF2B5EF4-FFF2-40B4-BE49-F238E27FC236}">
                <a16:creationId xmlns:a16="http://schemas.microsoft.com/office/drawing/2014/main" id="{F417B6AD-3FD2-748C-50C0-7FEB5F1304A3}"/>
              </a:ext>
            </a:extLst>
          </p:cNvPr>
          <p:cNvSpPr txBox="1">
            <a:spLocks/>
          </p:cNvSpPr>
          <p:nvPr/>
        </p:nvSpPr>
        <p:spPr>
          <a:xfrm>
            <a:off x="3765658" y="603727"/>
            <a:ext cx="422002" cy="36818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da-DK" sz="2000" b="1" dirty="0">
                <a:solidFill>
                  <a:schemeClr val="bg1"/>
                </a:solidFill>
                <a:latin typeface="Arial Black" panose="020B0604020202020204" pitchFamily="34" charset="0"/>
                <a:cs typeface="Arial Black" panose="020B0604020202020204" pitchFamily="34" charset="0"/>
              </a:rPr>
              <a:t>4</a:t>
            </a:r>
          </a:p>
        </p:txBody>
      </p:sp>
    </p:spTree>
    <p:extLst>
      <p:ext uri="{BB962C8B-B14F-4D97-AF65-F5344CB8AC3E}">
        <p14:creationId xmlns:p14="http://schemas.microsoft.com/office/powerpoint/2010/main" val="31212748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3">
            <a:extLst>
              <a:ext uri="{FF2B5EF4-FFF2-40B4-BE49-F238E27FC236}">
                <a16:creationId xmlns:a16="http://schemas.microsoft.com/office/drawing/2014/main" id="{F099283C-67EA-435B-9950-497FF7663EE4}"/>
              </a:ext>
            </a:extLst>
          </p:cNvPr>
          <p:cNvSpPr txBox="1"/>
          <p:nvPr/>
        </p:nvSpPr>
        <p:spPr>
          <a:xfrm>
            <a:off x="210065" y="6497824"/>
            <a:ext cx="3546390" cy="369332"/>
          </a:xfrm>
          <a:prstGeom prst="rect">
            <a:avLst/>
          </a:prstGeom>
          <a:noFill/>
        </p:spPr>
        <p:txBody>
          <a:bodyPr wrap="square" rtlCol="0">
            <a:spAutoFit/>
          </a:bodyPr>
          <a:lstStyle/>
          <a:p>
            <a:r>
              <a:rPr lang="da-DK" dirty="0">
                <a:solidFill>
                  <a:schemeClr val="bg1"/>
                </a:solidFill>
              </a:rPr>
              <a:t>Del 3. Eksempler fra det virkelige liv </a:t>
            </a:r>
          </a:p>
        </p:txBody>
      </p:sp>
      <p:sp>
        <p:nvSpPr>
          <p:cNvPr id="3" name="Parallelogram 2">
            <a:extLst>
              <a:ext uri="{FF2B5EF4-FFF2-40B4-BE49-F238E27FC236}">
                <a16:creationId xmlns:a16="http://schemas.microsoft.com/office/drawing/2014/main" id="{214020C0-3481-3B28-14DA-5180E5794D39}"/>
              </a:ext>
            </a:extLst>
          </p:cNvPr>
          <p:cNvSpPr/>
          <p:nvPr/>
        </p:nvSpPr>
        <p:spPr>
          <a:xfrm>
            <a:off x="8644418" y="548653"/>
            <a:ext cx="538831" cy="442609"/>
          </a:xfrm>
          <a:prstGeom prst="parallelogram">
            <a:avLst/>
          </a:prstGeom>
          <a:solidFill>
            <a:srgbClr val="85CF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Undertitel 2">
            <a:extLst>
              <a:ext uri="{FF2B5EF4-FFF2-40B4-BE49-F238E27FC236}">
                <a16:creationId xmlns:a16="http://schemas.microsoft.com/office/drawing/2014/main" id="{8A877AC2-CA3A-042B-9546-B6220E10CFA6}"/>
              </a:ext>
            </a:extLst>
          </p:cNvPr>
          <p:cNvSpPr txBox="1">
            <a:spLocks/>
          </p:cNvSpPr>
          <p:nvPr/>
        </p:nvSpPr>
        <p:spPr>
          <a:xfrm>
            <a:off x="8724705" y="613930"/>
            <a:ext cx="422002" cy="36818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da-DK" sz="2000" b="1" dirty="0">
                <a:solidFill>
                  <a:schemeClr val="bg1"/>
                </a:solidFill>
                <a:latin typeface="Arial Black" panose="020B0604020202020204" pitchFamily="34" charset="0"/>
                <a:cs typeface="Arial Black" panose="020B0604020202020204" pitchFamily="34" charset="0"/>
              </a:rPr>
              <a:t>4</a:t>
            </a:r>
          </a:p>
        </p:txBody>
      </p:sp>
      <p:pic>
        <p:nvPicPr>
          <p:cNvPr id="8" name="Billede 7">
            <a:extLst>
              <a:ext uri="{FF2B5EF4-FFF2-40B4-BE49-F238E27FC236}">
                <a16:creationId xmlns:a16="http://schemas.microsoft.com/office/drawing/2014/main" id="{C3D684D4-3AEC-F77B-B4E0-2D15C4065E14}"/>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6096000" y="0"/>
            <a:ext cx="6104140" cy="6867156"/>
          </a:xfrm>
          <a:prstGeom prst="rect">
            <a:avLst/>
          </a:prstGeom>
        </p:spPr>
      </p:pic>
      <p:sp>
        <p:nvSpPr>
          <p:cNvPr id="9" name="Pladsholder til indhold 1">
            <a:extLst>
              <a:ext uri="{FF2B5EF4-FFF2-40B4-BE49-F238E27FC236}">
                <a16:creationId xmlns:a16="http://schemas.microsoft.com/office/drawing/2014/main" id="{DFEAB777-FB04-25FB-718C-2D0AB3F51967}"/>
              </a:ext>
            </a:extLst>
          </p:cNvPr>
          <p:cNvSpPr txBox="1">
            <a:spLocks/>
          </p:cNvSpPr>
          <p:nvPr/>
        </p:nvSpPr>
        <p:spPr>
          <a:xfrm>
            <a:off x="589074" y="1852270"/>
            <a:ext cx="5077435" cy="293690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buClr>
                <a:srgbClr val="FC6B4F"/>
              </a:buClr>
            </a:pPr>
            <a:r>
              <a:rPr lang="da-DK" sz="1800" dirty="0"/>
              <a:t>Du er 16 år og ret glad for dit job i et dansk sommerland. </a:t>
            </a:r>
            <a:br>
              <a:rPr lang="da-DK" sz="1800" dirty="0"/>
            </a:br>
            <a:endParaRPr lang="da-DK" sz="400" dirty="0"/>
          </a:p>
          <a:p>
            <a:pPr>
              <a:lnSpc>
                <a:spcPct val="100000"/>
              </a:lnSpc>
              <a:buClr>
                <a:srgbClr val="FC6B4F"/>
              </a:buClr>
            </a:pPr>
            <a:r>
              <a:rPr lang="da-DK" sz="1800" dirty="0"/>
              <a:t>Du arbejder ved en lille børneforlystelse, hvor det er tilladt for unge under 18 år at arbejde. Du har dog det problem, at du altid går sukkerkold, når du er på arbejde. </a:t>
            </a:r>
          </a:p>
          <a:p>
            <a:pPr>
              <a:lnSpc>
                <a:spcPct val="100000"/>
              </a:lnSpc>
              <a:buClr>
                <a:srgbClr val="FC6B4F"/>
              </a:buClr>
            </a:pPr>
            <a:endParaRPr lang="da-DK" sz="400" dirty="0"/>
          </a:p>
          <a:p>
            <a:pPr>
              <a:lnSpc>
                <a:spcPct val="100000"/>
              </a:lnSpc>
              <a:buClr>
                <a:srgbClr val="FC6B4F"/>
              </a:buClr>
            </a:pPr>
            <a:r>
              <a:rPr lang="da-DK" sz="1800" dirty="0"/>
              <a:t>Du får nemlig aldrig pauser – heller ikke når du er på arbejde i 7 timer i træk. </a:t>
            </a:r>
          </a:p>
          <a:p>
            <a:pPr>
              <a:lnSpc>
                <a:spcPct val="100000"/>
              </a:lnSpc>
              <a:buClr>
                <a:srgbClr val="FC6B4F"/>
              </a:buClr>
            </a:pPr>
            <a:endParaRPr lang="da-DK" sz="400" dirty="0"/>
          </a:p>
          <a:p>
            <a:pPr>
              <a:lnSpc>
                <a:spcPct val="100000"/>
              </a:lnSpc>
              <a:buClr>
                <a:srgbClr val="FC6B4F"/>
              </a:buClr>
            </a:pPr>
            <a:r>
              <a:rPr lang="da-DK" sz="1800" dirty="0"/>
              <a:t>Det påvirker dig meget, og du overvejer at sige op, fordi du har ondt i maven længe efter hver vagt. </a:t>
            </a:r>
            <a:br>
              <a:rPr lang="da-DK" sz="1800" dirty="0"/>
            </a:br>
            <a:endParaRPr lang="da-DK" sz="400" dirty="0"/>
          </a:p>
          <a:p>
            <a:pPr>
              <a:lnSpc>
                <a:spcPct val="100000"/>
              </a:lnSpc>
              <a:buClr>
                <a:srgbClr val="FC6B4F"/>
              </a:buClr>
            </a:pPr>
            <a:r>
              <a:rPr lang="da-DK" sz="1800" dirty="0"/>
              <a:t>Kan du gøre noget?</a:t>
            </a:r>
          </a:p>
        </p:txBody>
      </p:sp>
      <p:sp>
        <p:nvSpPr>
          <p:cNvPr id="4" name="Parallelogram 3">
            <a:extLst>
              <a:ext uri="{FF2B5EF4-FFF2-40B4-BE49-F238E27FC236}">
                <a16:creationId xmlns:a16="http://schemas.microsoft.com/office/drawing/2014/main" id="{8A49962D-2F0A-D949-8A85-1C0E6BB1195D}"/>
              </a:ext>
            </a:extLst>
          </p:cNvPr>
          <p:cNvSpPr/>
          <p:nvPr/>
        </p:nvSpPr>
        <p:spPr>
          <a:xfrm>
            <a:off x="656639" y="538450"/>
            <a:ext cx="2071813" cy="651940"/>
          </a:xfrm>
          <a:prstGeom prst="parallelogram">
            <a:avLst/>
          </a:prstGeom>
          <a:solidFill>
            <a:srgbClr val="FC6B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 name="Titel 2">
            <a:extLst>
              <a:ext uri="{FF2B5EF4-FFF2-40B4-BE49-F238E27FC236}">
                <a16:creationId xmlns:a16="http://schemas.microsoft.com/office/drawing/2014/main" id="{AFF584D7-E4F6-20F9-824B-50F22679F02B}"/>
              </a:ext>
            </a:extLst>
          </p:cNvPr>
          <p:cNvSpPr txBox="1">
            <a:spLocks/>
          </p:cNvSpPr>
          <p:nvPr/>
        </p:nvSpPr>
        <p:spPr>
          <a:xfrm>
            <a:off x="838200" y="538450"/>
            <a:ext cx="3720548" cy="72233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1" i="0" kern="1200">
                <a:solidFill>
                  <a:schemeClr val="tx1"/>
                </a:solidFill>
                <a:latin typeface="Arial Black" panose="020B0604020202020204" pitchFamily="34" charset="0"/>
                <a:ea typeface="+mj-ea"/>
                <a:cs typeface="Arial Black" panose="020B0604020202020204" pitchFamily="34" charset="0"/>
              </a:defRPr>
            </a:lvl1pPr>
          </a:lstStyle>
          <a:p>
            <a:r>
              <a:rPr lang="da-DK" sz="2800" dirty="0">
                <a:solidFill>
                  <a:schemeClr val="bg1"/>
                </a:solidFill>
              </a:rPr>
              <a:t>PAUSER</a:t>
            </a:r>
          </a:p>
        </p:txBody>
      </p:sp>
      <p:sp>
        <p:nvSpPr>
          <p:cNvPr id="16" name="Parallelogram 15">
            <a:extLst>
              <a:ext uri="{FF2B5EF4-FFF2-40B4-BE49-F238E27FC236}">
                <a16:creationId xmlns:a16="http://schemas.microsoft.com/office/drawing/2014/main" id="{893D0C77-2A03-F9BB-87F0-BE349A59BEB9}"/>
              </a:ext>
            </a:extLst>
          </p:cNvPr>
          <p:cNvSpPr/>
          <p:nvPr/>
        </p:nvSpPr>
        <p:spPr>
          <a:xfrm>
            <a:off x="2656847" y="523702"/>
            <a:ext cx="538831" cy="442609"/>
          </a:xfrm>
          <a:prstGeom prst="parallelogram">
            <a:avLst/>
          </a:prstGeom>
          <a:solidFill>
            <a:srgbClr val="85CF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7" name="Undertitel 2">
            <a:extLst>
              <a:ext uri="{FF2B5EF4-FFF2-40B4-BE49-F238E27FC236}">
                <a16:creationId xmlns:a16="http://schemas.microsoft.com/office/drawing/2014/main" id="{E827BFFE-AE62-5982-C4BC-A49A57C46D9D}"/>
              </a:ext>
            </a:extLst>
          </p:cNvPr>
          <p:cNvSpPr txBox="1">
            <a:spLocks/>
          </p:cNvSpPr>
          <p:nvPr/>
        </p:nvSpPr>
        <p:spPr>
          <a:xfrm>
            <a:off x="2737134" y="588979"/>
            <a:ext cx="422002" cy="36818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da-DK" sz="2000" b="1" dirty="0">
                <a:solidFill>
                  <a:schemeClr val="bg1"/>
                </a:solidFill>
                <a:latin typeface="Arial Black" panose="020B0604020202020204" pitchFamily="34" charset="0"/>
                <a:cs typeface="Arial Black" panose="020B0604020202020204" pitchFamily="34" charset="0"/>
              </a:rPr>
              <a:t>4</a:t>
            </a:r>
          </a:p>
        </p:txBody>
      </p:sp>
    </p:spTree>
    <p:extLst>
      <p:ext uri="{BB962C8B-B14F-4D97-AF65-F5344CB8AC3E}">
        <p14:creationId xmlns:p14="http://schemas.microsoft.com/office/powerpoint/2010/main" val="41514576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3">
            <a:extLst>
              <a:ext uri="{FF2B5EF4-FFF2-40B4-BE49-F238E27FC236}">
                <a16:creationId xmlns:a16="http://schemas.microsoft.com/office/drawing/2014/main" id="{F099283C-67EA-435B-9950-497FF7663EE4}"/>
              </a:ext>
            </a:extLst>
          </p:cNvPr>
          <p:cNvSpPr txBox="1"/>
          <p:nvPr/>
        </p:nvSpPr>
        <p:spPr>
          <a:xfrm>
            <a:off x="210065" y="6497824"/>
            <a:ext cx="3546390" cy="369332"/>
          </a:xfrm>
          <a:prstGeom prst="rect">
            <a:avLst/>
          </a:prstGeom>
          <a:noFill/>
        </p:spPr>
        <p:txBody>
          <a:bodyPr wrap="square" rtlCol="0">
            <a:spAutoFit/>
          </a:bodyPr>
          <a:lstStyle/>
          <a:p>
            <a:r>
              <a:rPr lang="da-DK" dirty="0">
                <a:solidFill>
                  <a:schemeClr val="bg1"/>
                </a:solidFill>
              </a:rPr>
              <a:t>Del 3. Eksempler fra det virkelige liv </a:t>
            </a:r>
          </a:p>
        </p:txBody>
      </p:sp>
      <p:sp>
        <p:nvSpPr>
          <p:cNvPr id="3" name="Parallelogram 2">
            <a:extLst>
              <a:ext uri="{FF2B5EF4-FFF2-40B4-BE49-F238E27FC236}">
                <a16:creationId xmlns:a16="http://schemas.microsoft.com/office/drawing/2014/main" id="{214020C0-3481-3B28-14DA-5180E5794D39}"/>
              </a:ext>
            </a:extLst>
          </p:cNvPr>
          <p:cNvSpPr/>
          <p:nvPr/>
        </p:nvSpPr>
        <p:spPr>
          <a:xfrm>
            <a:off x="8644418" y="548653"/>
            <a:ext cx="538831" cy="442609"/>
          </a:xfrm>
          <a:prstGeom prst="parallelogram">
            <a:avLst/>
          </a:prstGeom>
          <a:solidFill>
            <a:srgbClr val="85CF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Undertitel 2">
            <a:extLst>
              <a:ext uri="{FF2B5EF4-FFF2-40B4-BE49-F238E27FC236}">
                <a16:creationId xmlns:a16="http://schemas.microsoft.com/office/drawing/2014/main" id="{8A877AC2-CA3A-042B-9546-B6220E10CFA6}"/>
              </a:ext>
            </a:extLst>
          </p:cNvPr>
          <p:cNvSpPr txBox="1">
            <a:spLocks/>
          </p:cNvSpPr>
          <p:nvPr/>
        </p:nvSpPr>
        <p:spPr>
          <a:xfrm>
            <a:off x="8724705" y="613930"/>
            <a:ext cx="422002" cy="36818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da-DK" sz="2000" b="1" dirty="0">
                <a:solidFill>
                  <a:schemeClr val="bg1"/>
                </a:solidFill>
                <a:latin typeface="Arial Black" panose="020B0604020202020204" pitchFamily="34" charset="0"/>
                <a:cs typeface="Arial Black" panose="020B0604020202020204" pitchFamily="34" charset="0"/>
              </a:rPr>
              <a:t>4</a:t>
            </a:r>
          </a:p>
        </p:txBody>
      </p:sp>
      <p:pic>
        <p:nvPicPr>
          <p:cNvPr id="8" name="Billede 7">
            <a:extLst>
              <a:ext uri="{FF2B5EF4-FFF2-40B4-BE49-F238E27FC236}">
                <a16:creationId xmlns:a16="http://schemas.microsoft.com/office/drawing/2014/main" id="{C3D684D4-3AEC-F77B-B4E0-2D15C4065E14}"/>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0" name="Parallelogram 19">
            <a:extLst>
              <a:ext uri="{FF2B5EF4-FFF2-40B4-BE49-F238E27FC236}">
                <a16:creationId xmlns:a16="http://schemas.microsoft.com/office/drawing/2014/main" id="{FAF7953B-C735-2BFB-D0B6-9B1B87007C80}"/>
              </a:ext>
            </a:extLst>
          </p:cNvPr>
          <p:cNvSpPr/>
          <p:nvPr/>
        </p:nvSpPr>
        <p:spPr>
          <a:xfrm>
            <a:off x="581678" y="3067832"/>
            <a:ext cx="4462269" cy="722336"/>
          </a:xfrm>
          <a:prstGeom prst="parallelogram">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1" name="Titel 1">
            <a:extLst>
              <a:ext uri="{FF2B5EF4-FFF2-40B4-BE49-F238E27FC236}">
                <a16:creationId xmlns:a16="http://schemas.microsoft.com/office/drawing/2014/main" id="{5767D01D-9100-55B0-82BD-E720D335F1F1}"/>
              </a:ext>
            </a:extLst>
          </p:cNvPr>
          <p:cNvSpPr txBox="1">
            <a:spLocks/>
          </p:cNvSpPr>
          <p:nvPr/>
        </p:nvSpPr>
        <p:spPr>
          <a:xfrm>
            <a:off x="786140" y="3140060"/>
            <a:ext cx="4080827" cy="742183"/>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da-DK" sz="4400" b="1" dirty="0">
                <a:solidFill>
                  <a:srgbClr val="FC6B4F"/>
                </a:solidFill>
                <a:latin typeface="Arial Black" panose="020B0604020202020204" pitchFamily="34" charset="0"/>
                <a:cs typeface="Arial Black" panose="020B0604020202020204" pitchFamily="34" charset="0"/>
              </a:rPr>
              <a:t>SPØRGMÅL?</a:t>
            </a:r>
          </a:p>
        </p:txBody>
      </p:sp>
      <p:sp>
        <p:nvSpPr>
          <p:cNvPr id="23" name="Undertitel 2">
            <a:extLst>
              <a:ext uri="{FF2B5EF4-FFF2-40B4-BE49-F238E27FC236}">
                <a16:creationId xmlns:a16="http://schemas.microsoft.com/office/drawing/2014/main" id="{F72951E4-E9A5-92E9-01BD-38C7AEB5B15A}"/>
              </a:ext>
            </a:extLst>
          </p:cNvPr>
          <p:cNvSpPr txBox="1">
            <a:spLocks/>
          </p:cNvSpPr>
          <p:nvPr/>
        </p:nvSpPr>
        <p:spPr>
          <a:xfrm>
            <a:off x="854987" y="2595961"/>
            <a:ext cx="422002" cy="36818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da-DK" sz="2000" b="1" dirty="0">
              <a:solidFill>
                <a:schemeClr val="bg1"/>
              </a:solidFill>
              <a:latin typeface="Arial Black" panose="020B0604020202020204" pitchFamily="34" charset="0"/>
              <a:cs typeface="Arial Black" panose="020B0604020202020204" pitchFamily="34" charset="0"/>
            </a:endParaRPr>
          </a:p>
        </p:txBody>
      </p:sp>
    </p:spTree>
    <p:extLst>
      <p:ext uri="{BB962C8B-B14F-4D97-AF65-F5344CB8AC3E}">
        <p14:creationId xmlns:p14="http://schemas.microsoft.com/office/powerpoint/2010/main" val="36610185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419A47E7-70D3-BE2E-7688-4889E5248FCB}"/>
              </a:ext>
            </a:extLst>
          </p:cNvPr>
          <p:cNvSpPr/>
          <p:nvPr/>
        </p:nvSpPr>
        <p:spPr>
          <a:xfrm>
            <a:off x="0" y="-9526"/>
            <a:ext cx="12192000" cy="6867526"/>
          </a:xfrm>
          <a:prstGeom prst="rect">
            <a:avLst/>
          </a:prstGeom>
          <a:solidFill>
            <a:srgbClr val="85CF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pic>
        <p:nvPicPr>
          <p:cNvPr id="11" name="Grafik 10">
            <a:extLst>
              <a:ext uri="{FF2B5EF4-FFF2-40B4-BE49-F238E27FC236}">
                <a16:creationId xmlns:a16="http://schemas.microsoft.com/office/drawing/2014/main" id="{D9770497-84C7-1C12-78ED-B27E7F83E8F5}"/>
              </a:ext>
            </a:extLst>
          </p:cNvPr>
          <p:cNvPicPr>
            <a:picLocks noChangeAspect="1"/>
          </p:cNvPicPr>
          <p:nvPr/>
        </p:nvPicPr>
        <p: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623581" y="5788802"/>
            <a:ext cx="1397703" cy="896458"/>
          </a:xfrm>
          <a:prstGeom prst="rect">
            <a:avLst/>
          </a:prstGeom>
        </p:spPr>
      </p:pic>
      <p:sp>
        <p:nvSpPr>
          <p:cNvPr id="36" name="Parallelogram 35">
            <a:extLst>
              <a:ext uri="{FF2B5EF4-FFF2-40B4-BE49-F238E27FC236}">
                <a16:creationId xmlns:a16="http://schemas.microsoft.com/office/drawing/2014/main" id="{4BE6A7DB-104D-B873-CFD2-562345DC2786}"/>
              </a:ext>
            </a:extLst>
          </p:cNvPr>
          <p:cNvSpPr/>
          <p:nvPr/>
        </p:nvSpPr>
        <p:spPr>
          <a:xfrm>
            <a:off x="581679" y="3067832"/>
            <a:ext cx="3304522" cy="722336"/>
          </a:xfrm>
          <a:prstGeom prst="parallelogram">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9" name="Titel 1">
            <a:extLst>
              <a:ext uri="{FF2B5EF4-FFF2-40B4-BE49-F238E27FC236}">
                <a16:creationId xmlns:a16="http://schemas.microsoft.com/office/drawing/2014/main" id="{879F32FA-0765-0E3C-C003-486735261EF7}"/>
              </a:ext>
            </a:extLst>
          </p:cNvPr>
          <p:cNvSpPr txBox="1">
            <a:spLocks/>
          </p:cNvSpPr>
          <p:nvPr/>
        </p:nvSpPr>
        <p:spPr>
          <a:xfrm>
            <a:off x="786141" y="3140060"/>
            <a:ext cx="3100060" cy="742183"/>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da-DK" sz="4400" b="1" dirty="0">
                <a:solidFill>
                  <a:srgbClr val="FC6B4F"/>
                </a:solidFill>
                <a:latin typeface="Arial Black" panose="020B0604020202020204" pitchFamily="34" charset="0"/>
                <a:cs typeface="Arial Black" panose="020B0604020202020204" pitchFamily="34" charset="0"/>
              </a:rPr>
              <a:t>KAHOOT</a:t>
            </a:r>
          </a:p>
        </p:txBody>
      </p:sp>
      <p:sp>
        <p:nvSpPr>
          <p:cNvPr id="12" name="Parallelogram 11">
            <a:extLst>
              <a:ext uri="{FF2B5EF4-FFF2-40B4-BE49-F238E27FC236}">
                <a16:creationId xmlns:a16="http://schemas.microsoft.com/office/drawing/2014/main" id="{C93BC817-966F-95F3-F5E1-C6CD783E748F}"/>
              </a:ext>
            </a:extLst>
          </p:cNvPr>
          <p:cNvSpPr/>
          <p:nvPr/>
        </p:nvSpPr>
        <p:spPr>
          <a:xfrm>
            <a:off x="774700" y="2530684"/>
            <a:ext cx="538831" cy="442609"/>
          </a:xfrm>
          <a:prstGeom prst="parallelogram">
            <a:avLst/>
          </a:prstGeom>
          <a:solidFill>
            <a:srgbClr val="FC6B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3" name="Undertitel 2">
            <a:extLst>
              <a:ext uri="{FF2B5EF4-FFF2-40B4-BE49-F238E27FC236}">
                <a16:creationId xmlns:a16="http://schemas.microsoft.com/office/drawing/2014/main" id="{4E7B6860-8319-5547-C449-336406671655}"/>
              </a:ext>
            </a:extLst>
          </p:cNvPr>
          <p:cNvSpPr txBox="1">
            <a:spLocks/>
          </p:cNvSpPr>
          <p:nvPr/>
        </p:nvSpPr>
        <p:spPr>
          <a:xfrm>
            <a:off x="854987" y="2595961"/>
            <a:ext cx="422002" cy="36818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da-DK" sz="2000" b="1" dirty="0">
                <a:solidFill>
                  <a:schemeClr val="bg1"/>
                </a:solidFill>
                <a:latin typeface="Arial Black" panose="020B0604020202020204" pitchFamily="34" charset="0"/>
                <a:cs typeface="Arial Black" panose="020B0604020202020204" pitchFamily="34" charset="0"/>
              </a:rPr>
              <a:t>5</a:t>
            </a:r>
          </a:p>
        </p:txBody>
      </p:sp>
    </p:spTree>
    <p:extLst>
      <p:ext uri="{BB962C8B-B14F-4D97-AF65-F5344CB8AC3E}">
        <p14:creationId xmlns:p14="http://schemas.microsoft.com/office/powerpoint/2010/main" val="21548085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B862761-8206-40A4-9AC5-37293EA727F7}"/>
              </a:ext>
            </a:extLst>
          </p:cNvPr>
          <p:cNvSpPr/>
          <p:nvPr/>
        </p:nvSpPr>
        <p:spPr>
          <a:xfrm>
            <a:off x="656641" y="8080401"/>
            <a:ext cx="4586619" cy="369332"/>
          </a:xfrm>
          <a:prstGeom prst="rect">
            <a:avLst/>
          </a:prstGeom>
        </p:spPr>
        <p:txBody>
          <a:bodyPr wrap="square">
            <a:spAutoFit/>
          </a:bodyPr>
          <a:lstStyle/>
          <a:p>
            <a:pPr>
              <a:buClr>
                <a:schemeClr val="accent5"/>
              </a:buClr>
            </a:pPr>
            <a:r>
              <a:rPr lang="da-DK" dirty="0">
                <a:solidFill>
                  <a:schemeClr val="bg1"/>
                </a:solidFill>
              </a:rPr>
              <a:t>6. </a:t>
            </a:r>
            <a:r>
              <a:rPr lang="da-DK" dirty="0" err="1">
                <a:solidFill>
                  <a:schemeClr val="bg1"/>
                </a:solidFill>
              </a:rPr>
              <a:t>Kahoot</a:t>
            </a:r>
            <a:endParaRPr lang="da-DK" dirty="0">
              <a:solidFill>
                <a:schemeClr val="bg1"/>
              </a:solidFill>
            </a:endParaRPr>
          </a:p>
        </p:txBody>
      </p:sp>
      <p:sp>
        <p:nvSpPr>
          <p:cNvPr id="9" name="Parallelogram 8">
            <a:extLst>
              <a:ext uri="{FF2B5EF4-FFF2-40B4-BE49-F238E27FC236}">
                <a16:creationId xmlns:a16="http://schemas.microsoft.com/office/drawing/2014/main" id="{E9687B79-E1D8-3643-1A3B-9DF3E1193722}"/>
              </a:ext>
            </a:extLst>
          </p:cNvPr>
          <p:cNvSpPr/>
          <p:nvPr/>
        </p:nvSpPr>
        <p:spPr>
          <a:xfrm>
            <a:off x="656641" y="548653"/>
            <a:ext cx="2290745" cy="651940"/>
          </a:xfrm>
          <a:prstGeom prst="parallelogram">
            <a:avLst/>
          </a:prstGeom>
          <a:solidFill>
            <a:srgbClr val="FC6B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 name="Titel 2">
            <a:extLst>
              <a:ext uri="{FF2B5EF4-FFF2-40B4-BE49-F238E27FC236}">
                <a16:creationId xmlns:a16="http://schemas.microsoft.com/office/drawing/2014/main" id="{0917DE29-4E98-F0D2-E303-6B489FA376C2}"/>
              </a:ext>
            </a:extLst>
          </p:cNvPr>
          <p:cNvSpPr txBox="1">
            <a:spLocks/>
          </p:cNvSpPr>
          <p:nvPr/>
        </p:nvSpPr>
        <p:spPr>
          <a:xfrm>
            <a:off x="838201" y="583119"/>
            <a:ext cx="2002653" cy="65194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1" i="0" kern="1200">
                <a:solidFill>
                  <a:schemeClr val="tx1"/>
                </a:solidFill>
                <a:latin typeface="Arial Black" panose="020B0604020202020204" pitchFamily="34" charset="0"/>
                <a:ea typeface="+mj-ea"/>
                <a:cs typeface="Arial Black" panose="020B0604020202020204" pitchFamily="34" charset="0"/>
              </a:defRPr>
            </a:lvl1pPr>
          </a:lstStyle>
          <a:p>
            <a:r>
              <a:rPr lang="da-DK" sz="2800" dirty="0">
                <a:solidFill>
                  <a:schemeClr val="bg1"/>
                </a:solidFill>
              </a:rPr>
              <a:t>KAHOOT</a:t>
            </a:r>
          </a:p>
        </p:txBody>
      </p:sp>
      <p:sp>
        <p:nvSpPr>
          <p:cNvPr id="11" name="Parallelogram 10">
            <a:extLst>
              <a:ext uri="{FF2B5EF4-FFF2-40B4-BE49-F238E27FC236}">
                <a16:creationId xmlns:a16="http://schemas.microsoft.com/office/drawing/2014/main" id="{903EB7C4-3458-5170-C9EA-E63E3B3952B1}"/>
              </a:ext>
            </a:extLst>
          </p:cNvPr>
          <p:cNvSpPr/>
          <p:nvPr/>
        </p:nvSpPr>
        <p:spPr>
          <a:xfrm>
            <a:off x="2867484" y="546249"/>
            <a:ext cx="538831" cy="442609"/>
          </a:xfrm>
          <a:prstGeom prst="parallelogram">
            <a:avLst/>
          </a:prstGeom>
          <a:solidFill>
            <a:srgbClr val="85CF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 name="Undertitel 2">
            <a:extLst>
              <a:ext uri="{FF2B5EF4-FFF2-40B4-BE49-F238E27FC236}">
                <a16:creationId xmlns:a16="http://schemas.microsoft.com/office/drawing/2014/main" id="{C9C23636-BEB2-F9A1-4A19-07EDA53A24DE}"/>
              </a:ext>
            </a:extLst>
          </p:cNvPr>
          <p:cNvSpPr txBox="1">
            <a:spLocks/>
          </p:cNvSpPr>
          <p:nvPr/>
        </p:nvSpPr>
        <p:spPr>
          <a:xfrm>
            <a:off x="2947771" y="611526"/>
            <a:ext cx="422002" cy="36818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da-DK" sz="2000" b="1" dirty="0">
                <a:solidFill>
                  <a:schemeClr val="bg1"/>
                </a:solidFill>
                <a:latin typeface="Arial Black" panose="020B0604020202020204" pitchFamily="34" charset="0"/>
                <a:cs typeface="Arial Black" panose="020B0604020202020204" pitchFamily="34" charset="0"/>
              </a:rPr>
              <a:t>5</a:t>
            </a:r>
          </a:p>
        </p:txBody>
      </p:sp>
      <p:sp>
        <p:nvSpPr>
          <p:cNvPr id="18" name="Pladsholder til indhold 1">
            <a:extLst>
              <a:ext uri="{FF2B5EF4-FFF2-40B4-BE49-F238E27FC236}">
                <a16:creationId xmlns:a16="http://schemas.microsoft.com/office/drawing/2014/main" id="{E2A9E60B-A4C9-5930-1815-E069FA5FF7D7}"/>
              </a:ext>
            </a:extLst>
          </p:cNvPr>
          <p:cNvSpPr txBox="1">
            <a:spLocks/>
          </p:cNvSpPr>
          <p:nvPr/>
        </p:nvSpPr>
        <p:spPr>
          <a:xfrm>
            <a:off x="589074" y="1852270"/>
            <a:ext cx="10668539" cy="36933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buNone/>
            </a:pPr>
            <a:r>
              <a:rPr lang="da-DK" sz="1800" b="1" dirty="0"/>
              <a:t>Er I blevet klogere på reglerne om unge med fritidsjob ? Test jeres viden med et spil </a:t>
            </a:r>
            <a:r>
              <a:rPr lang="da-DK" sz="1800" b="1" dirty="0" err="1"/>
              <a:t>Kahoot</a:t>
            </a:r>
            <a:endParaRPr lang="da-DK" sz="1800" b="1" dirty="0"/>
          </a:p>
        </p:txBody>
      </p:sp>
      <p:sp>
        <p:nvSpPr>
          <p:cNvPr id="19" name="Pladsholder til indhold 1">
            <a:extLst>
              <a:ext uri="{FF2B5EF4-FFF2-40B4-BE49-F238E27FC236}">
                <a16:creationId xmlns:a16="http://schemas.microsoft.com/office/drawing/2014/main" id="{0BA8B8C1-9AC2-74B3-6052-E912A9E0C8E6}"/>
              </a:ext>
            </a:extLst>
          </p:cNvPr>
          <p:cNvSpPr txBox="1">
            <a:spLocks/>
          </p:cNvSpPr>
          <p:nvPr/>
        </p:nvSpPr>
        <p:spPr>
          <a:xfrm>
            <a:off x="589074" y="3367158"/>
            <a:ext cx="10473667" cy="50855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da-DK" sz="2500" dirty="0">
                <a:solidFill>
                  <a:srgbClr val="85CFEA"/>
                </a:solidFill>
                <a:hlinkClick r:id="rId3">
                  <a:extLst>
                    <a:ext uri="{A12FA001-AC4F-418D-AE19-62706E023703}">
                      <ahyp:hlinkClr xmlns:ahyp="http://schemas.microsoft.com/office/drawing/2018/hyperlinkcolor" val="tx"/>
                    </a:ext>
                  </a:extLst>
                </a:hlinkClick>
              </a:rPr>
              <a:t>https://play.kahoot.it/#/k/d824e119-17be-4c79-a169-ce6294a3fba9</a:t>
            </a:r>
            <a:r>
              <a:rPr lang="da-DK" sz="2500" dirty="0">
                <a:solidFill>
                  <a:srgbClr val="85CFEA"/>
                </a:solidFill>
              </a:rPr>
              <a:t> </a:t>
            </a:r>
          </a:p>
        </p:txBody>
      </p:sp>
    </p:spTree>
    <p:extLst>
      <p:ext uri="{BB962C8B-B14F-4D97-AF65-F5344CB8AC3E}">
        <p14:creationId xmlns:p14="http://schemas.microsoft.com/office/powerpoint/2010/main" val="2089391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419A47E7-70D3-BE2E-7688-4889E5248FCB}"/>
              </a:ext>
            </a:extLst>
          </p:cNvPr>
          <p:cNvSpPr/>
          <p:nvPr/>
        </p:nvSpPr>
        <p:spPr>
          <a:xfrm>
            <a:off x="0" y="-9526"/>
            <a:ext cx="12192000" cy="6867526"/>
          </a:xfrm>
          <a:prstGeom prst="rect">
            <a:avLst/>
          </a:prstGeom>
          <a:solidFill>
            <a:srgbClr val="85CF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pic>
        <p:nvPicPr>
          <p:cNvPr id="11" name="Grafik 10">
            <a:extLst>
              <a:ext uri="{FF2B5EF4-FFF2-40B4-BE49-F238E27FC236}">
                <a16:creationId xmlns:a16="http://schemas.microsoft.com/office/drawing/2014/main" id="{D9770497-84C7-1C12-78ED-B27E7F83E8F5}"/>
              </a:ext>
            </a:extLst>
          </p:cNvPr>
          <p:cNvPicPr>
            <a:picLocks noChangeAspect="1"/>
          </p:cNvPicPr>
          <p:nvPr/>
        </p:nvPicPr>
        <p: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623581" y="5788802"/>
            <a:ext cx="1397703" cy="896458"/>
          </a:xfrm>
          <a:prstGeom prst="rect">
            <a:avLst/>
          </a:prstGeom>
        </p:spPr>
      </p:pic>
      <p:sp>
        <p:nvSpPr>
          <p:cNvPr id="2" name="Parallelogram 1">
            <a:extLst>
              <a:ext uri="{FF2B5EF4-FFF2-40B4-BE49-F238E27FC236}">
                <a16:creationId xmlns:a16="http://schemas.microsoft.com/office/drawing/2014/main" id="{76732C84-3CCA-C505-14D5-AF07D42C8CE7}"/>
              </a:ext>
            </a:extLst>
          </p:cNvPr>
          <p:cNvSpPr/>
          <p:nvPr/>
        </p:nvSpPr>
        <p:spPr>
          <a:xfrm>
            <a:off x="581679" y="3067832"/>
            <a:ext cx="3179160" cy="722336"/>
          </a:xfrm>
          <a:prstGeom prst="parallelogram">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 name="Titel 1">
            <a:extLst>
              <a:ext uri="{FF2B5EF4-FFF2-40B4-BE49-F238E27FC236}">
                <a16:creationId xmlns:a16="http://schemas.microsoft.com/office/drawing/2014/main" id="{0861B7DE-15D2-AD2B-E105-3B318E01A097}"/>
              </a:ext>
            </a:extLst>
          </p:cNvPr>
          <p:cNvSpPr txBox="1">
            <a:spLocks/>
          </p:cNvSpPr>
          <p:nvPr/>
        </p:nvSpPr>
        <p:spPr>
          <a:xfrm>
            <a:off x="786141" y="3140060"/>
            <a:ext cx="4148466" cy="742183"/>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da-DK" sz="4400" b="1" dirty="0">
                <a:solidFill>
                  <a:srgbClr val="FC6B4F"/>
                </a:solidFill>
                <a:latin typeface="Arial Black" panose="020B0604020202020204" pitchFamily="34" charset="0"/>
                <a:cs typeface="Arial Black" panose="020B0604020202020204" pitchFamily="34" charset="0"/>
              </a:rPr>
              <a:t>EKSTRA</a:t>
            </a:r>
          </a:p>
        </p:txBody>
      </p:sp>
      <p:sp>
        <p:nvSpPr>
          <p:cNvPr id="5" name="Parallelogram 4">
            <a:extLst>
              <a:ext uri="{FF2B5EF4-FFF2-40B4-BE49-F238E27FC236}">
                <a16:creationId xmlns:a16="http://schemas.microsoft.com/office/drawing/2014/main" id="{E8E12612-E005-DD87-5BDB-2E9A1023D153}"/>
              </a:ext>
            </a:extLst>
          </p:cNvPr>
          <p:cNvSpPr/>
          <p:nvPr/>
        </p:nvSpPr>
        <p:spPr>
          <a:xfrm>
            <a:off x="774700" y="2530684"/>
            <a:ext cx="538831" cy="442609"/>
          </a:xfrm>
          <a:prstGeom prst="parallelogram">
            <a:avLst/>
          </a:prstGeom>
          <a:solidFill>
            <a:srgbClr val="FC6B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7" name="Undertitel 2">
            <a:extLst>
              <a:ext uri="{FF2B5EF4-FFF2-40B4-BE49-F238E27FC236}">
                <a16:creationId xmlns:a16="http://schemas.microsoft.com/office/drawing/2014/main" id="{46B87E05-43FE-26B3-6885-9E9220034344}"/>
              </a:ext>
            </a:extLst>
          </p:cNvPr>
          <p:cNvSpPr txBox="1">
            <a:spLocks/>
          </p:cNvSpPr>
          <p:nvPr/>
        </p:nvSpPr>
        <p:spPr>
          <a:xfrm>
            <a:off x="854987" y="2595961"/>
            <a:ext cx="422002" cy="36818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da-DK" sz="2000" b="1" dirty="0">
                <a:solidFill>
                  <a:schemeClr val="bg1"/>
                </a:solidFill>
                <a:latin typeface="Arial Black" panose="020B0604020202020204" pitchFamily="34" charset="0"/>
                <a:cs typeface="Arial Black" panose="020B0604020202020204" pitchFamily="34" charset="0"/>
              </a:rPr>
              <a:t>5</a:t>
            </a:r>
          </a:p>
        </p:txBody>
      </p:sp>
    </p:spTree>
    <p:extLst>
      <p:ext uri="{BB962C8B-B14F-4D97-AF65-F5344CB8AC3E}">
        <p14:creationId xmlns:p14="http://schemas.microsoft.com/office/powerpoint/2010/main" val="12068629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AE90899-8CBF-4F59-BE44-8142577A2BEF}"/>
              </a:ext>
            </a:extLst>
          </p:cNvPr>
          <p:cNvSpPr/>
          <p:nvPr/>
        </p:nvSpPr>
        <p:spPr>
          <a:xfrm>
            <a:off x="210065" y="6488668"/>
            <a:ext cx="4586619" cy="369332"/>
          </a:xfrm>
          <a:prstGeom prst="rect">
            <a:avLst/>
          </a:prstGeom>
        </p:spPr>
        <p:txBody>
          <a:bodyPr wrap="square">
            <a:spAutoFit/>
          </a:bodyPr>
          <a:lstStyle/>
          <a:p>
            <a:pPr>
              <a:buClr>
                <a:schemeClr val="accent5"/>
              </a:buClr>
            </a:pPr>
            <a:r>
              <a:rPr lang="da-DK" dirty="0">
                <a:solidFill>
                  <a:schemeClr val="bg1"/>
                </a:solidFill>
              </a:rPr>
              <a:t>Del 7. Hvad tager i med?</a:t>
            </a:r>
          </a:p>
        </p:txBody>
      </p:sp>
      <p:sp>
        <p:nvSpPr>
          <p:cNvPr id="5" name="Parallelogram 4">
            <a:extLst>
              <a:ext uri="{FF2B5EF4-FFF2-40B4-BE49-F238E27FC236}">
                <a16:creationId xmlns:a16="http://schemas.microsoft.com/office/drawing/2014/main" id="{82EB3D50-761F-1FEB-778B-DAF00AC8D507}"/>
              </a:ext>
            </a:extLst>
          </p:cNvPr>
          <p:cNvSpPr/>
          <p:nvPr/>
        </p:nvSpPr>
        <p:spPr>
          <a:xfrm>
            <a:off x="656640" y="548653"/>
            <a:ext cx="2146521" cy="651940"/>
          </a:xfrm>
          <a:prstGeom prst="parallelogram">
            <a:avLst/>
          </a:prstGeom>
          <a:solidFill>
            <a:srgbClr val="FC6B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6" name="Titel 2">
            <a:extLst>
              <a:ext uri="{FF2B5EF4-FFF2-40B4-BE49-F238E27FC236}">
                <a16:creationId xmlns:a16="http://schemas.microsoft.com/office/drawing/2014/main" id="{4F68F3BE-80CE-080D-FB25-D9CA928FF291}"/>
              </a:ext>
            </a:extLst>
          </p:cNvPr>
          <p:cNvSpPr txBox="1">
            <a:spLocks/>
          </p:cNvSpPr>
          <p:nvPr/>
        </p:nvSpPr>
        <p:spPr>
          <a:xfrm>
            <a:off x="838201" y="583119"/>
            <a:ext cx="9011855" cy="65194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1" i="0" kern="1200">
                <a:solidFill>
                  <a:schemeClr val="tx1"/>
                </a:solidFill>
                <a:latin typeface="Arial Black" panose="020B0604020202020204" pitchFamily="34" charset="0"/>
                <a:ea typeface="+mj-ea"/>
                <a:cs typeface="Arial Black" panose="020B0604020202020204" pitchFamily="34" charset="0"/>
              </a:defRPr>
            </a:lvl1pPr>
          </a:lstStyle>
          <a:p>
            <a:r>
              <a:rPr lang="da-DK" sz="2800" dirty="0">
                <a:solidFill>
                  <a:schemeClr val="bg1"/>
                </a:solidFill>
              </a:rPr>
              <a:t>EKSTRA</a:t>
            </a:r>
          </a:p>
        </p:txBody>
      </p:sp>
      <p:sp>
        <p:nvSpPr>
          <p:cNvPr id="7" name="Parallelogram 6">
            <a:extLst>
              <a:ext uri="{FF2B5EF4-FFF2-40B4-BE49-F238E27FC236}">
                <a16:creationId xmlns:a16="http://schemas.microsoft.com/office/drawing/2014/main" id="{B2CCAF34-64C0-CF03-4184-FD23ADB6244F}"/>
              </a:ext>
            </a:extLst>
          </p:cNvPr>
          <p:cNvSpPr/>
          <p:nvPr/>
        </p:nvSpPr>
        <p:spPr>
          <a:xfrm>
            <a:off x="2722874" y="548653"/>
            <a:ext cx="538831" cy="442609"/>
          </a:xfrm>
          <a:prstGeom prst="parallelogram">
            <a:avLst/>
          </a:prstGeom>
          <a:solidFill>
            <a:srgbClr val="85CF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Undertitel 2">
            <a:extLst>
              <a:ext uri="{FF2B5EF4-FFF2-40B4-BE49-F238E27FC236}">
                <a16:creationId xmlns:a16="http://schemas.microsoft.com/office/drawing/2014/main" id="{857FF775-66E2-84F0-5AB5-E495A3B31B75}"/>
              </a:ext>
            </a:extLst>
          </p:cNvPr>
          <p:cNvSpPr txBox="1">
            <a:spLocks/>
          </p:cNvSpPr>
          <p:nvPr/>
        </p:nvSpPr>
        <p:spPr>
          <a:xfrm>
            <a:off x="2803161" y="613930"/>
            <a:ext cx="422002" cy="36818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da-DK" sz="2000" b="1" dirty="0">
                <a:solidFill>
                  <a:schemeClr val="bg1"/>
                </a:solidFill>
                <a:latin typeface="Arial Black" panose="020B0604020202020204" pitchFamily="34" charset="0"/>
                <a:cs typeface="Arial Black" panose="020B0604020202020204" pitchFamily="34" charset="0"/>
              </a:rPr>
              <a:t>6</a:t>
            </a:r>
          </a:p>
        </p:txBody>
      </p:sp>
      <p:sp>
        <p:nvSpPr>
          <p:cNvPr id="14" name="Pladsholder til indhold 1">
            <a:extLst>
              <a:ext uri="{FF2B5EF4-FFF2-40B4-BE49-F238E27FC236}">
                <a16:creationId xmlns:a16="http://schemas.microsoft.com/office/drawing/2014/main" id="{5D00B867-98A1-51DB-3611-C13185FBB98D}"/>
              </a:ext>
            </a:extLst>
          </p:cNvPr>
          <p:cNvSpPr txBox="1">
            <a:spLocks/>
          </p:cNvSpPr>
          <p:nvPr/>
        </p:nvSpPr>
        <p:spPr>
          <a:xfrm>
            <a:off x="2428002" y="5440207"/>
            <a:ext cx="2916126" cy="50855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da-DK" sz="2000" dirty="0">
                <a:solidFill>
                  <a:srgbClr val="85CFEA"/>
                </a:solidFill>
              </a:rPr>
              <a:t>(Indsæt link til website)</a:t>
            </a:r>
          </a:p>
        </p:txBody>
      </p:sp>
      <p:sp>
        <p:nvSpPr>
          <p:cNvPr id="15" name="Pladsholder til indhold 1">
            <a:extLst>
              <a:ext uri="{FF2B5EF4-FFF2-40B4-BE49-F238E27FC236}">
                <a16:creationId xmlns:a16="http://schemas.microsoft.com/office/drawing/2014/main" id="{EC20BF6A-6E4E-267D-4083-DF5322261FA0}"/>
              </a:ext>
            </a:extLst>
          </p:cNvPr>
          <p:cNvSpPr txBox="1">
            <a:spLocks/>
          </p:cNvSpPr>
          <p:nvPr/>
        </p:nvSpPr>
        <p:spPr>
          <a:xfrm>
            <a:off x="6924648" y="5440207"/>
            <a:ext cx="3028929" cy="508556"/>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da-DK" sz="2000" dirty="0">
                <a:solidFill>
                  <a:srgbClr val="85CFEA"/>
                </a:solidFill>
              </a:rPr>
              <a:t>(Indsæt link til </a:t>
            </a:r>
            <a:r>
              <a:rPr lang="da-DK" sz="2000" dirty="0" err="1">
                <a:solidFill>
                  <a:srgbClr val="85CFEA"/>
                </a:solidFill>
              </a:rPr>
              <a:t>one</a:t>
            </a:r>
            <a:r>
              <a:rPr lang="da-DK" sz="2000" dirty="0">
                <a:solidFill>
                  <a:srgbClr val="85CFEA"/>
                </a:solidFill>
              </a:rPr>
              <a:t>-pager)</a:t>
            </a:r>
          </a:p>
        </p:txBody>
      </p:sp>
      <p:pic>
        <p:nvPicPr>
          <p:cNvPr id="17" name="Billede 16" descr="Et billede, der indeholder tekst, Tryk, Brand, logo&#10;&#10;Automatisk genereret beskrivelse">
            <a:extLst>
              <a:ext uri="{FF2B5EF4-FFF2-40B4-BE49-F238E27FC236}">
                <a16:creationId xmlns:a16="http://schemas.microsoft.com/office/drawing/2014/main" id="{F9422BC8-5D10-9A0D-6555-D35DB0C01A7B}"/>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6217362" y="1735832"/>
            <a:ext cx="4383026" cy="3599314"/>
          </a:xfrm>
          <a:prstGeom prst="rect">
            <a:avLst/>
          </a:prstGeom>
        </p:spPr>
      </p:pic>
      <p:pic>
        <p:nvPicPr>
          <p:cNvPr id="18" name="Billede 17">
            <a:extLst>
              <a:ext uri="{FF2B5EF4-FFF2-40B4-BE49-F238E27FC236}">
                <a16:creationId xmlns:a16="http://schemas.microsoft.com/office/drawing/2014/main" id="{8AC6DA18-F3E9-B2D5-0DFE-DD1DE483905C}"/>
              </a:ext>
            </a:extLst>
          </p:cNvPr>
          <p:cNvPicPr>
            <a:picLocks noChangeAspect="1"/>
          </p:cNvPicPr>
          <p:nvPr/>
        </p:nvPicPr>
        <p:blipFill>
          <a:blip r:embed="rId4" cstate="hqprint">
            <a:extLst>
              <a:ext uri="{28A0092B-C50C-407E-A947-70E740481C1C}">
                <a14:useLocalDpi xmlns:a14="http://schemas.microsoft.com/office/drawing/2010/main"/>
              </a:ext>
            </a:extLst>
          </a:blip>
          <a:srcRect/>
          <a:stretch/>
        </p:blipFill>
        <p:spPr>
          <a:xfrm>
            <a:off x="1729900" y="1735832"/>
            <a:ext cx="4383026" cy="3599314"/>
          </a:xfrm>
          <a:prstGeom prst="rect">
            <a:avLst/>
          </a:prstGeom>
        </p:spPr>
      </p:pic>
    </p:spTree>
    <p:extLst>
      <p:ext uri="{BB962C8B-B14F-4D97-AF65-F5344CB8AC3E}">
        <p14:creationId xmlns:p14="http://schemas.microsoft.com/office/powerpoint/2010/main" val="24751517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419A47E7-70D3-BE2E-7688-4889E5248FCB}"/>
              </a:ext>
            </a:extLst>
          </p:cNvPr>
          <p:cNvSpPr/>
          <p:nvPr/>
        </p:nvSpPr>
        <p:spPr>
          <a:xfrm>
            <a:off x="0" y="-9526"/>
            <a:ext cx="12192000" cy="6867526"/>
          </a:xfrm>
          <a:prstGeom prst="rect">
            <a:avLst/>
          </a:prstGeom>
          <a:solidFill>
            <a:srgbClr val="85CF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pic>
        <p:nvPicPr>
          <p:cNvPr id="11" name="Grafik 10">
            <a:extLst>
              <a:ext uri="{FF2B5EF4-FFF2-40B4-BE49-F238E27FC236}">
                <a16:creationId xmlns:a16="http://schemas.microsoft.com/office/drawing/2014/main" id="{D9770497-84C7-1C12-78ED-B27E7F83E8F5}"/>
              </a:ext>
            </a:extLst>
          </p:cNvPr>
          <p:cNvPicPr>
            <a:picLocks noChangeAspect="1"/>
          </p:cNvPicPr>
          <p:nvPr/>
        </p:nvPicPr>
        <p: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623581" y="5788802"/>
            <a:ext cx="1397703" cy="896458"/>
          </a:xfrm>
          <a:prstGeom prst="rect">
            <a:avLst/>
          </a:prstGeom>
        </p:spPr>
      </p:pic>
      <p:sp>
        <p:nvSpPr>
          <p:cNvPr id="36" name="Parallelogram 35">
            <a:extLst>
              <a:ext uri="{FF2B5EF4-FFF2-40B4-BE49-F238E27FC236}">
                <a16:creationId xmlns:a16="http://schemas.microsoft.com/office/drawing/2014/main" id="{4BE6A7DB-104D-B873-CFD2-562345DC2786}"/>
              </a:ext>
            </a:extLst>
          </p:cNvPr>
          <p:cNvSpPr/>
          <p:nvPr/>
        </p:nvSpPr>
        <p:spPr>
          <a:xfrm>
            <a:off x="581679" y="2676267"/>
            <a:ext cx="4050039" cy="722336"/>
          </a:xfrm>
          <a:prstGeom prst="parallelogram">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7" name="Parallelogram 36">
            <a:extLst>
              <a:ext uri="{FF2B5EF4-FFF2-40B4-BE49-F238E27FC236}">
                <a16:creationId xmlns:a16="http://schemas.microsoft.com/office/drawing/2014/main" id="{C82E1142-454E-3BE0-9DDB-D803E33DAE9C}"/>
              </a:ext>
            </a:extLst>
          </p:cNvPr>
          <p:cNvSpPr/>
          <p:nvPr/>
        </p:nvSpPr>
        <p:spPr>
          <a:xfrm>
            <a:off x="581680" y="3387467"/>
            <a:ext cx="6028670" cy="722336"/>
          </a:xfrm>
          <a:prstGeom prst="parallelogram">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 name="Titel 1">
            <a:extLst>
              <a:ext uri="{FF2B5EF4-FFF2-40B4-BE49-F238E27FC236}">
                <a16:creationId xmlns:a16="http://schemas.microsoft.com/office/drawing/2014/main" id="{14AC703E-B1A6-446D-DBFA-449FD026526C}"/>
              </a:ext>
            </a:extLst>
          </p:cNvPr>
          <p:cNvSpPr txBox="1">
            <a:spLocks/>
          </p:cNvSpPr>
          <p:nvPr/>
        </p:nvSpPr>
        <p:spPr>
          <a:xfrm>
            <a:off x="774700" y="3449869"/>
            <a:ext cx="5835650" cy="722336"/>
          </a:xfrm>
          <a:prstGeom prst="rect">
            <a:avLst/>
          </a:prstGeom>
        </p:spPr>
        <p:txBody>
          <a:bodyPr vert="horz" lIns="91440" tIns="45720" rIns="91440" bIns="45720" rtlCol="0" anchor="t">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da-DK" sz="4400" b="1" dirty="0">
                <a:solidFill>
                  <a:srgbClr val="FC6B4F"/>
                </a:solidFill>
                <a:latin typeface="Arial Black" panose="020B0604020202020204" pitchFamily="34" charset="0"/>
                <a:cs typeface="Arial Black" panose="020B0604020202020204" pitchFamily="34" charset="0"/>
              </a:rPr>
              <a:t>FRITIDSJOBBERE</a:t>
            </a:r>
          </a:p>
        </p:txBody>
      </p:sp>
      <p:sp>
        <p:nvSpPr>
          <p:cNvPr id="39" name="Titel 1">
            <a:extLst>
              <a:ext uri="{FF2B5EF4-FFF2-40B4-BE49-F238E27FC236}">
                <a16:creationId xmlns:a16="http://schemas.microsoft.com/office/drawing/2014/main" id="{879F32FA-0765-0E3C-C003-486735261EF7}"/>
              </a:ext>
            </a:extLst>
          </p:cNvPr>
          <p:cNvSpPr txBox="1">
            <a:spLocks/>
          </p:cNvSpPr>
          <p:nvPr/>
        </p:nvSpPr>
        <p:spPr>
          <a:xfrm>
            <a:off x="786140" y="2748495"/>
            <a:ext cx="4050040" cy="742183"/>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da-DK" sz="4400" b="1" dirty="0">
                <a:solidFill>
                  <a:srgbClr val="FC6B4F"/>
                </a:solidFill>
                <a:latin typeface="Arial Black" panose="020B0604020202020204" pitchFamily="34" charset="0"/>
                <a:cs typeface="Arial Black" panose="020B0604020202020204" pitchFamily="34" charset="0"/>
              </a:rPr>
              <a:t>STATUS PÅ</a:t>
            </a:r>
          </a:p>
        </p:txBody>
      </p:sp>
      <p:sp>
        <p:nvSpPr>
          <p:cNvPr id="12" name="Parallelogram 11">
            <a:extLst>
              <a:ext uri="{FF2B5EF4-FFF2-40B4-BE49-F238E27FC236}">
                <a16:creationId xmlns:a16="http://schemas.microsoft.com/office/drawing/2014/main" id="{C93BC817-966F-95F3-F5E1-C6CD783E748F}"/>
              </a:ext>
            </a:extLst>
          </p:cNvPr>
          <p:cNvSpPr/>
          <p:nvPr/>
        </p:nvSpPr>
        <p:spPr>
          <a:xfrm>
            <a:off x="774700" y="2139119"/>
            <a:ext cx="538831" cy="442609"/>
          </a:xfrm>
          <a:prstGeom prst="parallelogram">
            <a:avLst/>
          </a:prstGeom>
          <a:solidFill>
            <a:srgbClr val="FC6B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3" name="Undertitel 2">
            <a:extLst>
              <a:ext uri="{FF2B5EF4-FFF2-40B4-BE49-F238E27FC236}">
                <a16:creationId xmlns:a16="http://schemas.microsoft.com/office/drawing/2014/main" id="{4E7B6860-8319-5547-C449-336406671655}"/>
              </a:ext>
            </a:extLst>
          </p:cNvPr>
          <p:cNvSpPr txBox="1">
            <a:spLocks/>
          </p:cNvSpPr>
          <p:nvPr/>
        </p:nvSpPr>
        <p:spPr>
          <a:xfrm>
            <a:off x="854987" y="2204396"/>
            <a:ext cx="422002" cy="36818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da-DK" sz="2000" b="1" dirty="0">
                <a:solidFill>
                  <a:schemeClr val="bg1"/>
                </a:solidFill>
                <a:latin typeface="Arial Black" panose="020B0604020202020204" pitchFamily="34" charset="0"/>
                <a:cs typeface="Arial Black" panose="020B0604020202020204" pitchFamily="34" charset="0"/>
              </a:rPr>
              <a:t>1</a:t>
            </a:r>
          </a:p>
        </p:txBody>
      </p:sp>
    </p:spTree>
    <p:extLst>
      <p:ext uri="{BB962C8B-B14F-4D97-AF65-F5344CB8AC3E}">
        <p14:creationId xmlns:p14="http://schemas.microsoft.com/office/powerpoint/2010/main" val="12288358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indhold 1">
            <a:extLst>
              <a:ext uri="{FF2B5EF4-FFF2-40B4-BE49-F238E27FC236}">
                <a16:creationId xmlns:a16="http://schemas.microsoft.com/office/drawing/2014/main" id="{892B3AA5-5C6E-4D9A-89C5-65B990FEDBA1}"/>
              </a:ext>
            </a:extLst>
          </p:cNvPr>
          <p:cNvSpPr>
            <a:spLocks noGrp="1"/>
          </p:cNvSpPr>
          <p:nvPr>
            <p:ph sz="quarter" idx="10"/>
          </p:nvPr>
        </p:nvSpPr>
        <p:spPr>
          <a:xfrm>
            <a:off x="667138" y="1547405"/>
            <a:ext cx="9571366" cy="363329"/>
          </a:xfrm>
        </p:spPr>
        <p:txBody>
          <a:bodyPr>
            <a:noAutofit/>
          </a:bodyPr>
          <a:lstStyle/>
          <a:p>
            <a:pPr marL="0" indent="0">
              <a:buNone/>
            </a:pPr>
            <a:r>
              <a:rPr lang="da-DK" sz="2000" dirty="0"/>
              <a:t>Top 10 brancher med flest beskæftigede 13-17-årige i 2020.</a:t>
            </a:r>
            <a:endParaRPr lang="da-DK" dirty="0"/>
          </a:p>
        </p:txBody>
      </p:sp>
      <p:sp>
        <p:nvSpPr>
          <p:cNvPr id="4" name="TextBox 3">
            <a:extLst>
              <a:ext uri="{FF2B5EF4-FFF2-40B4-BE49-F238E27FC236}">
                <a16:creationId xmlns:a16="http://schemas.microsoft.com/office/drawing/2014/main" id="{F7EF5F24-3CF5-4FFC-8637-E1DE98AC86CB}"/>
              </a:ext>
            </a:extLst>
          </p:cNvPr>
          <p:cNvSpPr txBox="1"/>
          <p:nvPr/>
        </p:nvSpPr>
        <p:spPr>
          <a:xfrm>
            <a:off x="210065" y="6468534"/>
            <a:ext cx="3546390" cy="369332"/>
          </a:xfrm>
          <a:prstGeom prst="rect">
            <a:avLst/>
          </a:prstGeom>
          <a:noFill/>
        </p:spPr>
        <p:txBody>
          <a:bodyPr wrap="square" rtlCol="0">
            <a:spAutoFit/>
          </a:bodyPr>
          <a:lstStyle/>
          <a:p>
            <a:r>
              <a:rPr lang="da-DK" dirty="0">
                <a:solidFill>
                  <a:schemeClr val="bg1"/>
                </a:solidFill>
              </a:rPr>
              <a:t>Del 1. Status på fritidsjobbere</a:t>
            </a:r>
          </a:p>
        </p:txBody>
      </p:sp>
      <p:sp>
        <p:nvSpPr>
          <p:cNvPr id="5" name="Parallelogram 4">
            <a:extLst>
              <a:ext uri="{FF2B5EF4-FFF2-40B4-BE49-F238E27FC236}">
                <a16:creationId xmlns:a16="http://schemas.microsoft.com/office/drawing/2014/main" id="{B223715E-D569-0EF1-06BE-FC33C2391A10}"/>
              </a:ext>
            </a:extLst>
          </p:cNvPr>
          <p:cNvSpPr/>
          <p:nvPr/>
        </p:nvSpPr>
        <p:spPr>
          <a:xfrm>
            <a:off x="656640" y="548653"/>
            <a:ext cx="8627060" cy="651940"/>
          </a:xfrm>
          <a:prstGeom prst="parallelogram">
            <a:avLst/>
          </a:prstGeom>
          <a:solidFill>
            <a:srgbClr val="FC6B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 name="Titel 2">
            <a:extLst>
              <a:ext uri="{FF2B5EF4-FFF2-40B4-BE49-F238E27FC236}">
                <a16:creationId xmlns:a16="http://schemas.microsoft.com/office/drawing/2014/main" id="{E4D15353-3E57-EB8A-E9D4-D8E96F853C73}"/>
              </a:ext>
            </a:extLst>
          </p:cNvPr>
          <p:cNvSpPr txBox="1">
            <a:spLocks/>
          </p:cNvSpPr>
          <p:nvPr/>
        </p:nvSpPr>
        <p:spPr>
          <a:xfrm>
            <a:off x="838200" y="548653"/>
            <a:ext cx="8788400" cy="72233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1" i="0" kern="1200">
                <a:solidFill>
                  <a:schemeClr val="tx1"/>
                </a:solidFill>
                <a:latin typeface="Arial Black" panose="020B0604020202020204" pitchFamily="34" charset="0"/>
                <a:ea typeface="+mj-ea"/>
                <a:cs typeface="Arial Black" panose="020B0604020202020204" pitchFamily="34" charset="0"/>
              </a:defRPr>
            </a:lvl1pPr>
          </a:lstStyle>
          <a:p>
            <a:r>
              <a:rPr lang="da-DK" sz="2800" dirty="0">
                <a:solidFill>
                  <a:schemeClr val="bg1"/>
                </a:solidFill>
              </a:rPr>
              <a:t>HVILKE JOBS HAR UNGE TYPISK?</a:t>
            </a:r>
          </a:p>
        </p:txBody>
      </p:sp>
      <p:sp>
        <p:nvSpPr>
          <p:cNvPr id="19" name="Tekstfelt 18">
            <a:extLst>
              <a:ext uri="{FF2B5EF4-FFF2-40B4-BE49-F238E27FC236}">
                <a16:creationId xmlns:a16="http://schemas.microsoft.com/office/drawing/2014/main" id="{94BE9C08-7782-FEBD-D6D7-8523159FEF56}"/>
              </a:ext>
            </a:extLst>
          </p:cNvPr>
          <p:cNvSpPr txBox="1"/>
          <p:nvPr/>
        </p:nvSpPr>
        <p:spPr>
          <a:xfrm>
            <a:off x="667138" y="6330034"/>
            <a:ext cx="7037406" cy="276999"/>
          </a:xfrm>
          <a:prstGeom prst="rect">
            <a:avLst/>
          </a:prstGeom>
          <a:noFill/>
        </p:spPr>
        <p:txBody>
          <a:bodyPr wrap="square">
            <a:spAutoFit/>
          </a:bodyPr>
          <a:lstStyle/>
          <a:p>
            <a:pPr marL="0" indent="0">
              <a:buNone/>
            </a:pPr>
            <a:r>
              <a:rPr lang="da-DK" sz="1200" i="1" dirty="0">
                <a:solidFill>
                  <a:schemeClr val="bg1">
                    <a:lumMod val="65000"/>
                  </a:schemeClr>
                </a:solidFill>
                <a:latin typeface="Arial" panose="020B0604020202020204" pitchFamily="34" charset="0"/>
                <a:cs typeface="Arial" panose="020B0604020202020204" pitchFamily="34" charset="0"/>
              </a:rPr>
              <a:t>Kilde: Danmarks statistik</a:t>
            </a:r>
          </a:p>
        </p:txBody>
      </p:sp>
      <p:pic>
        <p:nvPicPr>
          <p:cNvPr id="31" name="Billede 30">
            <a:extLst>
              <a:ext uri="{FF2B5EF4-FFF2-40B4-BE49-F238E27FC236}">
                <a16:creationId xmlns:a16="http://schemas.microsoft.com/office/drawing/2014/main" id="{F0194443-03AA-B625-D7D1-477F311A9010}"/>
              </a:ext>
            </a:extLst>
          </p:cNvPr>
          <p:cNvPicPr>
            <a:picLocks noChangeAspect="1"/>
          </p:cNvPicPr>
          <p:nvPr/>
        </p:nvPicPr>
        <p:blipFill>
          <a:blip r:embed="rId3"/>
          <a:stretch>
            <a:fillRect/>
          </a:stretch>
        </p:blipFill>
        <p:spPr>
          <a:xfrm>
            <a:off x="838200" y="2116780"/>
            <a:ext cx="6323597" cy="3911912"/>
          </a:xfrm>
          <a:prstGeom prst="rect">
            <a:avLst/>
          </a:prstGeom>
        </p:spPr>
      </p:pic>
      <p:sp>
        <p:nvSpPr>
          <p:cNvPr id="3" name="Parallelogram 2">
            <a:extLst>
              <a:ext uri="{FF2B5EF4-FFF2-40B4-BE49-F238E27FC236}">
                <a16:creationId xmlns:a16="http://schemas.microsoft.com/office/drawing/2014/main" id="{BBCAF0C4-9E5C-14AC-DE74-02E309A6FDED}"/>
              </a:ext>
            </a:extLst>
          </p:cNvPr>
          <p:cNvSpPr/>
          <p:nvPr/>
        </p:nvSpPr>
        <p:spPr>
          <a:xfrm>
            <a:off x="9198379" y="546412"/>
            <a:ext cx="538831" cy="442609"/>
          </a:xfrm>
          <a:prstGeom prst="parallelogram">
            <a:avLst/>
          </a:prstGeom>
          <a:solidFill>
            <a:srgbClr val="85CF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Undertitel 2">
            <a:extLst>
              <a:ext uri="{FF2B5EF4-FFF2-40B4-BE49-F238E27FC236}">
                <a16:creationId xmlns:a16="http://schemas.microsoft.com/office/drawing/2014/main" id="{2EE5D003-EC85-48D0-5AD0-09E4581A4657}"/>
              </a:ext>
            </a:extLst>
          </p:cNvPr>
          <p:cNvSpPr txBox="1">
            <a:spLocks/>
          </p:cNvSpPr>
          <p:nvPr/>
        </p:nvSpPr>
        <p:spPr>
          <a:xfrm>
            <a:off x="9278666" y="611689"/>
            <a:ext cx="422002" cy="36818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da-DK" sz="2000" b="1" dirty="0">
                <a:solidFill>
                  <a:schemeClr val="bg1"/>
                </a:solidFill>
                <a:latin typeface="Arial Black" panose="020B0604020202020204" pitchFamily="34" charset="0"/>
                <a:cs typeface="Arial Black" panose="020B0604020202020204" pitchFamily="34" charset="0"/>
              </a:rPr>
              <a:t>1</a:t>
            </a:r>
          </a:p>
        </p:txBody>
      </p:sp>
    </p:spTree>
    <p:extLst>
      <p:ext uri="{BB962C8B-B14F-4D97-AF65-F5344CB8AC3E}">
        <p14:creationId xmlns:p14="http://schemas.microsoft.com/office/powerpoint/2010/main" val="23339332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indhold 1">
            <a:extLst>
              <a:ext uri="{FF2B5EF4-FFF2-40B4-BE49-F238E27FC236}">
                <a16:creationId xmlns:a16="http://schemas.microsoft.com/office/drawing/2014/main" id="{D177DAB2-E587-45E3-A703-BD3971088FC1}"/>
              </a:ext>
            </a:extLst>
          </p:cNvPr>
          <p:cNvSpPr>
            <a:spLocks noGrp="1"/>
          </p:cNvSpPr>
          <p:nvPr>
            <p:ph sz="quarter" idx="10"/>
          </p:nvPr>
        </p:nvSpPr>
        <p:spPr>
          <a:xfrm>
            <a:off x="7476268" y="1590211"/>
            <a:ext cx="4631740" cy="1702967"/>
          </a:xfrm>
        </p:spPr>
        <p:txBody>
          <a:bodyPr>
            <a:noAutofit/>
          </a:bodyPr>
          <a:lstStyle/>
          <a:p>
            <a:pPr marL="0" indent="0" algn="ctr">
              <a:lnSpc>
                <a:spcPct val="170000"/>
              </a:lnSpc>
              <a:spcBef>
                <a:spcPts val="0"/>
              </a:spcBef>
              <a:spcAft>
                <a:spcPts val="0"/>
              </a:spcAft>
              <a:buClr>
                <a:srgbClr val="FC6B4F"/>
              </a:buClr>
              <a:buNone/>
            </a:pPr>
            <a:r>
              <a:rPr lang="da-DK" sz="1800" dirty="0"/>
              <a:t>17-årige, som både går i skole og </a:t>
            </a:r>
            <a:br>
              <a:rPr lang="da-DK" sz="1800" dirty="0"/>
            </a:br>
            <a:r>
              <a:rPr lang="da-DK" sz="1800" dirty="0"/>
              <a:t>har fritidsjob, arbejder i gennemsnit </a:t>
            </a:r>
            <a:br>
              <a:rPr lang="da-DK" sz="1800" dirty="0"/>
            </a:br>
            <a:r>
              <a:rPr lang="da-DK" sz="1800" b="1" dirty="0">
                <a:solidFill>
                  <a:srgbClr val="FC6B4F"/>
                </a:solidFill>
                <a:latin typeface="Arial Black" panose="020B0604020202020204" pitchFamily="34" charset="0"/>
              </a:rPr>
              <a:t>9,9</a:t>
            </a:r>
            <a:r>
              <a:rPr lang="da-DK" sz="1800" b="1" dirty="0">
                <a:solidFill>
                  <a:srgbClr val="FC6B4F"/>
                </a:solidFill>
                <a:latin typeface="Arial Black" panose="020B0604020202020204" pitchFamily="34" charset="0"/>
                <a:cs typeface="Arial Black" panose="020B0604020202020204" pitchFamily="34" charset="0"/>
              </a:rPr>
              <a:t> TIMER OM UGEN</a:t>
            </a:r>
            <a:endParaRPr lang="da-DK" sz="1800" b="1" i="1" dirty="0">
              <a:latin typeface="Arial Black" panose="020B0604020202020204" pitchFamily="34" charset="0"/>
              <a:cs typeface="Arial Black" panose="020B0604020202020204" pitchFamily="34" charset="0"/>
            </a:endParaRPr>
          </a:p>
          <a:p>
            <a:pPr marL="0" indent="0" algn="ctr">
              <a:lnSpc>
                <a:spcPct val="170000"/>
              </a:lnSpc>
              <a:spcBef>
                <a:spcPts val="0"/>
              </a:spcBef>
              <a:spcAft>
                <a:spcPts val="0"/>
              </a:spcAft>
              <a:buClr>
                <a:srgbClr val="FC6B4F"/>
              </a:buClr>
              <a:buNone/>
            </a:pPr>
            <a:endParaRPr lang="da-DK" sz="1800" i="1" dirty="0"/>
          </a:p>
          <a:p>
            <a:pPr marL="0" indent="0" algn="ctr">
              <a:lnSpc>
                <a:spcPct val="170000"/>
              </a:lnSpc>
              <a:spcBef>
                <a:spcPts val="0"/>
              </a:spcBef>
              <a:spcAft>
                <a:spcPts val="0"/>
              </a:spcAft>
              <a:buClr>
                <a:srgbClr val="FC6B4F"/>
              </a:buClr>
              <a:buNone/>
            </a:pPr>
            <a:endParaRPr lang="da-DK" sz="1800" i="1" dirty="0"/>
          </a:p>
          <a:p>
            <a:pPr marL="0" indent="0" algn="ctr">
              <a:buNone/>
            </a:pPr>
            <a:endParaRPr lang="da-DK" sz="1800" dirty="0"/>
          </a:p>
        </p:txBody>
      </p:sp>
      <p:sp>
        <p:nvSpPr>
          <p:cNvPr id="5" name="Parallelogram 4">
            <a:extLst>
              <a:ext uri="{FF2B5EF4-FFF2-40B4-BE49-F238E27FC236}">
                <a16:creationId xmlns:a16="http://schemas.microsoft.com/office/drawing/2014/main" id="{A2FE14C9-63D8-54F4-3414-CEFF406C6E16}"/>
              </a:ext>
            </a:extLst>
          </p:cNvPr>
          <p:cNvSpPr/>
          <p:nvPr/>
        </p:nvSpPr>
        <p:spPr>
          <a:xfrm>
            <a:off x="656640" y="548653"/>
            <a:ext cx="5883860" cy="651940"/>
          </a:xfrm>
          <a:prstGeom prst="parallelogram">
            <a:avLst/>
          </a:prstGeom>
          <a:solidFill>
            <a:srgbClr val="FC6B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 name="Titel 2">
            <a:extLst>
              <a:ext uri="{FF2B5EF4-FFF2-40B4-BE49-F238E27FC236}">
                <a16:creationId xmlns:a16="http://schemas.microsoft.com/office/drawing/2014/main" id="{FBA3B53F-D1C7-1CB9-FC6E-F352BF1F985E}"/>
              </a:ext>
            </a:extLst>
          </p:cNvPr>
          <p:cNvSpPr txBox="1">
            <a:spLocks/>
          </p:cNvSpPr>
          <p:nvPr/>
        </p:nvSpPr>
        <p:spPr>
          <a:xfrm>
            <a:off x="838200" y="548653"/>
            <a:ext cx="7886700" cy="72233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1" i="0" kern="1200">
                <a:solidFill>
                  <a:schemeClr val="tx1"/>
                </a:solidFill>
                <a:latin typeface="Arial Black" panose="020B0604020202020204" pitchFamily="34" charset="0"/>
                <a:ea typeface="+mj-ea"/>
                <a:cs typeface="Arial Black" panose="020B0604020202020204" pitchFamily="34" charset="0"/>
              </a:defRPr>
            </a:lvl1pPr>
          </a:lstStyle>
          <a:p>
            <a:r>
              <a:rPr lang="da-DK" sz="2600" dirty="0">
                <a:solidFill>
                  <a:schemeClr val="bg1"/>
                </a:solidFill>
              </a:rPr>
              <a:t>HVAD SIGER DE UNGE SELV?</a:t>
            </a:r>
          </a:p>
        </p:txBody>
      </p:sp>
      <p:sp>
        <p:nvSpPr>
          <p:cNvPr id="8" name="Tekstfelt 7">
            <a:extLst>
              <a:ext uri="{FF2B5EF4-FFF2-40B4-BE49-F238E27FC236}">
                <a16:creationId xmlns:a16="http://schemas.microsoft.com/office/drawing/2014/main" id="{A1E1A820-E695-64BE-98E5-A576C98B4B3E}"/>
              </a:ext>
            </a:extLst>
          </p:cNvPr>
          <p:cNvSpPr txBox="1"/>
          <p:nvPr/>
        </p:nvSpPr>
        <p:spPr>
          <a:xfrm>
            <a:off x="688390" y="1638668"/>
            <a:ext cx="2753310" cy="1702967"/>
          </a:xfrm>
          <a:prstGeom prst="rect">
            <a:avLst/>
          </a:prstGeom>
          <a:noFill/>
        </p:spPr>
        <p:txBody>
          <a:bodyPr wrap="square">
            <a:spAutoFit/>
          </a:bodyPr>
          <a:lstStyle/>
          <a:p>
            <a:pPr marL="0" indent="0" algn="ctr">
              <a:lnSpc>
                <a:spcPct val="150000"/>
              </a:lnSpc>
              <a:spcBef>
                <a:spcPts val="0"/>
              </a:spcBef>
              <a:spcAft>
                <a:spcPts val="0"/>
              </a:spcAft>
              <a:buClr>
                <a:srgbClr val="FC6B4F"/>
              </a:buClr>
              <a:buNone/>
            </a:pPr>
            <a:r>
              <a:rPr lang="da-DK" sz="1800" b="1" dirty="0">
                <a:solidFill>
                  <a:srgbClr val="FC6B4F"/>
                </a:solidFill>
                <a:latin typeface="Arial Black" panose="020B0604020202020204" pitchFamily="34" charset="0"/>
                <a:cs typeface="Arial Black" panose="020B0604020202020204" pitchFamily="34" charset="0"/>
              </a:rPr>
              <a:t>1 UD AF </a:t>
            </a:r>
            <a:r>
              <a:rPr lang="da-DK" b="1" dirty="0">
                <a:solidFill>
                  <a:srgbClr val="FC6B4F"/>
                </a:solidFill>
                <a:latin typeface="Arial Black" panose="020B0604020202020204" pitchFamily="34" charset="0"/>
                <a:cs typeface="Arial Black" panose="020B0604020202020204" pitchFamily="34" charset="0"/>
              </a:rPr>
              <a:t>8</a:t>
            </a:r>
            <a:r>
              <a:rPr lang="da-DK" sz="1800" b="1" dirty="0">
                <a:solidFill>
                  <a:srgbClr val="FC6B4F"/>
                </a:solidFill>
                <a:latin typeface="Arial Black" panose="020B0604020202020204" pitchFamily="34" charset="0"/>
                <a:cs typeface="Arial Black" panose="020B0604020202020204" pitchFamily="34" charset="0"/>
              </a:rPr>
              <a:t> UNGE </a:t>
            </a:r>
            <a:br>
              <a:rPr lang="da-DK" sz="1800" dirty="0">
                <a:latin typeface="Arial" panose="020B0604020202020204" pitchFamily="34" charset="0"/>
                <a:cs typeface="Arial" panose="020B0604020202020204" pitchFamily="34" charset="0"/>
              </a:rPr>
            </a:br>
            <a:r>
              <a:rPr lang="da-DK" sz="1800" dirty="0">
                <a:latin typeface="Arial" panose="020B0604020202020204" pitchFamily="34" charset="0"/>
                <a:cs typeface="Arial" panose="020B0604020202020204" pitchFamily="34" charset="0"/>
              </a:rPr>
              <a:t>svarer ja til, at de føler sig </a:t>
            </a:r>
            <a:r>
              <a:rPr lang="da-DK" sz="1800" b="1" dirty="0">
                <a:latin typeface="Arial Black" panose="020B0604020202020204" pitchFamily="34" charset="0"/>
                <a:cs typeface="Arial Black" panose="020B0604020202020204" pitchFamily="34" charset="0"/>
              </a:rPr>
              <a:t>utrygge</a:t>
            </a:r>
            <a:r>
              <a:rPr lang="da-DK" sz="1800" dirty="0">
                <a:latin typeface="Arial" panose="020B0604020202020204" pitchFamily="34" charset="0"/>
                <a:cs typeface="Arial" panose="020B0604020202020204" pitchFamily="34" charset="0"/>
              </a:rPr>
              <a:t>, når de er på arbejde</a:t>
            </a:r>
          </a:p>
        </p:txBody>
      </p:sp>
      <p:sp>
        <p:nvSpPr>
          <p:cNvPr id="10" name="Tekstfelt 9">
            <a:extLst>
              <a:ext uri="{FF2B5EF4-FFF2-40B4-BE49-F238E27FC236}">
                <a16:creationId xmlns:a16="http://schemas.microsoft.com/office/drawing/2014/main" id="{7B66F3FF-AA59-D4EF-5586-46711E14A521}"/>
              </a:ext>
            </a:extLst>
          </p:cNvPr>
          <p:cNvSpPr txBox="1"/>
          <p:nvPr/>
        </p:nvSpPr>
        <p:spPr>
          <a:xfrm>
            <a:off x="4066961" y="1638668"/>
            <a:ext cx="2907678" cy="1702967"/>
          </a:xfrm>
          <a:prstGeom prst="rect">
            <a:avLst/>
          </a:prstGeom>
          <a:noFill/>
        </p:spPr>
        <p:txBody>
          <a:bodyPr wrap="square">
            <a:spAutoFit/>
          </a:bodyPr>
          <a:lstStyle/>
          <a:p>
            <a:pPr marL="0" indent="0" algn="ctr">
              <a:lnSpc>
                <a:spcPct val="150000"/>
              </a:lnSpc>
              <a:spcBef>
                <a:spcPts val="0"/>
              </a:spcBef>
              <a:spcAft>
                <a:spcPts val="0"/>
              </a:spcAft>
              <a:buClr>
                <a:srgbClr val="FC6B4F"/>
              </a:buClr>
              <a:buNone/>
            </a:pPr>
            <a:r>
              <a:rPr lang="da-DK" b="1" dirty="0">
                <a:solidFill>
                  <a:srgbClr val="FC6B4F"/>
                </a:solidFill>
                <a:latin typeface="Arial Black" panose="020B0604020202020204" pitchFamily="34" charset="0"/>
                <a:cs typeface="Arial Black" panose="020B0604020202020204" pitchFamily="34" charset="0"/>
              </a:rPr>
              <a:t>1 UD AF 7 UNGE </a:t>
            </a:r>
            <a:r>
              <a:rPr lang="da-DK" sz="1800" dirty="0">
                <a:latin typeface="Arial" panose="020B0604020202020204" pitchFamily="34" charset="0"/>
                <a:cs typeface="Arial" panose="020B0604020202020204" pitchFamily="34" charset="0"/>
              </a:rPr>
              <a:t>oplever, at de får </a:t>
            </a:r>
            <a:r>
              <a:rPr lang="da-DK" sz="1800" b="1" dirty="0">
                <a:latin typeface="Arial Black" panose="020B0604020202020204" pitchFamily="34" charset="0"/>
                <a:cs typeface="Arial Black" panose="020B0604020202020204" pitchFamily="34" charset="0"/>
              </a:rPr>
              <a:t>fysiske mén </a:t>
            </a:r>
            <a:r>
              <a:rPr lang="da-DK" sz="1800" dirty="0">
                <a:latin typeface="Arial" panose="020B0604020202020204" pitchFamily="34" charset="0"/>
                <a:cs typeface="Arial" panose="020B0604020202020204" pitchFamily="34" charset="0"/>
              </a:rPr>
              <a:t>af at være på arbejdet</a:t>
            </a:r>
          </a:p>
        </p:txBody>
      </p:sp>
      <p:sp>
        <p:nvSpPr>
          <p:cNvPr id="12" name="Tekstfelt 11">
            <a:extLst>
              <a:ext uri="{FF2B5EF4-FFF2-40B4-BE49-F238E27FC236}">
                <a16:creationId xmlns:a16="http://schemas.microsoft.com/office/drawing/2014/main" id="{00CADA20-32CC-2918-E36B-9EA032DD118B}"/>
              </a:ext>
            </a:extLst>
          </p:cNvPr>
          <p:cNvSpPr txBox="1"/>
          <p:nvPr/>
        </p:nvSpPr>
        <p:spPr>
          <a:xfrm>
            <a:off x="838200" y="4004966"/>
            <a:ext cx="2476500" cy="1702967"/>
          </a:xfrm>
          <a:prstGeom prst="rect">
            <a:avLst/>
          </a:prstGeom>
          <a:noFill/>
        </p:spPr>
        <p:txBody>
          <a:bodyPr wrap="square">
            <a:spAutoFit/>
          </a:bodyPr>
          <a:lstStyle/>
          <a:p>
            <a:pPr marL="0" indent="0" algn="ctr">
              <a:lnSpc>
                <a:spcPct val="150000"/>
              </a:lnSpc>
              <a:spcBef>
                <a:spcPts val="0"/>
              </a:spcBef>
              <a:spcAft>
                <a:spcPts val="0"/>
              </a:spcAft>
              <a:buClr>
                <a:srgbClr val="FC6B4F"/>
              </a:buClr>
              <a:buNone/>
            </a:pPr>
            <a:r>
              <a:rPr lang="da-DK" sz="1800" b="1" dirty="0">
                <a:solidFill>
                  <a:srgbClr val="FC6B4F"/>
                </a:solidFill>
                <a:latin typeface="Arial Black" panose="020B0604020202020204" pitchFamily="34" charset="0"/>
                <a:cs typeface="Arial Black" panose="020B0604020202020204" pitchFamily="34" charset="0"/>
              </a:rPr>
              <a:t>1 UD AF 4 UNGE</a:t>
            </a:r>
            <a:br>
              <a:rPr lang="da-DK" sz="1800" dirty="0">
                <a:latin typeface="Arial" panose="020B0604020202020204" pitchFamily="34" charset="0"/>
                <a:cs typeface="Arial" panose="020B0604020202020204" pitchFamily="34" charset="0"/>
              </a:rPr>
            </a:br>
            <a:r>
              <a:rPr lang="da-DK" sz="1800" dirty="0">
                <a:latin typeface="Arial" panose="020B0604020202020204" pitchFamily="34" charset="0"/>
                <a:cs typeface="Arial" panose="020B0604020202020204" pitchFamily="34" charset="0"/>
              </a:rPr>
              <a:t>siger, at de </a:t>
            </a:r>
            <a:r>
              <a:rPr lang="da-DK" sz="1800" b="1" dirty="0">
                <a:latin typeface="Arial Black" panose="020B0604020202020204" pitchFamily="34" charset="0"/>
                <a:cs typeface="Arial Black" panose="020B0604020202020204" pitchFamily="34" charset="0"/>
              </a:rPr>
              <a:t>løfter mere end tilladt</a:t>
            </a:r>
            <a:r>
              <a:rPr lang="da-DK" sz="1800" dirty="0">
                <a:latin typeface="Arial" panose="020B0604020202020204" pitchFamily="34" charset="0"/>
                <a:cs typeface="Arial" panose="020B0604020202020204" pitchFamily="34" charset="0"/>
              </a:rPr>
              <a:t>, når de er på arbejde </a:t>
            </a:r>
          </a:p>
        </p:txBody>
      </p:sp>
      <p:sp>
        <p:nvSpPr>
          <p:cNvPr id="14" name="Tekstfelt 13">
            <a:extLst>
              <a:ext uri="{FF2B5EF4-FFF2-40B4-BE49-F238E27FC236}">
                <a16:creationId xmlns:a16="http://schemas.microsoft.com/office/drawing/2014/main" id="{2344C977-9353-13F3-70A1-1FA84ED212B6}"/>
              </a:ext>
            </a:extLst>
          </p:cNvPr>
          <p:cNvSpPr txBox="1"/>
          <p:nvPr/>
        </p:nvSpPr>
        <p:spPr>
          <a:xfrm>
            <a:off x="4247506" y="4004966"/>
            <a:ext cx="2476500" cy="1711238"/>
          </a:xfrm>
          <a:prstGeom prst="rect">
            <a:avLst/>
          </a:prstGeom>
          <a:noFill/>
        </p:spPr>
        <p:txBody>
          <a:bodyPr wrap="square">
            <a:spAutoFit/>
          </a:bodyPr>
          <a:lstStyle/>
          <a:p>
            <a:pPr marL="0" indent="0" algn="ctr">
              <a:lnSpc>
                <a:spcPct val="150000"/>
              </a:lnSpc>
              <a:spcBef>
                <a:spcPts val="0"/>
              </a:spcBef>
              <a:spcAft>
                <a:spcPts val="0"/>
              </a:spcAft>
              <a:buClr>
                <a:srgbClr val="FC6B4F"/>
              </a:buClr>
              <a:buNone/>
            </a:pPr>
            <a:r>
              <a:rPr lang="da-DK" sz="1800" b="1" dirty="0">
                <a:solidFill>
                  <a:srgbClr val="FC6B4F"/>
                </a:solidFill>
                <a:latin typeface="Arial Black" panose="020B0604020202020204" pitchFamily="34" charset="0"/>
                <a:cs typeface="Arial Black" panose="020B0604020202020204" pitchFamily="34" charset="0"/>
              </a:rPr>
              <a:t>1 UD AF 14 UNGE</a:t>
            </a:r>
            <a:br>
              <a:rPr lang="da-DK" sz="1800" dirty="0">
                <a:latin typeface="Arial" panose="020B0604020202020204" pitchFamily="34" charset="0"/>
                <a:cs typeface="Arial" panose="020B0604020202020204" pitchFamily="34" charset="0"/>
              </a:rPr>
            </a:br>
            <a:r>
              <a:rPr lang="da-DK" sz="1800" dirty="0">
                <a:latin typeface="Arial" panose="020B0604020202020204" pitchFamily="34" charset="0"/>
                <a:cs typeface="Arial" panose="020B0604020202020204" pitchFamily="34" charset="0"/>
              </a:rPr>
              <a:t>har </a:t>
            </a:r>
            <a:r>
              <a:rPr lang="da-DK" sz="1800" b="1" dirty="0">
                <a:latin typeface="Arial Black" panose="020B0604020202020204" pitchFamily="34" charset="0"/>
                <a:cs typeface="Arial Black" panose="020B0604020202020204" pitchFamily="34" charset="0"/>
              </a:rPr>
              <a:t>ikke en ansættelses-</a:t>
            </a:r>
            <a:br>
              <a:rPr lang="da-DK" sz="1800" b="1" dirty="0">
                <a:latin typeface="Arial Black" panose="020B0604020202020204" pitchFamily="34" charset="0"/>
                <a:cs typeface="Arial Black" panose="020B0604020202020204" pitchFamily="34" charset="0"/>
              </a:rPr>
            </a:br>
            <a:r>
              <a:rPr lang="da-DK" sz="1800" b="1" dirty="0">
                <a:latin typeface="Arial Black" panose="020B0604020202020204" pitchFamily="34" charset="0"/>
                <a:cs typeface="Arial Black" panose="020B0604020202020204" pitchFamily="34" charset="0"/>
              </a:rPr>
              <a:t>kontrakt </a:t>
            </a:r>
          </a:p>
        </p:txBody>
      </p:sp>
      <p:sp>
        <p:nvSpPr>
          <p:cNvPr id="18" name="Tekstfelt 17">
            <a:extLst>
              <a:ext uri="{FF2B5EF4-FFF2-40B4-BE49-F238E27FC236}">
                <a16:creationId xmlns:a16="http://schemas.microsoft.com/office/drawing/2014/main" id="{BE1687E5-FB6A-8628-B62B-12C70900878C}"/>
              </a:ext>
            </a:extLst>
          </p:cNvPr>
          <p:cNvSpPr txBox="1"/>
          <p:nvPr/>
        </p:nvSpPr>
        <p:spPr>
          <a:xfrm>
            <a:off x="7885224" y="3928855"/>
            <a:ext cx="3780354" cy="1448089"/>
          </a:xfrm>
          <a:prstGeom prst="rect">
            <a:avLst/>
          </a:prstGeom>
          <a:noFill/>
        </p:spPr>
        <p:txBody>
          <a:bodyPr wrap="square">
            <a:spAutoFit/>
          </a:bodyPr>
          <a:lstStyle/>
          <a:p>
            <a:pPr marL="0" indent="0" algn="ctr">
              <a:lnSpc>
                <a:spcPct val="170000"/>
              </a:lnSpc>
              <a:spcBef>
                <a:spcPts val="0"/>
              </a:spcBef>
              <a:spcAft>
                <a:spcPts val="0"/>
              </a:spcAft>
              <a:buClr>
                <a:srgbClr val="FC6B4F"/>
              </a:buClr>
              <a:buNone/>
            </a:pPr>
            <a:r>
              <a:rPr lang="da-DK" sz="1800" dirty="0">
                <a:latin typeface="Arial" panose="020B0604020202020204" pitchFamily="34" charset="0"/>
                <a:cs typeface="Arial" panose="020B0604020202020204" pitchFamily="34" charset="0"/>
              </a:rPr>
              <a:t>13-årige, som både går i skole og har </a:t>
            </a:r>
            <a:r>
              <a:rPr lang="da-DK" dirty="0">
                <a:latin typeface="Arial" panose="020B0604020202020204" pitchFamily="34" charset="0"/>
                <a:cs typeface="Arial" panose="020B0604020202020204" pitchFamily="34" charset="0"/>
              </a:rPr>
              <a:t>fritidsjob, arbejder i gennemsnit</a:t>
            </a:r>
            <a:r>
              <a:rPr lang="da-DK" sz="1800" dirty="0">
                <a:latin typeface="Arial" panose="020B0604020202020204" pitchFamily="34" charset="0"/>
                <a:cs typeface="Arial" panose="020B0604020202020204" pitchFamily="34" charset="0"/>
              </a:rPr>
              <a:t> </a:t>
            </a:r>
            <a:r>
              <a:rPr lang="da-DK" sz="1800" b="1" dirty="0">
                <a:solidFill>
                  <a:srgbClr val="FC6B4F"/>
                </a:solidFill>
                <a:latin typeface="Arial Black" panose="020B0604020202020204" pitchFamily="34" charset="0"/>
                <a:cs typeface="Arial Black" panose="020B0604020202020204" pitchFamily="34" charset="0"/>
              </a:rPr>
              <a:t>3 TIMER OM UGEN</a:t>
            </a:r>
          </a:p>
        </p:txBody>
      </p:sp>
      <p:cxnSp>
        <p:nvCxnSpPr>
          <p:cNvPr id="22" name="Lige forbindelse 21">
            <a:extLst>
              <a:ext uri="{FF2B5EF4-FFF2-40B4-BE49-F238E27FC236}">
                <a16:creationId xmlns:a16="http://schemas.microsoft.com/office/drawing/2014/main" id="{079577AC-10C4-D7F5-B41C-B4F467627480}"/>
              </a:ext>
            </a:extLst>
          </p:cNvPr>
          <p:cNvCxnSpPr/>
          <p:nvPr/>
        </p:nvCxnSpPr>
        <p:spPr>
          <a:xfrm>
            <a:off x="7553638" y="1553866"/>
            <a:ext cx="0" cy="4298233"/>
          </a:xfrm>
          <a:prstGeom prst="line">
            <a:avLst/>
          </a:prstGeom>
          <a:ln w="25400">
            <a:solidFill>
              <a:srgbClr val="85CFEA"/>
            </a:solidFill>
          </a:ln>
        </p:spPr>
        <p:style>
          <a:lnRef idx="1">
            <a:schemeClr val="accent1"/>
          </a:lnRef>
          <a:fillRef idx="0">
            <a:schemeClr val="accent1"/>
          </a:fillRef>
          <a:effectRef idx="0">
            <a:schemeClr val="accent1"/>
          </a:effectRef>
          <a:fontRef idx="minor">
            <a:schemeClr val="tx1"/>
          </a:fontRef>
        </p:style>
      </p:cxnSp>
      <p:sp>
        <p:nvSpPr>
          <p:cNvPr id="9" name="Parallelogram 8">
            <a:extLst>
              <a:ext uri="{FF2B5EF4-FFF2-40B4-BE49-F238E27FC236}">
                <a16:creationId xmlns:a16="http://schemas.microsoft.com/office/drawing/2014/main" id="{29AD423A-6152-F785-FD70-A9D53B8754D8}"/>
              </a:ext>
            </a:extLst>
          </p:cNvPr>
          <p:cNvSpPr/>
          <p:nvPr/>
        </p:nvSpPr>
        <p:spPr>
          <a:xfrm>
            <a:off x="6450556" y="547476"/>
            <a:ext cx="538831" cy="442609"/>
          </a:xfrm>
          <a:prstGeom prst="parallelogram">
            <a:avLst/>
          </a:prstGeom>
          <a:solidFill>
            <a:srgbClr val="85CF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 name="Undertitel 2">
            <a:extLst>
              <a:ext uri="{FF2B5EF4-FFF2-40B4-BE49-F238E27FC236}">
                <a16:creationId xmlns:a16="http://schemas.microsoft.com/office/drawing/2014/main" id="{A61B4F7F-5BC9-6F70-52F6-EC9316E3A252}"/>
              </a:ext>
            </a:extLst>
          </p:cNvPr>
          <p:cNvSpPr txBox="1">
            <a:spLocks/>
          </p:cNvSpPr>
          <p:nvPr/>
        </p:nvSpPr>
        <p:spPr>
          <a:xfrm>
            <a:off x="6530843" y="612753"/>
            <a:ext cx="422002" cy="36818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da-DK" sz="2000" b="1" dirty="0">
                <a:solidFill>
                  <a:schemeClr val="bg1"/>
                </a:solidFill>
                <a:latin typeface="Arial Black" panose="020B0604020202020204" pitchFamily="34" charset="0"/>
                <a:cs typeface="Arial Black" panose="020B0604020202020204" pitchFamily="34" charset="0"/>
              </a:rPr>
              <a:t>1</a:t>
            </a:r>
          </a:p>
        </p:txBody>
      </p:sp>
      <p:sp>
        <p:nvSpPr>
          <p:cNvPr id="3" name="Tekstfelt 2">
            <a:extLst>
              <a:ext uri="{FF2B5EF4-FFF2-40B4-BE49-F238E27FC236}">
                <a16:creationId xmlns:a16="http://schemas.microsoft.com/office/drawing/2014/main" id="{3D6FA251-5533-5540-6831-31CD691E7828}"/>
              </a:ext>
            </a:extLst>
          </p:cNvPr>
          <p:cNvSpPr txBox="1"/>
          <p:nvPr/>
        </p:nvSpPr>
        <p:spPr>
          <a:xfrm>
            <a:off x="7885224" y="6330034"/>
            <a:ext cx="1923662" cy="276999"/>
          </a:xfrm>
          <a:prstGeom prst="rect">
            <a:avLst/>
          </a:prstGeom>
          <a:noFill/>
        </p:spPr>
        <p:txBody>
          <a:bodyPr wrap="square">
            <a:spAutoFit/>
          </a:bodyPr>
          <a:lstStyle/>
          <a:p>
            <a:pPr marL="0" indent="0">
              <a:buNone/>
            </a:pPr>
            <a:r>
              <a:rPr lang="da-DK" sz="1200" i="1" dirty="0">
                <a:solidFill>
                  <a:schemeClr val="bg1">
                    <a:lumMod val="65000"/>
                  </a:schemeClr>
                </a:solidFill>
                <a:latin typeface="Arial" panose="020B0604020202020204" pitchFamily="34" charset="0"/>
                <a:cs typeface="Arial" panose="020B0604020202020204" pitchFamily="34" charset="0"/>
              </a:rPr>
              <a:t>Kilde: Danmarks statistik</a:t>
            </a:r>
          </a:p>
        </p:txBody>
      </p:sp>
      <p:sp>
        <p:nvSpPr>
          <p:cNvPr id="7" name="Tekstfelt 6">
            <a:extLst>
              <a:ext uri="{FF2B5EF4-FFF2-40B4-BE49-F238E27FC236}">
                <a16:creationId xmlns:a16="http://schemas.microsoft.com/office/drawing/2014/main" id="{0B04FB0F-2A09-FD77-D25D-E5282A646852}"/>
              </a:ext>
            </a:extLst>
          </p:cNvPr>
          <p:cNvSpPr txBox="1"/>
          <p:nvPr/>
        </p:nvSpPr>
        <p:spPr>
          <a:xfrm>
            <a:off x="589074" y="6360778"/>
            <a:ext cx="1923662" cy="276999"/>
          </a:xfrm>
          <a:prstGeom prst="rect">
            <a:avLst/>
          </a:prstGeom>
          <a:noFill/>
        </p:spPr>
        <p:txBody>
          <a:bodyPr wrap="square">
            <a:spAutoFit/>
          </a:bodyPr>
          <a:lstStyle/>
          <a:p>
            <a:pPr marL="0" indent="0">
              <a:buNone/>
            </a:pPr>
            <a:r>
              <a:rPr lang="da-DK" sz="1200" i="1" dirty="0">
                <a:solidFill>
                  <a:schemeClr val="bg1">
                    <a:lumMod val="65000"/>
                  </a:schemeClr>
                </a:solidFill>
                <a:latin typeface="Arial" panose="020B0604020202020204" pitchFamily="34" charset="0"/>
                <a:cs typeface="Arial" panose="020B0604020202020204" pitchFamily="34" charset="0"/>
              </a:rPr>
              <a:t>Kilde: Jobpatruljen 2022</a:t>
            </a:r>
          </a:p>
        </p:txBody>
      </p:sp>
    </p:spTree>
    <p:extLst>
      <p:ext uri="{BB962C8B-B14F-4D97-AF65-F5344CB8AC3E}">
        <p14:creationId xmlns:p14="http://schemas.microsoft.com/office/powerpoint/2010/main" val="15291915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EB8F6FE-2BAF-4D9B-A165-E497CD45F483}"/>
              </a:ext>
            </a:extLst>
          </p:cNvPr>
          <p:cNvSpPr/>
          <p:nvPr/>
        </p:nvSpPr>
        <p:spPr>
          <a:xfrm>
            <a:off x="210065" y="6488668"/>
            <a:ext cx="4586619" cy="369332"/>
          </a:xfrm>
          <a:prstGeom prst="rect">
            <a:avLst/>
          </a:prstGeom>
        </p:spPr>
        <p:txBody>
          <a:bodyPr wrap="square">
            <a:spAutoFit/>
          </a:bodyPr>
          <a:lstStyle/>
          <a:p>
            <a:pPr>
              <a:buClr>
                <a:schemeClr val="accent5"/>
              </a:buClr>
            </a:pPr>
            <a:r>
              <a:rPr lang="da-DK" dirty="0">
                <a:solidFill>
                  <a:schemeClr val="bg1"/>
                </a:solidFill>
              </a:rPr>
              <a:t>Del 4. Hvad er arbejdsmiljø? </a:t>
            </a:r>
          </a:p>
        </p:txBody>
      </p:sp>
      <p:sp>
        <p:nvSpPr>
          <p:cNvPr id="5" name="Parallelogram 4">
            <a:extLst>
              <a:ext uri="{FF2B5EF4-FFF2-40B4-BE49-F238E27FC236}">
                <a16:creationId xmlns:a16="http://schemas.microsoft.com/office/drawing/2014/main" id="{48843A8E-7918-E754-53E4-F3439512FAA9}"/>
              </a:ext>
            </a:extLst>
          </p:cNvPr>
          <p:cNvSpPr/>
          <p:nvPr/>
        </p:nvSpPr>
        <p:spPr>
          <a:xfrm>
            <a:off x="656640" y="548653"/>
            <a:ext cx="5744160" cy="651940"/>
          </a:xfrm>
          <a:prstGeom prst="parallelogram">
            <a:avLst/>
          </a:prstGeom>
          <a:solidFill>
            <a:srgbClr val="FC6B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 name="Titel 2">
            <a:extLst>
              <a:ext uri="{FF2B5EF4-FFF2-40B4-BE49-F238E27FC236}">
                <a16:creationId xmlns:a16="http://schemas.microsoft.com/office/drawing/2014/main" id="{5D82109F-57C5-B91B-21F0-1053C4055FDB}"/>
              </a:ext>
            </a:extLst>
          </p:cNvPr>
          <p:cNvSpPr txBox="1">
            <a:spLocks/>
          </p:cNvSpPr>
          <p:nvPr/>
        </p:nvSpPr>
        <p:spPr>
          <a:xfrm>
            <a:off x="838200" y="548653"/>
            <a:ext cx="6146800" cy="72233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1" i="0" kern="1200">
                <a:solidFill>
                  <a:schemeClr val="tx1"/>
                </a:solidFill>
                <a:latin typeface="Arial Black" panose="020B0604020202020204" pitchFamily="34" charset="0"/>
                <a:ea typeface="+mj-ea"/>
                <a:cs typeface="Arial Black" panose="020B0604020202020204" pitchFamily="34" charset="0"/>
              </a:defRPr>
            </a:lvl1pPr>
          </a:lstStyle>
          <a:p>
            <a:r>
              <a:rPr lang="da-DK" sz="2800" dirty="0">
                <a:solidFill>
                  <a:schemeClr val="bg1"/>
                </a:solidFill>
              </a:rPr>
              <a:t>HVAD ER ARBEJDSMILJØ?</a:t>
            </a:r>
          </a:p>
        </p:txBody>
      </p:sp>
      <p:sp>
        <p:nvSpPr>
          <p:cNvPr id="7" name="Rektangel 6">
            <a:extLst>
              <a:ext uri="{FF2B5EF4-FFF2-40B4-BE49-F238E27FC236}">
                <a16:creationId xmlns:a16="http://schemas.microsoft.com/office/drawing/2014/main" id="{A3FEA22B-97F5-346C-B321-32BB475DF89D}"/>
              </a:ext>
            </a:extLst>
          </p:cNvPr>
          <p:cNvSpPr/>
          <p:nvPr/>
        </p:nvSpPr>
        <p:spPr>
          <a:xfrm>
            <a:off x="656640" y="2597143"/>
            <a:ext cx="2960965" cy="1992174"/>
          </a:xfrm>
          <a:prstGeom prst="rect">
            <a:avLst/>
          </a:prstGeom>
          <a:solidFill>
            <a:srgbClr val="85CF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Rektangel 7">
            <a:extLst>
              <a:ext uri="{FF2B5EF4-FFF2-40B4-BE49-F238E27FC236}">
                <a16:creationId xmlns:a16="http://schemas.microsoft.com/office/drawing/2014/main" id="{13C100D7-8F5B-1398-80F5-7FA5EC9BCCC6}"/>
              </a:ext>
            </a:extLst>
          </p:cNvPr>
          <p:cNvSpPr/>
          <p:nvPr/>
        </p:nvSpPr>
        <p:spPr>
          <a:xfrm>
            <a:off x="4569879" y="2597143"/>
            <a:ext cx="2960965" cy="1992174"/>
          </a:xfrm>
          <a:prstGeom prst="rect">
            <a:avLst/>
          </a:prstGeom>
          <a:solidFill>
            <a:srgbClr val="85CF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9" name="Rektangel 8">
            <a:extLst>
              <a:ext uri="{FF2B5EF4-FFF2-40B4-BE49-F238E27FC236}">
                <a16:creationId xmlns:a16="http://schemas.microsoft.com/office/drawing/2014/main" id="{8AFE703F-1546-CF79-4C3A-1D36E0CEC6EB}"/>
              </a:ext>
            </a:extLst>
          </p:cNvPr>
          <p:cNvSpPr/>
          <p:nvPr/>
        </p:nvSpPr>
        <p:spPr>
          <a:xfrm>
            <a:off x="8483118" y="2597143"/>
            <a:ext cx="2960965" cy="1992174"/>
          </a:xfrm>
          <a:prstGeom prst="rect">
            <a:avLst/>
          </a:prstGeom>
          <a:solidFill>
            <a:srgbClr val="85CF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Pladsholder til indhold 1">
            <a:extLst>
              <a:ext uri="{FF2B5EF4-FFF2-40B4-BE49-F238E27FC236}">
                <a16:creationId xmlns:a16="http://schemas.microsoft.com/office/drawing/2014/main" id="{5F065474-7128-4E13-A082-01B8298F2C74}"/>
              </a:ext>
            </a:extLst>
          </p:cNvPr>
          <p:cNvSpPr>
            <a:spLocks noGrp="1"/>
          </p:cNvSpPr>
          <p:nvPr>
            <p:ph sz="quarter" idx="10"/>
          </p:nvPr>
        </p:nvSpPr>
        <p:spPr>
          <a:xfrm>
            <a:off x="829589" y="2767950"/>
            <a:ext cx="2652252" cy="1332883"/>
          </a:xfrm>
        </p:spPr>
        <p:txBody>
          <a:bodyPr>
            <a:normAutofit fontScale="85000" lnSpcReduction="10000"/>
          </a:bodyPr>
          <a:lstStyle/>
          <a:p>
            <a:pPr marL="0" indent="0">
              <a:lnSpc>
                <a:spcPct val="120000"/>
              </a:lnSpc>
              <a:buNone/>
            </a:pPr>
            <a:r>
              <a:rPr lang="da-DK" sz="1800" dirty="0">
                <a:solidFill>
                  <a:schemeClr val="bg1"/>
                </a:solidFill>
              </a:rPr>
              <a:t>Arbejdsmiljø drejer sig om, hvordan arbejdet påvirker os både fysisk, mentalt og i vores omgang med andre på jobbet.</a:t>
            </a:r>
          </a:p>
        </p:txBody>
      </p:sp>
      <p:sp>
        <p:nvSpPr>
          <p:cNvPr id="11" name="Tekstfelt 10">
            <a:extLst>
              <a:ext uri="{FF2B5EF4-FFF2-40B4-BE49-F238E27FC236}">
                <a16:creationId xmlns:a16="http://schemas.microsoft.com/office/drawing/2014/main" id="{39CB6221-4F36-8996-3929-401C0401853D}"/>
              </a:ext>
            </a:extLst>
          </p:cNvPr>
          <p:cNvSpPr txBox="1"/>
          <p:nvPr/>
        </p:nvSpPr>
        <p:spPr>
          <a:xfrm>
            <a:off x="4658068" y="2767950"/>
            <a:ext cx="2652252" cy="1477328"/>
          </a:xfrm>
          <a:prstGeom prst="rect">
            <a:avLst/>
          </a:prstGeom>
          <a:noFill/>
        </p:spPr>
        <p:txBody>
          <a:bodyPr wrap="square">
            <a:spAutoFit/>
          </a:bodyPr>
          <a:lstStyle/>
          <a:p>
            <a:pPr marL="0" indent="0">
              <a:buNone/>
            </a:pPr>
            <a:r>
              <a:rPr lang="da-DK" sz="1500" dirty="0">
                <a:solidFill>
                  <a:schemeClr val="bg1"/>
                </a:solidFill>
                <a:latin typeface="Arial" panose="020B0604020202020204" pitchFamily="34" charset="0"/>
                <a:cs typeface="Arial" panose="020B0604020202020204" pitchFamily="34" charset="0"/>
              </a:rPr>
              <a:t>Arbejdsmiljø handler om, hvordan vi trives på vores arbejdsplads og hvordan vi påvirkes af vores forhold til kollegaer og de betingelser, vi arbejder under.</a:t>
            </a:r>
          </a:p>
        </p:txBody>
      </p:sp>
      <p:sp>
        <p:nvSpPr>
          <p:cNvPr id="13" name="Tekstfelt 12">
            <a:extLst>
              <a:ext uri="{FF2B5EF4-FFF2-40B4-BE49-F238E27FC236}">
                <a16:creationId xmlns:a16="http://schemas.microsoft.com/office/drawing/2014/main" id="{3E9620BA-664F-0C15-0595-5A90850EE6DC}"/>
              </a:ext>
            </a:extLst>
          </p:cNvPr>
          <p:cNvSpPr txBox="1"/>
          <p:nvPr/>
        </p:nvSpPr>
        <p:spPr>
          <a:xfrm>
            <a:off x="8706228" y="2767950"/>
            <a:ext cx="2721077" cy="1246495"/>
          </a:xfrm>
          <a:prstGeom prst="rect">
            <a:avLst/>
          </a:prstGeom>
          <a:noFill/>
        </p:spPr>
        <p:txBody>
          <a:bodyPr wrap="square">
            <a:spAutoFit/>
          </a:bodyPr>
          <a:lstStyle/>
          <a:p>
            <a:pPr marL="0" indent="0">
              <a:buNone/>
            </a:pPr>
            <a:r>
              <a:rPr lang="da-DK" sz="1500" dirty="0">
                <a:solidFill>
                  <a:schemeClr val="bg1"/>
                </a:solidFill>
                <a:latin typeface="Arial" panose="020B0604020202020204" pitchFamily="34" charset="0"/>
                <a:cs typeface="Arial" panose="020B0604020202020204" pitchFamily="34" charset="0"/>
              </a:rPr>
              <a:t>Med andre ord handler det om, hvordan vi kommer ud af det med vores kollegaer og de regler og forhold, der gælder på arbejdspladsen.</a:t>
            </a:r>
          </a:p>
        </p:txBody>
      </p:sp>
      <p:cxnSp>
        <p:nvCxnSpPr>
          <p:cNvPr id="15" name="Lige pilforbindelse 14">
            <a:extLst>
              <a:ext uri="{FF2B5EF4-FFF2-40B4-BE49-F238E27FC236}">
                <a16:creationId xmlns:a16="http://schemas.microsoft.com/office/drawing/2014/main" id="{65FE4656-72CD-BF73-2BA1-ABA9CFBC69B3}"/>
              </a:ext>
            </a:extLst>
          </p:cNvPr>
          <p:cNvCxnSpPr>
            <a:cxnSpLocks/>
          </p:cNvCxnSpPr>
          <p:nvPr/>
        </p:nvCxnSpPr>
        <p:spPr>
          <a:xfrm>
            <a:off x="3754419" y="3588427"/>
            <a:ext cx="640512" cy="0"/>
          </a:xfrm>
          <a:prstGeom prst="straightConnector1">
            <a:avLst/>
          </a:prstGeom>
          <a:ln w="19050">
            <a:solidFill>
              <a:srgbClr val="FC6B4F"/>
            </a:solidFill>
            <a:tailEnd type="triangle"/>
          </a:ln>
        </p:spPr>
        <p:style>
          <a:lnRef idx="1">
            <a:schemeClr val="accent1"/>
          </a:lnRef>
          <a:fillRef idx="0">
            <a:schemeClr val="accent1"/>
          </a:fillRef>
          <a:effectRef idx="0">
            <a:schemeClr val="accent1"/>
          </a:effectRef>
          <a:fontRef idx="minor">
            <a:schemeClr val="tx1"/>
          </a:fontRef>
        </p:style>
      </p:cxnSp>
      <p:sp>
        <p:nvSpPr>
          <p:cNvPr id="10" name="Parallelogram 9">
            <a:extLst>
              <a:ext uri="{FF2B5EF4-FFF2-40B4-BE49-F238E27FC236}">
                <a16:creationId xmlns:a16="http://schemas.microsoft.com/office/drawing/2014/main" id="{A4C17F21-7B42-777B-71C6-B6C92E0FBC25}"/>
              </a:ext>
            </a:extLst>
          </p:cNvPr>
          <p:cNvSpPr/>
          <p:nvPr/>
        </p:nvSpPr>
        <p:spPr>
          <a:xfrm>
            <a:off x="6320568" y="548653"/>
            <a:ext cx="538831" cy="442609"/>
          </a:xfrm>
          <a:prstGeom prst="parallelogram">
            <a:avLst/>
          </a:prstGeom>
          <a:solidFill>
            <a:srgbClr val="85CF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 name="Undertitel 2">
            <a:extLst>
              <a:ext uri="{FF2B5EF4-FFF2-40B4-BE49-F238E27FC236}">
                <a16:creationId xmlns:a16="http://schemas.microsoft.com/office/drawing/2014/main" id="{F43E8E92-2D8F-656B-2AAD-1E346515397C}"/>
              </a:ext>
            </a:extLst>
          </p:cNvPr>
          <p:cNvSpPr txBox="1">
            <a:spLocks/>
          </p:cNvSpPr>
          <p:nvPr/>
        </p:nvSpPr>
        <p:spPr>
          <a:xfrm>
            <a:off x="6400855" y="613930"/>
            <a:ext cx="422002" cy="36818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da-DK" sz="2000" b="1" dirty="0">
                <a:solidFill>
                  <a:schemeClr val="bg1"/>
                </a:solidFill>
                <a:latin typeface="Arial Black" panose="020B0604020202020204" pitchFamily="34" charset="0"/>
                <a:cs typeface="Arial Black" panose="020B0604020202020204" pitchFamily="34" charset="0"/>
              </a:rPr>
              <a:t>2</a:t>
            </a:r>
          </a:p>
        </p:txBody>
      </p:sp>
      <p:cxnSp>
        <p:nvCxnSpPr>
          <p:cNvPr id="19" name="Lige pilforbindelse 18">
            <a:extLst>
              <a:ext uri="{FF2B5EF4-FFF2-40B4-BE49-F238E27FC236}">
                <a16:creationId xmlns:a16="http://schemas.microsoft.com/office/drawing/2014/main" id="{F6CE6810-51FB-04EF-ABF9-1FC0C125060C}"/>
              </a:ext>
            </a:extLst>
          </p:cNvPr>
          <p:cNvCxnSpPr>
            <a:cxnSpLocks/>
          </p:cNvCxnSpPr>
          <p:nvPr/>
        </p:nvCxnSpPr>
        <p:spPr>
          <a:xfrm>
            <a:off x="7671995" y="3588427"/>
            <a:ext cx="640512" cy="0"/>
          </a:xfrm>
          <a:prstGeom prst="straightConnector1">
            <a:avLst/>
          </a:prstGeom>
          <a:ln w="19050">
            <a:solidFill>
              <a:srgbClr val="FC6B4F"/>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657478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419A47E7-70D3-BE2E-7688-4889E5248FCB}"/>
              </a:ext>
            </a:extLst>
          </p:cNvPr>
          <p:cNvSpPr/>
          <p:nvPr/>
        </p:nvSpPr>
        <p:spPr>
          <a:xfrm>
            <a:off x="0" y="-9526"/>
            <a:ext cx="12192000" cy="6867526"/>
          </a:xfrm>
          <a:prstGeom prst="rect">
            <a:avLst/>
          </a:prstGeom>
          <a:solidFill>
            <a:srgbClr val="85CF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pic>
        <p:nvPicPr>
          <p:cNvPr id="11" name="Grafik 10">
            <a:extLst>
              <a:ext uri="{FF2B5EF4-FFF2-40B4-BE49-F238E27FC236}">
                <a16:creationId xmlns:a16="http://schemas.microsoft.com/office/drawing/2014/main" id="{D9770497-84C7-1C12-78ED-B27E7F83E8F5}"/>
              </a:ext>
            </a:extLst>
          </p:cNvPr>
          <p:cNvPicPr>
            <a:picLocks noChangeAspect="1"/>
          </p:cNvPicPr>
          <p:nvPr/>
        </p:nvPicPr>
        <p: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623581" y="5788802"/>
            <a:ext cx="1397703" cy="896458"/>
          </a:xfrm>
          <a:prstGeom prst="rect">
            <a:avLst/>
          </a:prstGeom>
        </p:spPr>
      </p:pic>
      <p:sp>
        <p:nvSpPr>
          <p:cNvPr id="36" name="Parallelogram 35">
            <a:extLst>
              <a:ext uri="{FF2B5EF4-FFF2-40B4-BE49-F238E27FC236}">
                <a16:creationId xmlns:a16="http://schemas.microsoft.com/office/drawing/2014/main" id="{4BE6A7DB-104D-B873-CFD2-562345DC2786}"/>
              </a:ext>
            </a:extLst>
          </p:cNvPr>
          <p:cNvSpPr/>
          <p:nvPr/>
        </p:nvSpPr>
        <p:spPr>
          <a:xfrm>
            <a:off x="581679" y="2676267"/>
            <a:ext cx="3354217" cy="722336"/>
          </a:xfrm>
          <a:prstGeom prst="parallelogram">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7" name="Parallelogram 36">
            <a:extLst>
              <a:ext uri="{FF2B5EF4-FFF2-40B4-BE49-F238E27FC236}">
                <a16:creationId xmlns:a16="http://schemas.microsoft.com/office/drawing/2014/main" id="{C82E1142-454E-3BE0-9DDB-D803E33DAE9C}"/>
              </a:ext>
            </a:extLst>
          </p:cNvPr>
          <p:cNvSpPr/>
          <p:nvPr/>
        </p:nvSpPr>
        <p:spPr>
          <a:xfrm>
            <a:off x="581680" y="3387467"/>
            <a:ext cx="5514320" cy="722336"/>
          </a:xfrm>
          <a:prstGeom prst="parallelogram">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 name="Titel 1">
            <a:extLst>
              <a:ext uri="{FF2B5EF4-FFF2-40B4-BE49-F238E27FC236}">
                <a16:creationId xmlns:a16="http://schemas.microsoft.com/office/drawing/2014/main" id="{14AC703E-B1A6-446D-DBFA-449FD026526C}"/>
              </a:ext>
            </a:extLst>
          </p:cNvPr>
          <p:cNvSpPr txBox="1">
            <a:spLocks/>
          </p:cNvSpPr>
          <p:nvPr/>
        </p:nvSpPr>
        <p:spPr>
          <a:xfrm>
            <a:off x="774700" y="3449869"/>
            <a:ext cx="5321300" cy="722336"/>
          </a:xfrm>
          <a:prstGeom prst="rect">
            <a:avLst/>
          </a:prstGeom>
        </p:spPr>
        <p:txBody>
          <a:bodyPr vert="horz" lIns="91440" tIns="45720" rIns="91440" bIns="45720" rtlCol="0" anchor="t">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da-DK" sz="4400" b="1" dirty="0">
                <a:solidFill>
                  <a:srgbClr val="FC6B4F"/>
                </a:solidFill>
                <a:latin typeface="Arial Black" panose="020B0604020202020204" pitchFamily="34" charset="0"/>
                <a:cs typeface="Arial Black" panose="020B0604020202020204" pitchFamily="34" charset="0"/>
              </a:rPr>
              <a:t>ARBEJDSMILJØ</a:t>
            </a:r>
          </a:p>
        </p:txBody>
      </p:sp>
      <p:sp>
        <p:nvSpPr>
          <p:cNvPr id="39" name="Titel 1">
            <a:extLst>
              <a:ext uri="{FF2B5EF4-FFF2-40B4-BE49-F238E27FC236}">
                <a16:creationId xmlns:a16="http://schemas.microsoft.com/office/drawing/2014/main" id="{879F32FA-0765-0E3C-C003-486735261EF7}"/>
              </a:ext>
            </a:extLst>
          </p:cNvPr>
          <p:cNvSpPr txBox="1">
            <a:spLocks/>
          </p:cNvSpPr>
          <p:nvPr/>
        </p:nvSpPr>
        <p:spPr>
          <a:xfrm>
            <a:off x="786140" y="2748495"/>
            <a:ext cx="4050040" cy="742183"/>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da-DK" sz="4400" b="1" dirty="0">
                <a:solidFill>
                  <a:srgbClr val="FC6B4F"/>
                </a:solidFill>
                <a:latin typeface="Arial Black" panose="020B0604020202020204" pitchFamily="34" charset="0"/>
                <a:cs typeface="Arial Black" panose="020B0604020202020204" pitchFamily="34" charset="0"/>
              </a:rPr>
              <a:t>HVAD ER</a:t>
            </a:r>
          </a:p>
        </p:txBody>
      </p:sp>
      <p:sp>
        <p:nvSpPr>
          <p:cNvPr id="12" name="Parallelogram 11">
            <a:extLst>
              <a:ext uri="{FF2B5EF4-FFF2-40B4-BE49-F238E27FC236}">
                <a16:creationId xmlns:a16="http://schemas.microsoft.com/office/drawing/2014/main" id="{C93BC817-966F-95F3-F5E1-C6CD783E748F}"/>
              </a:ext>
            </a:extLst>
          </p:cNvPr>
          <p:cNvSpPr/>
          <p:nvPr/>
        </p:nvSpPr>
        <p:spPr>
          <a:xfrm>
            <a:off x="774700" y="2139119"/>
            <a:ext cx="538831" cy="442609"/>
          </a:xfrm>
          <a:prstGeom prst="parallelogram">
            <a:avLst/>
          </a:prstGeom>
          <a:solidFill>
            <a:srgbClr val="FC6B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3" name="Undertitel 2">
            <a:extLst>
              <a:ext uri="{FF2B5EF4-FFF2-40B4-BE49-F238E27FC236}">
                <a16:creationId xmlns:a16="http://schemas.microsoft.com/office/drawing/2014/main" id="{4E7B6860-8319-5547-C449-336406671655}"/>
              </a:ext>
            </a:extLst>
          </p:cNvPr>
          <p:cNvSpPr txBox="1">
            <a:spLocks/>
          </p:cNvSpPr>
          <p:nvPr/>
        </p:nvSpPr>
        <p:spPr>
          <a:xfrm>
            <a:off x="854987" y="2204396"/>
            <a:ext cx="422002" cy="36818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da-DK" sz="2000" b="1" dirty="0">
                <a:solidFill>
                  <a:schemeClr val="bg1"/>
                </a:solidFill>
                <a:latin typeface="Arial Black" panose="020B0604020202020204" pitchFamily="34" charset="0"/>
                <a:cs typeface="Arial Black" panose="020B0604020202020204" pitchFamily="34" charset="0"/>
              </a:rPr>
              <a:t>2</a:t>
            </a:r>
          </a:p>
        </p:txBody>
      </p:sp>
    </p:spTree>
    <p:extLst>
      <p:ext uri="{BB962C8B-B14F-4D97-AF65-F5344CB8AC3E}">
        <p14:creationId xmlns:p14="http://schemas.microsoft.com/office/powerpoint/2010/main" val="9769174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48843A8E-7918-E754-53E4-F3439512FAA9}"/>
              </a:ext>
            </a:extLst>
          </p:cNvPr>
          <p:cNvSpPr/>
          <p:nvPr/>
        </p:nvSpPr>
        <p:spPr>
          <a:xfrm>
            <a:off x="656640" y="548653"/>
            <a:ext cx="5744160" cy="651940"/>
          </a:xfrm>
          <a:prstGeom prst="parallelogram">
            <a:avLst/>
          </a:prstGeom>
          <a:solidFill>
            <a:srgbClr val="FC6B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 name="Titel 2">
            <a:extLst>
              <a:ext uri="{FF2B5EF4-FFF2-40B4-BE49-F238E27FC236}">
                <a16:creationId xmlns:a16="http://schemas.microsoft.com/office/drawing/2014/main" id="{5D82109F-57C5-B91B-21F0-1053C4055FDB}"/>
              </a:ext>
            </a:extLst>
          </p:cNvPr>
          <p:cNvSpPr txBox="1">
            <a:spLocks/>
          </p:cNvSpPr>
          <p:nvPr/>
        </p:nvSpPr>
        <p:spPr>
          <a:xfrm>
            <a:off x="838200" y="548653"/>
            <a:ext cx="6146800" cy="72233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1" i="0" kern="1200">
                <a:solidFill>
                  <a:schemeClr val="tx1"/>
                </a:solidFill>
                <a:latin typeface="Arial Black" panose="020B0604020202020204" pitchFamily="34" charset="0"/>
                <a:ea typeface="+mj-ea"/>
                <a:cs typeface="Arial Black" panose="020B0604020202020204" pitchFamily="34" charset="0"/>
              </a:defRPr>
            </a:lvl1pPr>
          </a:lstStyle>
          <a:p>
            <a:r>
              <a:rPr lang="da-DK" sz="2800" dirty="0">
                <a:solidFill>
                  <a:schemeClr val="bg1"/>
                </a:solidFill>
              </a:rPr>
              <a:t>HVAD ER ARBEJDSMILJØ?</a:t>
            </a:r>
          </a:p>
        </p:txBody>
      </p:sp>
      <p:sp>
        <p:nvSpPr>
          <p:cNvPr id="10" name="Parallelogram 9">
            <a:extLst>
              <a:ext uri="{FF2B5EF4-FFF2-40B4-BE49-F238E27FC236}">
                <a16:creationId xmlns:a16="http://schemas.microsoft.com/office/drawing/2014/main" id="{A4C17F21-7B42-777B-71C6-B6C92E0FBC25}"/>
              </a:ext>
            </a:extLst>
          </p:cNvPr>
          <p:cNvSpPr/>
          <p:nvPr/>
        </p:nvSpPr>
        <p:spPr>
          <a:xfrm>
            <a:off x="6313194" y="548653"/>
            <a:ext cx="538831" cy="442609"/>
          </a:xfrm>
          <a:prstGeom prst="parallelogram">
            <a:avLst/>
          </a:prstGeom>
          <a:solidFill>
            <a:srgbClr val="85CF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 name="Undertitel 2">
            <a:extLst>
              <a:ext uri="{FF2B5EF4-FFF2-40B4-BE49-F238E27FC236}">
                <a16:creationId xmlns:a16="http://schemas.microsoft.com/office/drawing/2014/main" id="{F43E8E92-2D8F-656B-2AAD-1E346515397C}"/>
              </a:ext>
            </a:extLst>
          </p:cNvPr>
          <p:cNvSpPr txBox="1">
            <a:spLocks/>
          </p:cNvSpPr>
          <p:nvPr/>
        </p:nvSpPr>
        <p:spPr>
          <a:xfrm>
            <a:off x="6393481" y="613930"/>
            <a:ext cx="422002" cy="36818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da-DK" sz="2000" b="1" dirty="0">
                <a:solidFill>
                  <a:schemeClr val="bg1"/>
                </a:solidFill>
                <a:latin typeface="Arial Black" panose="020B0604020202020204" pitchFamily="34" charset="0"/>
                <a:cs typeface="Arial Black" panose="020B0604020202020204" pitchFamily="34" charset="0"/>
              </a:rPr>
              <a:t>2</a:t>
            </a:r>
          </a:p>
        </p:txBody>
      </p:sp>
      <p:sp>
        <p:nvSpPr>
          <p:cNvPr id="8" name="Rektangel 7">
            <a:extLst>
              <a:ext uri="{FF2B5EF4-FFF2-40B4-BE49-F238E27FC236}">
                <a16:creationId xmlns:a16="http://schemas.microsoft.com/office/drawing/2014/main" id="{3F8D60C6-9BC8-B906-3F37-BA62B9186E91}"/>
              </a:ext>
            </a:extLst>
          </p:cNvPr>
          <p:cNvSpPr/>
          <p:nvPr/>
        </p:nvSpPr>
        <p:spPr>
          <a:xfrm>
            <a:off x="898896" y="1513223"/>
            <a:ext cx="4700551" cy="2381484"/>
          </a:xfrm>
          <a:prstGeom prst="rect">
            <a:avLst/>
          </a:prstGeom>
          <a:solidFill>
            <a:srgbClr val="85CF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9" name="Pladsholder til indhold 1">
            <a:extLst>
              <a:ext uri="{FF2B5EF4-FFF2-40B4-BE49-F238E27FC236}">
                <a16:creationId xmlns:a16="http://schemas.microsoft.com/office/drawing/2014/main" id="{0E45D1B4-5BEB-9CE5-85B9-E0C804E6DC0F}"/>
              </a:ext>
            </a:extLst>
          </p:cNvPr>
          <p:cNvSpPr txBox="1">
            <a:spLocks/>
          </p:cNvSpPr>
          <p:nvPr/>
        </p:nvSpPr>
        <p:spPr>
          <a:xfrm>
            <a:off x="1212776" y="1633559"/>
            <a:ext cx="3105807" cy="214081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da-DK" sz="1800" b="1" dirty="0">
                <a:solidFill>
                  <a:schemeClr val="bg1"/>
                </a:solidFill>
              </a:rPr>
              <a:t>PSYKISK ARBEJDSMILJØ</a:t>
            </a:r>
          </a:p>
          <a:p>
            <a:pPr>
              <a:lnSpc>
                <a:spcPct val="70000"/>
              </a:lnSpc>
              <a:buClr>
                <a:srgbClr val="FC6B4F"/>
              </a:buClr>
            </a:pPr>
            <a:r>
              <a:rPr lang="da-DK" sz="1500" dirty="0">
                <a:solidFill>
                  <a:schemeClr val="bg1"/>
                </a:solidFill>
              </a:rPr>
              <a:t>Mobning</a:t>
            </a:r>
          </a:p>
          <a:p>
            <a:pPr>
              <a:lnSpc>
                <a:spcPct val="70000"/>
              </a:lnSpc>
              <a:buClr>
                <a:srgbClr val="FC6B4F"/>
              </a:buClr>
            </a:pPr>
            <a:r>
              <a:rPr lang="da-DK" sz="1500" dirty="0">
                <a:solidFill>
                  <a:schemeClr val="bg1"/>
                </a:solidFill>
              </a:rPr>
              <a:t>Stress </a:t>
            </a:r>
          </a:p>
          <a:p>
            <a:pPr>
              <a:lnSpc>
                <a:spcPct val="70000"/>
              </a:lnSpc>
              <a:buClr>
                <a:srgbClr val="FC6B4F"/>
              </a:buClr>
            </a:pPr>
            <a:r>
              <a:rPr lang="da-DK" sz="1500" dirty="0">
                <a:solidFill>
                  <a:schemeClr val="bg1"/>
                </a:solidFill>
              </a:rPr>
              <a:t>Vold og trusler om vold</a:t>
            </a:r>
          </a:p>
          <a:p>
            <a:pPr>
              <a:lnSpc>
                <a:spcPct val="70000"/>
              </a:lnSpc>
              <a:buClr>
                <a:srgbClr val="FC6B4F"/>
              </a:buClr>
            </a:pPr>
            <a:r>
              <a:rPr lang="da-DK" sz="1500" dirty="0">
                <a:solidFill>
                  <a:schemeClr val="bg1"/>
                </a:solidFill>
              </a:rPr>
              <a:t>Trivsel</a:t>
            </a:r>
          </a:p>
          <a:p>
            <a:pPr>
              <a:lnSpc>
                <a:spcPct val="70000"/>
              </a:lnSpc>
              <a:buClr>
                <a:srgbClr val="FC6B4F"/>
              </a:buClr>
            </a:pPr>
            <a:r>
              <a:rPr lang="da-DK" sz="1500" dirty="0">
                <a:solidFill>
                  <a:schemeClr val="bg1"/>
                </a:solidFill>
              </a:rPr>
              <a:t>Konflikter</a:t>
            </a:r>
          </a:p>
          <a:p>
            <a:pPr>
              <a:lnSpc>
                <a:spcPct val="70000"/>
              </a:lnSpc>
              <a:buClr>
                <a:srgbClr val="FC6B4F"/>
              </a:buClr>
            </a:pPr>
            <a:r>
              <a:rPr lang="da-DK" sz="1500" dirty="0">
                <a:solidFill>
                  <a:schemeClr val="bg1"/>
                </a:solidFill>
              </a:rPr>
              <a:t>Støtte fra leder og kolleger</a:t>
            </a:r>
          </a:p>
          <a:p>
            <a:pPr marL="0" indent="0">
              <a:buFont typeface="Arial" panose="020B0604020202020204" pitchFamily="34" charset="0"/>
              <a:buNone/>
            </a:pPr>
            <a:endParaRPr lang="da-DK" sz="1800" b="1" dirty="0">
              <a:solidFill>
                <a:schemeClr val="bg1"/>
              </a:solidFill>
            </a:endParaRPr>
          </a:p>
        </p:txBody>
      </p:sp>
      <p:sp>
        <p:nvSpPr>
          <p:cNvPr id="22" name="Rektangel 21">
            <a:extLst>
              <a:ext uri="{FF2B5EF4-FFF2-40B4-BE49-F238E27FC236}">
                <a16:creationId xmlns:a16="http://schemas.microsoft.com/office/drawing/2014/main" id="{CE01E97F-0BA2-C38C-74C8-03669951A2F8}"/>
              </a:ext>
            </a:extLst>
          </p:cNvPr>
          <p:cNvSpPr/>
          <p:nvPr/>
        </p:nvSpPr>
        <p:spPr>
          <a:xfrm>
            <a:off x="898896" y="4030351"/>
            <a:ext cx="4700551" cy="2381484"/>
          </a:xfrm>
          <a:prstGeom prst="rect">
            <a:avLst/>
          </a:prstGeom>
          <a:solidFill>
            <a:srgbClr val="FC6B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4" name="Rektangel 23">
            <a:extLst>
              <a:ext uri="{FF2B5EF4-FFF2-40B4-BE49-F238E27FC236}">
                <a16:creationId xmlns:a16="http://schemas.microsoft.com/office/drawing/2014/main" id="{A57CC71E-5DA9-C088-5BEA-E24463744326}"/>
              </a:ext>
            </a:extLst>
          </p:cNvPr>
          <p:cNvSpPr/>
          <p:nvPr/>
        </p:nvSpPr>
        <p:spPr>
          <a:xfrm>
            <a:off x="5741777" y="1504161"/>
            <a:ext cx="4700551" cy="2381484"/>
          </a:xfrm>
          <a:prstGeom prst="rect">
            <a:avLst/>
          </a:prstGeom>
          <a:solidFill>
            <a:srgbClr val="FC6B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6" name="Rektangel 25">
            <a:extLst>
              <a:ext uri="{FF2B5EF4-FFF2-40B4-BE49-F238E27FC236}">
                <a16:creationId xmlns:a16="http://schemas.microsoft.com/office/drawing/2014/main" id="{0B0D9492-1AB3-7BA1-19AA-EA774C25DA5F}"/>
              </a:ext>
            </a:extLst>
          </p:cNvPr>
          <p:cNvSpPr/>
          <p:nvPr/>
        </p:nvSpPr>
        <p:spPr>
          <a:xfrm>
            <a:off x="5741777" y="4021289"/>
            <a:ext cx="4700551" cy="2381484"/>
          </a:xfrm>
          <a:prstGeom prst="rect">
            <a:avLst/>
          </a:prstGeom>
          <a:solidFill>
            <a:srgbClr val="85CF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9" name="Pladsholder til indhold 1">
            <a:extLst>
              <a:ext uri="{FF2B5EF4-FFF2-40B4-BE49-F238E27FC236}">
                <a16:creationId xmlns:a16="http://schemas.microsoft.com/office/drawing/2014/main" id="{6AAC85F1-F794-6A5A-65FE-28C658841DE9}"/>
              </a:ext>
            </a:extLst>
          </p:cNvPr>
          <p:cNvSpPr txBox="1">
            <a:spLocks/>
          </p:cNvSpPr>
          <p:nvPr/>
        </p:nvSpPr>
        <p:spPr>
          <a:xfrm>
            <a:off x="1225957" y="4168537"/>
            <a:ext cx="3693913" cy="166573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da-DK" sz="1800" b="1" dirty="0">
                <a:solidFill>
                  <a:schemeClr val="bg1"/>
                </a:solidFill>
              </a:rPr>
              <a:t>FYSISK ARBEJDSMILJØ</a:t>
            </a:r>
          </a:p>
          <a:p>
            <a:pPr>
              <a:buClr>
                <a:srgbClr val="85CFEA"/>
              </a:buClr>
            </a:pPr>
            <a:r>
              <a:rPr lang="da-DK" sz="1500" dirty="0">
                <a:solidFill>
                  <a:schemeClr val="bg1"/>
                </a:solidFill>
              </a:rPr>
              <a:t>Dårlige arbejdsstillinger/ergonomi</a:t>
            </a:r>
          </a:p>
          <a:p>
            <a:pPr>
              <a:lnSpc>
                <a:spcPct val="70000"/>
              </a:lnSpc>
              <a:buClr>
                <a:srgbClr val="85CFEA"/>
              </a:buClr>
            </a:pPr>
            <a:r>
              <a:rPr lang="da-DK" sz="1500" dirty="0">
                <a:solidFill>
                  <a:schemeClr val="bg1"/>
                </a:solidFill>
              </a:rPr>
              <a:t>Tunge løft</a:t>
            </a:r>
          </a:p>
          <a:p>
            <a:pPr>
              <a:lnSpc>
                <a:spcPct val="70000"/>
              </a:lnSpc>
              <a:buClr>
                <a:srgbClr val="85CFEA"/>
              </a:buClr>
            </a:pPr>
            <a:r>
              <a:rPr lang="da-DK" sz="1500" dirty="0">
                <a:solidFill>
                  <a:schemeClr val="bg1"/>
                </a:solidFill>
              </a:rPr>
              <a:t>Vådt arbejde</a:t>
            </a:r>
          </a:p>
          <a:p>
            <a:pPr>
              <a:lnSpc>
                <a:spcPct val="70000"/>
              </a:lnSpc>
              <a:buClr>
                <a:srgbClr val="85CFEA"/>
              </a:buClr>
            </a:pPr>
            <a:r>
              <a:rPr lang="da-DK" sz="1500" dirty="0">
                <a:solidFill>
                  <a:schemeClr val="bg1"/>
                </a:solidFill>
              </a:rPr>
              <a:t>Kemi</a:t>
            </a:r>
          </a:p>
        </p:txBody>
      </p:sp>
      <p:sp>
        <p:nvSpPr>
          <p:cNvPr id="30" name="Pladsholder til indhold 1">
            <a:extLst>
              <a:ext uri="{FF2B5EF4-FFF2-40B4-BE49-F238E27FC236}">
                <a16:creationId xmlns:a16="http://schemas.microsoft.com/office/drawing/2014/main" id="{9A7A7518-EA73-938F-3118-6602397B03B2}"/>
              </a:ext>
            </a:extLst>
          </p:cNvPr>
          <p:cNvSpPr txBox="1">
            <a:spLocks/>
          </p:cNvSpPr>
          <p:nvPr/>
        </p:nvSpPr>
        <p:spPr>
          <a:xfrm>
            <a:off x="6042651" y="1624497"/>
            <a:ext cx="4197501" cy="214081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da-DK" sz="1800" b="1" dirty="0">
                <a:solidFill>
                  <a:schemeClr val="bg1"/>
                </a:solidFill>
              </a:rPr>
              <a:t>ULYKKER / SYGDOMME</a:t>
            </a:r>
          </a:p>
          <a:p>
            <a:pPr>
              <a:lnSpc>
                <a:spcPct val="70000"/>
              </a:lnSpc>
              <a:buClr>
                <a:srgbClr val="85CFEA"/>
              </a:buClr>
            </a:pPr>
            <a:r>
              <a:rPr lang="da-DK" sz="1500" dirty="0">
                <a:solidFill>
                  <a:schemeClr val="bg1"/>
                </a:solidFill>
              </a:rPr>
              <a:t>Fald- og snuble ulykker</a:t>
            </a:r>
          </a:p>
          <a:p>
            <a:pPr>
              <a:lnSpc>
                <a:spcPct val="70000"/>
              </a:lnSpc>
              <a:buClr>
                <a:srgbClr val="85CFEA"/>
              </a:buClr>
            </a:pPr>
            <a:r>
              <a:rPr lang="da-DK" sz="1500" dirty="0">
                <a:solidFill>
                  <a:schemeClr val="bg1"/>
                </a:solidFill>
              </a:rPr>
              <a:t>Forbrændinger</a:t>
            </a:r>
          </a:p>
          <a:p>
            <a:pPr>
              <a:lnSpc>
                <a:spcPct val="70000"/>
              </a:lnSpc>
              <a:buClr>
                <a:srgbClr val="85CFEA"/>
              </a:buClr>
            </a:pPr>
            <a:r>
              <a:rPr lang="da-DK" sz="1500" dirty="0">
                <a:solidFill>
                  <a:schemeClr val="bg1"/>
                </a:solidFill>
              </a:rPr>
              <a:t>Stik, klemme og sårskader</a:t>
            </a:r>
          </a:p>
          <a:p>
            <a:pPr>
              <a:lnSpc>
                <a:spcPct val="70000"/>
              </a:lnSpc>
              <a:buClr>
                <a:srgbClr val="85CFEA"/>
              </a:buClr>
            </a:pPr>
            <a:r>
              <a:rPr lang="da-DK" sz="1500" dirty="0">
                <a:solidFill>
                  <a:schemeClr val="bg1"/>
                </a:solidFill>
              </a:rPr>
              <a:t>Løfteskader</a:t>
            </a:r>
          </a:p>
          <a:p>
            <a:pPr>
              <a:lnSpc>
                <a:spcPct val="70000"/>
              </a:lnSpc>
              <a:buClr>
                <a:srgbClr val="85CFEA"/>
              </a:buClr>
            </a:pPr>
            <a:r>
              <a:rPr lang="da-DK" sz="1500" dirty="0">
                <a:solidFill>
                  <a:schemeClr val="bg1"/>
                </a:solidFill>
              </a:rPr>
              <a:t>Eksem pga. vådt arbejde eller kemi</a:t>
            </a:r>
          </a:p>
        </p:txBody>
      </p:sp>
      <p:sp>
        <p:nvSpPr>
          <p:cNvPr id="31" name="Pladsholder til indhold 1">
            <a:extLst>
              <a:ext uri="{FF2B5EF4-FFF2-40B4-BE49-F238E27FC236}">
                <a16:creationId xmlns:a16="http://schemas.microsoft.com/office/drawing/2014/main" id="{6491BD67-885C-F5C7-31E8-236408E81DAB}"/>
              </a:ext>
            </a:extLst>
          </p:cNvPr>
          <p:cNvSpPr txBox="1">
            <a:spLocks/>
          </p:cNvSpPr>
          <p:nvPr/>
        </p:nvSpPr>
        <p:spPr>
          <a:xfrm>
            <a:off x="5955653" y="4168538"/>
            <a:ext cx="4197501" cy="151664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da-DK" sz="1800" b="1" dirty="0">
                <a:solidFill>
                  <a:schemeClr val="bg1"/>
                </a:solidFill>
              </a:rPr>
              <a:t>ANDET</a:t>
            </a:r>
          </a:p>
          <a:p>
            <a:pPr>
              <a:lnSpc>
                <a:spcPct val="70000"/>
              </a:lnSpc>
              <a:buClr>
                <a:srgbClr val="FC6B4F"/>
              </a:buClr>
            </a:pPr>
            <a:r>
              <a:rPr lang="da-DK" sz="1500" dirty="0">
                <a:solidFill>
                  <a:schemeClr val="bg1"/>
                </a:solidFill>
              </a:rPr>
              <a:t>Arbejdstider og pauser</a:t>
            </a:r>
          </a:p>
          <a:p>
            <a:pPr>
              <a:lnSpc>
                <a:spcPct val="70000"/>
              </a:lnSpc>
              <a:buClr>
                <a:srgbClr val="FC6B4F"/>
              </a:buClr>
            </a:pPr>
            <a:r>
              <a:rPr lang="da-DK" sz="1500" dirty="0">
                <a:solidFill>
                  <a:schemeClr val="bg1"/>
                </a:solidFill>
              </a:rPr>
              <a:t>Arbejdspladsvurdering</a:t>
            </a:r>
          </a:p>
          <a:p>
            <a:pPr>
              <a:lnSpc>
                <a:spcPct val="70000"/>
              </a:lnSpc>
              <a:buClr>
                <a:srgbClr val="FC6B4F"/>
              </a:buClr>
            </a:pPr>
            <a:r>
              <a:rPr lang="da-DK" sz="1500" dirty="0">
                <a:solidFill>
                  <a:schemeClr val="bg1"/>
                </a:solidFill>
              </a:rPr>
              <a:t>Arbejdsmiljørepræsentant</a:t>
            </a:r>
          </a:p>
        </p:txBody>
      </p:sp>
    </p:spTree>
    <p:extLst>
      <p:ext uri="{BB962C8B-B14F-4D97-AF65-F5344CB8AC3E}">
        <p14:creationId xmlns:p14="http://schemas.microsoft.com/office/powerpoint/2010/main" val="670901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419A47E7-70D3-BE2E-7688-4889E5248FCB}"/>
              </a:ext>
            </a:extLst>
          </p:cNvPr>
          <p:cNvSpPr/>
          <p:nvPr/>
        </p:nvSpPr>
        <p:spPr>
          <a:xfrm>
            <a:off x="0" y="-9526"/>
            <a:ext cx="12192000" cy="6867526"/>
          </a:xfrm>
          <a:prstGeom prst="rect">
            <a:avLst/>
          </a:prstGeom>
          <a:solidFill>
            <a:srgbClr val="85CF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pic>
        <p:nvPicPr>
          <p:cNvPr id="11" name="Grafik 10">
            <a:extLst>
              <a:ext uri="{FF2B5EF4-FFF2-40B4-BE49-F238E27FC236}">
                <a16:creationId xmlns:a16="http://schemas.microsoft.com/office/drawing/2014/main" id="{D9770497-84C7-1C12-78ED-B27E7F83E8F5}"/>
              </a:ext>
            </a:extLst>
          </p:cNvPr>
          <p:cNvPicPr>
            <a:picLocks noChangeAspect="1"/>
          </p:cNvPicPr>
          <p:nvPr/>
        </p:nvPicPr>
        <p: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623581" y="5788802"/>
            <a:ext cx="1397703" cy="896458"/>
          </a:xfrm>
          <a:prstGeom prst="rect">
            <a:avLst/>
          </a:prstGeom>
        </p:spPr>
      </p:pic>
      <p:sp>
        <p:nvSpPr>
          <p:cNvPr id="36" name="Parallelogram 35">
            <a:extLst>
              <a:ext uri="{FF2B5EF4-FFF2-40B4-BE49-F238E27FC236}">
                <a16:creationId xmlns:a16="http://schemas.microsoft.com/office/drawing/2014/main" id="{4BE6A7DB-104D-B873-CFD2-562345DC2786}"/>
              </a:ext>
            </a:extLst>
          </p:cNvPr>
          <p:cNvSpPr/>
          <p:nvPr/>
        </p:nvSpPr>
        <p:spPr>
          <a:xfrm>
            <a:off x="581679" y="2676267"/>
            <a:ext cx="4606547" cy="722336"/>
          </a:xfrm>
          <a:prstGeom prst="parallelogram">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7" name="Parallelogram 36">
            <a:extLst>
              <a:ext uri="{FF2B5EF4-FFF2-40B4-BE49-F238E27FC236}">
                <a16:creationId xmlns:a16="http://schemas.microsoft.com/office/drawing/2014/main" id="{C82E1142-454E-3BE0-9DDB-D803E33DAE9C}"/>
              </a:ext>
            </a:extLst>
          </p:cNvPr>
          <p:cNvSpPr/>
          <p:nvPr/>
        </p:nvSpPr>
        <p:spPr>
          <a:xfrm>
            <a:off x="581680" y="3387467"/>
            <a:ext cx="6793154" cy="722336"/>
          </a:xfrm>
          <a:prstGeom prst="parallelogram">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 name="Titel 1">
            <a:extLst>
              <a:ext uri="{FF2B5EF4-FFF2-40B4-BE49-F238E27FC236}">
                <a16:creationId xmlns:a16="http://schemas.microsoft.com/office/drawing/2014/main" id="{14AC703E-B1A6-446D-DBFA-449FD026526C}"/>
              </a:ext>
            </a:extLst>
          </p:cNvPr>
          <p:cNvSpPr txBox="1">
            <a:spLocks/>
          </p:cNvSpPr>
          <p:nvPr/>
        </p:nvSpPr>
        <p:spPr>
          <a:xfrm>
            <a:off x="774699" y="3449869"/>
            <a:ext cx="6600135" cy="722336"/>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da-DK" sz="4400" b="1" dirty="0">
                <a:solidFill>
                  <a:srgbClr val="FC6B4F"/>
                </a:solidFill>
                <a:latin typeface="Arial Black" panose="020B0604020202020204" pitchFamily="34" charset="0"/>
                <a:cs typeface="Arial Black" panose="020B0604020202020204" pitchFamily="34" charset="0"/>
              </a:rPr>
              <a:t>UNGE UNDER 18 ÅR </a:t>
            </a:r>
          </a:p>
        </p:txBody>
      </p:sp>
      <p:sp>
        <p:nvSpPr>
          <p:cNvPr id="39" name="Titel 1">
            <a:extLst>
              <a:ext uri="{FF2B5EF4-FFF2-40B4-BE49-F238E27FC236}">
                <a16:creationId xmlns:a16="http://schemas.microsoft.com/office/drawing/2014/main" id="{879F32FA-0765-0E3C-C003-486735261EF7}"/>
              </a:ext>
            </a:extLst>
          </p:cNvPr>
          <p:cNvSpPr txBox="1">
            <a:spLocks/>
          </p:cNvSpPr>
          <p:nvPr/>
        </p:nvSpPr>
        <p:spPr>
          <a:xfrm>
            <a:off x="786140" y="2748495"/>
            <a:ext cx="4233121" cy="742183"/>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da-DK" sz="4400" b="1" dirty="0">
                <a:solidFill>
                  <a:srgbClr val="FC6B4F"/>
                </a:solidFill>
                <a:latin typeface="Arial Black" panose="020B0604020202020204" pitchFamily="34" charset="0"/>
                <a:cs typeface="Arial Black" panose="020B0604020202020204" pitchFamily="34" charset="0"/>
              </a:rPr>
              <a:t>REGLER FOR</a:t>
            </a:r>
          </a:p>
        </p:txBody>
      </p:sp>
      <p:sp>
        <p:nvSpPr>
          <p:cNvPr id="12" name="Parallelogram 11">
            <a:extLst>
              <a:ext uri="{FF2B5EF4-FFF2-40B4-BE49-F238E27FC236}">
                <a16:creationId xmlns:a16="http://schemas.microsoft.com/office/drawing/2014/main" id="{C93BC817-966F-95F3-F5E1-C6CD783E748F}"/>
              </a:ext>
            </a:extLst>
          </p:cNvPr>
          <p:cNvSpPr/>
          <p:nvPr/>
        </p:nvSpPr>
        <p:spPr>
          <a:xfrm>
            <a:off x="774700" y="2139119"/>
            <a:ext cx="538831" cy="442609"/>
          </a:xfrm>
          <a:prstGeom prst="parallelogram">
            <a:avLst/>
          </a:prstGeom>
          <a:solidFill>
            <a:srgbClr val="FC6B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3" name="Undertitel 2">
            <a:extLst>
              <a:ext uri="{FF2B5EF4-FFF2-40B4-BE49-F238E27FC236}">
                <a16:creationId xmlns:a16="http://schemas.microsoft.com/office/drawing/2014/main" id="{4E7B6860-8319-5547-C449-336406671655}"/>
              </a:ext>
            </a:extLst>
          </p:cNvPr>
          <p:cNvSpPr txBox="1">
            <a:spLocks/>
          </p:cNvSpPr>
          <p:nvPr/>
        </p:nvSpPr>
        <p:spPr>
          <a:xfrm>
            <a:off x="854987" y="2204396"/>
            <a:ext cx="422002" cy="36818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da-DK" sz="2000" b="1" dirty="0">
                <a:solidFill>
                  <a:schemeClr val="bg1"/>
                </a:solidFill>
                <a:latin typeface="Arial Black" panose="020B0604020202020204" pitchFamily="34" charset="0"/>
                <a:cs typeface="Arial Black" panose="020B0604020202020204" pitchFamily="34" charset="0"/>
              </a:rPr>
              <a:t>3</a:t>
            </a:r>
          </a:p>
        </p:txBody>
      </p:sp>
    </p:spTree>
    <p:extLst>
      <p:ext uri="{BB962C8B-B14F-4D97-AF65-F5344CB8AC3E}">
        <p14:creationId xmlns:p14="http://schemas.microsoft.com/office/powerpoint/2010/main" val="126998146"/>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FCD202172A6954408F5BE23ABD884B73" ma:contentTypeVersion="15" ma:contentTypeDescription="Opret et nyt dokument." ma:contentTypeScope="" ma:versionID="e3a999d4cf57903cf1228bb30e4e98fc">
  <xsd:schema xmlns:xsd="http://www.w3.org/2001/XMLSchema" xmlns:xs="http://www.w3.org/2001/XMLSchema" xmlns:p="http://schemas.microsoft.com/office/2006/metadata/properties" xmlns:ns2="92ecdea6-df05-4245-ad13-a4e077775315" xmlns:ns3="f614753d-56ab-4c42-bab7-4ccb035b48f7" targetNamespace="http://schemas.microsoft.com/office/2006/metadata/properties" ma:root="true" ma:fieldsID="a7fe50bfe306719d7894ca50fa1c7243" ns2:_="" ns3:_="">
    <xsd:import namespace="92ecdea6-df05-4245-ad13-a4e077775315"/>
    <xsd:import namespace="f614753d-56ab-4c42-bab7-4ccb035b48f7"/>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LengthInSeconds" minOccurs="0"/>
                <xsd:element ref="ns2:MediaServiceLocation" minOccurs="0"/>
                <xsd:element ref="ns2:MediaServiceOCR"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2ecdea6-df05-4245-ad13-a4e07777531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Billedmærker" ma:readOnly="false" ma:fieldId="{5cf76f15-5ced-4ddc-b409-7134ff3c332f}" ma:taxonomyMulti="true" ma:sspId="b059fb8e-7674-4007-8b0c-c8fa4fecaf58" ma:termSetId="09814cd3-568e-fe90-9814-8d621ff8fb84" ma:anchorId="fba54fb3-c3e1-fe81-a776-ca4b69148c4d" ma:open="true" ma:isKeyword="false">
      <xsd:complexType>
        <xsd:sequence>
          <xsd:element ref="pc:Terms" minOccurs="0" maxOccurs="1"/>
        </xsd:sequence>
      </xsd:complexType>
    </xsd:element>
    <xsd:element name="MediaServiceDateTaken" ma:index="13" nillable="true" ma:displayName="MediaServiceDateTaken" ma:description="" ma:hidden="true" ma:indexed="true" ma:internalName="MediaServiceDateTake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MediaServiceLocation" ma:index="17" nillable="true" ma:displayName="Location" ma:description="" ma:indexed="true" ma:internalName="MediaServiceLocatio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ObjectDetectorVersions" ma:index="21"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614753d-56ab-4c42-bab7-4ccb035b48f7"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d3d46600-f5e4-4530-b8c3-cef917336838}" ma:internalName="TaxCatchAll" ma:showField="CatchAllData" ma:web="f614753d-56ab-4c42-bab7-4ccb035b48f7">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Delt med detaljer"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dhol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f614753d-56ab-4c42-bab7-4ccb035b48f7" xsi:nil="true"/>
    <lcf76f155ced4ddcb4097134ff3c332f xmlns="92ecdea6-df05-4245-ad13-a4e077775315">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452E0F1D-6AAA-42F4-8203-41BE9D7113A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2ecdea6-df05-4245-ad13-a4e077775315"/>
    <ds:schemaRef ds:uri="f614753d-56ab-4c42-bab7-4ccb035b48f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9600202-EE11-4EBD-A048-16DA5A30C92F}">
  <ds:schemaRefs>
    <ds:schemaRef ds:uri="http://schemas.microsoft.com/sharepoint/v3/contenttype/forms"/>
  </ds:schemaRefs>
</ds:datastoreItem>
</file>

<file path=customXml/itemProps3.xml><?xml version="1.0" encoding="utf-8"?>
<ds:datastoreItem xmlns:ds="http://schemas.openxmlformats.org/officeDocument/2006/customXml" ds:itemID="{79FB9F41-E5C3-4C53-8163-63F5CB11BE13}">
  <ds:schemaRefs>
    <ds:schemaRef ds:uri="http://purl.org/dc/terms/"/>
    <ds:schemaRef ds:uri="f614753d-56ab-4c42-bab7-4ccb035b48f7"/>
    <ds:schemaRef ds:uri="http://purl.org/dc/dcmitype/"/>
    <ds:schemaRef ds:uri="http://schemas.openxmlformats.org/package/2006/metadata/core-properties"/>
    <ds:schemaRef ds:uri="http://schemas.microsoft.com/office/infopath/2007/PartnerControls"/>
    <ds:schemaRef ds:uri="http://purl.org/dc/elements/1.1/"/>
    <ds:schemaRef ds:uri="http://schemas.microsoft.com/office/2006/documentManagement/types"/>
    <ds:schemaRef ds:uri="92ecdea6-df05-4245-ad13-a4e077775315"/>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3189</TotalTime>
  <Words>2346</Words>
  <Application>Microsoft Office PowerPoint</Application>
  <PresentationFormat>Widescreen</PresentationFormat>
  <Paragraphs>294</Paragraphs>
  <Slides>29</Slides>
  <Notes>22</Notes>
  <HiddenSlides>0</HiddenSlides>
  <MMClips>0</MMClips>
  <ScaleCrop>false</ScaleCrop>
  <HeadingPairs>
    <vt:vector size="6" baseType="variant">
      <vt:variant>
        <vt:lpstr>Benyttede skrifttyper</vt:lpstr>
      </vt:variant>
      <vt:variant>
        <vt:i4>3</vt:i4>
      </vt:variant>
      <vt:variant>
        <vt:lpstr>Tema</vt:lpstr>
      </vt:variant>
      <vt:variant>
        <vt:i4>1</vt:i4>
      </vt:variant>
      <vt:variant>
        <vt:lpstr>Slidetitler</vt:lpstr>
      </vt:variant>
      <vt:variant>
        <vt:i4>29</vt:i4>
      </vt:variant>
    </vt:vector>
  </HeadingPairs>
  <TitlesOfParts>
    <vt:vector size="33" baseType="lpstr">
      <vt:lpstr>Arial</vt:lpstr>
      <vt:lpstr>Arial Black</vt:lpstr>
      <vt:lpstr>Calibri</vt:lpstr>
      <vt:lpstr>Office-tema</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PowerPoint-præsentation</dc:title>
  <dc:creator>Frix Rode</dc:creator>
  <cp:lastModifiedBy>Jonas Emil Jensen</cp:lastModifiedBy>
  <cp:revision>85</cp:revision>
  <dcterms:created xsi:type="dcterms:W3CDTF">2022-11-01T12:42:16Z</dcterms:created>
  <dcterms:modified xsi:type="dcterms:W3CDTF">2024-01-12T10:48:35Z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0x010100FCD202172A6954408F5BE23ABD884B73</vt:lpwstr>
  </property>
</Properties>
</file>